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charts/chart3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theme/themeOverride4.xml" ContentType="application/vnd.openxmlformats-officedocument.themeOverride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tags/tag2.xml" ContentType="application/vnd.openxmlformats-officedocument.presentationml.tags+xml"/>
  <Override PartName="/ppt/theme/themeOverride3.xml" ContentType="application/vnd.openxmlformats-officedocument.themeOverr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5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4"/>
  </p:notesMasterIdLst>
  <p:handoutMasterIdLst>
    <p:handoutMasterId r:id="rId65"/>
  </p:handoutMasterIdLst>
  <p:sldIdLst>
    <p:sldId id="282" r:id="rId2"/>
    <p:sldId id="612" r:id="rId3"/>
    <p:sldId id="608" r:id="rId4"/>
    <p:sldId id="609" r:id="rId5"/>
    <p:sldId id="636" r:id="rId6"/>
    <p:sldId id="689" r:id="rId7"/>
    <p:sldId id="690" r:id="rId8"/>
    <p:sldId id="691" r:id="rId9"/>
    <p:sldId id="692" r:id="rId10"/>
    <p:sldId id="693" r:id="rId11"/>
    <p:sldId id="657" r:id="rId12"/>
    <p:sldId id="658" r:id="rId13"/>
    <p:sldId id="660" r:id="rId14"/>
    <p:sldId id="661" r:id="rId15"/>
    <p:sldId id="662" r:id="rId16"/>
    <p:sldId id="663" r:id="rId17"/>
    <p:sldId id="664" r:id="rId18"/>
    <p:sldId id="665" r:id="rId19"/>
    <p:sldId id="666" r:id="rId20"/>
    <p:sldId id="667" r:id="rId21"/>
    <p:sldId id="668" r:id="rId22"/>
    <p:sldId id="669" r:id="rId23"/>
    <p:sldId id="670" r:id="rId24"/>
    <p:sldId id="671" r:id="rId25"/>
    <p:sldId id="672" r:id="rId26"/>
    <p:sldId id="673" r:id="rId27"/>
    <p:sldId id="674" r:id="rId28"/>
    <p:sldId id="675" r:id="rId29"/>
    <p:sldId id="676" r:id="rId30"/>
    <p:sldId id="677" r:id="rId31"/>
    <p:sldId id="678" r:id="rId32"/>
    <p:sldId id="681" r:id="rId33"/>
    <p:sldId id="682" r:id="rId34"/>
    <p:sldId id="683" r:id="rId35"/>
    <p:sldId id="684" r:id="rId36"/>
    <p:sldId id="685" r:id="rId37"/>
    <p:sldId id="686" r:id="rId38"/>
    <p:sldId id="687" r:id="rId39"/>
    <p:sldId id="637" r:id="rId40"/>
    <p:sldId id="638" r:id="rId41"/>
    <p:sldId id="639" r:id="rId42"/>
    <p:sldId id="640" r:id="rId43"/>
    <p:sldId id="641" r:id="rId44"/>
    <p:sldId id="642" r:id="rId45"/>
    <p:sldId id="643" r:id="rId46"/>
    <p:sldId id="644" r:id="rId47"/>
    <p:sldId id="645" r:id="rId48"/>
    <p:sldId id="646" r:id="rId49"/>
    <p:sldId id="647" r:id="rId50"/>
    <p:sldId id="648" r:id="rId51"/>
    <p:sldId id="649" r:id="rId52"/>
    <p:sldId id="650" r:id="rId53"/>
    <p:sldId id="651" r:id="rId54"/>
    <p:sldId id="652" r:id="rId55"/>
    <p:sldId id="653" r:id="rId56"/>
    <p:sldId id="654" r:id="rId57"/>
    <p:sldId id="627" r:id="rId58"/>
    <p:sldId id="630" r:id="rId59"/>
    <p:sldId id="631" r:id="rId60"/>
    <p:sldId id="633" r:id="rId61"/>
    <p:sldId id="688" r:id="rId62"/>
    <p:sldId id="632" r:id="rId63"/>
  </p:sldIdLst>
  <p:sldSz cx="9144000" cy="6858000" type="screen4x3"/>
  <p:notesSz cx="7099300" cy="102235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0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FF0000"/>
    <a:srgbClr val="F00000"/>
    <a:srgbClr val="777777"/>
    <a:srgbClr val="EAEA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601" autoAdjust="0"/>
    <p:restoredTop sz="88527" autoAdjust="0"/>
  </p:normalViewPr>
  <p:slideViewPr>
    <p:cSldViewPr>
      <p:cViewPr varScale="1">
        <p:scale>
          <a:sx n="63" d="100"/>
          <a:sy n="63" d="100"/>
        </p:scale>
        <p:origin x="-127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616" y="-102"/>
      </p:cViewPr>
      <p:guideLst>
        <p:guide orient="horz" pos="3220"/>
        <p:guide pos="2236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5.1.98\kati_atik_maliyet\BAKKA\MaliyetHesaplamalariBAKKA\BakkaSunumGrafikler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al__ma_Sayfas_1.xlsx"/><Relationship Id="rId1" Type="http://schemas.openxmlformats.org/officeDocument/2006/relationships/themeOverride" Target="../theme/themeOverride1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al__ma_Sayfas_2.xlsx"/><Relationship Id="rId1" Type="http://schemas.openxmlformats.org/officeDocument/2006/relationships/themeOverride" Target="../theme/themeOverride2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al__ma_Sayfas_3.xlsx"/><Relationship Id="rId1" Type="http://schemas.openxmlformats.org/officeDocument/2006/relationships/themeOverride" Target="../theme/themeOverride3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Office_Excel__al__ma_Sayfas_4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Office_Excel__al__ma_Sayfas_5.xlsx"/><Relationship Id="rId1" Type="http://schemas.openxmlformats.org/officeDocument/2006/relationships/themeOverride" Target="../theme/themeOverrid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5.1.98\kati_atik_maliyet\BAKKA\MaliyetHesaplamalariBAKKA\BakkaSunumGrafikler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5.1.98\kati_atik_maliyet\BAKKA\MaliyetHesaplamalariBAKKA\BakkaSunumGrafikler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5.1.98\kati_atik_maliyet\BAKKA\MaliyetHesaplamalariBAKKA\BakkaSunumGrafikler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5.1.98\kati_atik_maliyet\BAKKA\MaliyetHesaplamalariBAKKA\BakkaSunumGrafikler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5.1.98\kati_atik_maliyet\BAKKA\MaliyetHesaplamalariBAKKA\BakkaSunumGrafikler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5.1.98\kati_atik_maliyet\BAKKA\MaliyetHesaplamalariBAKKA\BakkaSunumGrafikler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5.1.98\kati_atik_maliyet\BAKKA\MaliyetHesaplamalariBAKKA\BakkaSunumGrafikler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5.1.98\kati_atik_maliyet\BAKKA\MaliyetHesaplamalariBAKKA\BakkaSunumGrafikle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18"/>
  <c:chart>
    <c:title>
      <c:tx>
        <c:rich>
          <a:bodyPr/>
          <a:lstStyle/>
          <a:p>
            <a:pPr>
              <a:defRPr/>
            </a:pPr>
            <a:r>
              <a:rPr lang="tr-TR" sz="1400" dirty="0"/>
              <a:t>Bartın (</a:t>
            </a:r>
            <a:r>
              <a:rPr lang="tr-TR" sz="1400" dirty="0">
                <a:solidFill>
                  <a:srgbClr val="FF0000"/>
                </a:solidFill>
              </a:rPr>
              <a:t>Yıllık </a:t>
            </a:r>
            <a:r>
              <a:rPr lang="tr-TR" sz="1400" dirty="0" smtClean="0">
                <a:solidFill>
                  <a:srgbClr val="FF0000"/>
                </a:solidFill>
              </a:rPr>
              <a:t>Toplam </a:t>
            </a:r>
            <a:r>
              <a:rPr lang="tr-TR" sz="1400" dirty="0">
                <a:solidFill>
                  <a:srgbClr val="FF0000"/>
                </a:solidFill>
              </a:rPr>
              <a:t>Maliyet </a:t>
            </a:r>
            <a:r>
              <a:rPr lang="tr-TR" sz="1400" dirty="0"/>
              <a:t>Karşılaştırmaları)</a:t>
            </a:r>
          </a:p>
        </c:rich>
      </c:tx>
      <c:layout>
        <c:manualLayout>
          <c:xMode val="edge"/>
          <c:yMode val="edge"/>
          <c:x val="0.14040198203280213"/>
          <c:y val="2.3564061157706623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[BakkaSunumGrafikler.xlsx]MevcutDurum!$R$1</c:f>
              <c:strCache>
                <c:ptCount val="1"/>
                <c:pt idx="0">
                  <c:v>Mevcut 
Toplam Maliyet (TL/yıl)</c:v>
                </c:pt>
              </c:strCache>
            </c:strRef>
          </c:tx>
          <c:spPr>
            <a:solidFill>
              <a:srgbClr val="D04848"/>
            </a:solidFill>
          </c:spPr>
          <c:cat>
            <c:strRef>
              <c:f>[BakkaSunumGrafikler.xlsx]MevcutDurum!$A$2:$A$9</c:f>
              <c:strCache>
                <c:ptCount val="8"/>
                <c:pt idx="0">
                  <c:v>ABDİPAŞA</c:v>
                </c:pt>
                <c:pt idx="1">
                  <c:v>AMASRA</c:v>
                </c:pt>
                <c:pt idx="2">
                  <c:v>HASANKADI</c:v>
                </c:pt>
                <c:pt idx="3">
                  <c:v>KOZCAĞIZ</c:v>
                </c:pt>
                <c:pt idx="4">
                  <c:v>KUMLUCA</c:v>
                </c:pt>
                <c:pt idx="5">
                  <c:v>KURUCAŞİLE</c:v>
                </c:pt>
                <c:pt idx="6">
                  <c:v>MERKEZ</c:v>
                </c:pt>
                <c:pt idx="7">
                  <c:v>ULUS</c:v>
                </c:pt>
              </c:strCache>
            </c:strRef>
          </c:cat>
          <c:val>
            <c:numRef>
              <c:f>[BakkaSunumGrafikler.xlsx]MevcutDurum!$R$2:$R$9</c:f>
              <c:numCache>
                <c:formatCode>_(* #,##0_);_(* \(#,##0\);_(* "-"??_);_(@_)</c:formatCode>
                <c:ptCount val="8"/>
                <c:pt idx="0">
                  <c:v>71537.5</c:v>
                </c:pt>
                <c:pt idx="1">
                  <c:v>893369.5</c:v>
                </c:pt>
                <c:pt idx="2">
                  <c:v>71537.5</c:v>
                </c:pt>
                <c:pt idx="3">
                  <c:v>71537.5</c:v>
                </c:pt>
                <c:pt idx="4">
                  <c:v>102563.75</c:v>
                </c:pt>
                <c:pt idx="5">
                  <c:v>213157.5</c:v>
                </c:pt>
                <c:pt idx="6">
                  <c:v>1357747</c:v>
                </c:pt>
                <c:pt idx="7">
                  <c:v>598889.25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723-435F-90A8-5CF6B12091A0}"/>
            </c:ext>
          </c:extLst>
        </c:ser>
        <c:ser>
          <c:idx val="1"/>
          <c:order val="1"/>
          <c:tx>
            <c:strRef>
              <c:f>[BakkaSunumGrafikler.xlsx]Planlanan!$R$1</c:f>
              <c:strCache>
                <c:ptCount val="1"/>
                <c:pt idx="0">
                  <c:v>Planlanan 
Toplam Maliyet (TL/yıl)</c:v>
                </c:pt>
              </c:strCache>
            </c:strRef>
          </c:tx>
          <c:spPr>
            <a:solidFill>
              <a:schemeClr val="accent5"/>
            </a:solidFill>
          </c:spPr>
          <c:val>
            <c:numRef>
              <c:f>[BakkaSunumGrafikler.xlsx]Planlanan!$R$2:$R$9</c:f>
              <c:numCache>
                <c:formatCode>#,##0\ _₺</c:formatCode>
                <c:ptCount val="8"/>
                <c:pt idx="0">
                  <c:v>114096.5</c:v>
                </c:pt>
                <c:pt idx="1">
                  <c:v>500156.5</c:v>
                </c:pt>
                <c:pt idx="2">
                  <c:v>145012</c:v>
                </c:pt>
                <c:pt idx="3">
                  <c:v>101093.25</c:v>
                </c:pt>
                <c:pt idx="4">
                  <c:v>153554.25</c:v>
                </c:pt>
                <c:pt idx="5">
                  <c:v>271749.75</c:v>
                </c:pt>
                <c:pt idx="6">
                  <c:v>1431705</c:v>
                </c:pt>
                <c:pt idx="7">
                  <c:v>240879.75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723-435F-90A8-5CF6B12091A0}"/>
            </c:ext>
          </c:extLst>
        </c:ser>
        <c:axId val="67165568"/>
        <c:axId val="67273856"/>
      </c:barChart>
      <c:catAx>
        <c:axId val="67165568"/>
        <c:scaling>
          <c:orientation val="minMax"/>
        </c:scaling>
        <c:axPos val="b"/>
        <c:numFmt formatCode="General" sourceLinked="0"/>
        <c:tickLblPos val="nextTo"/>
        <c:crossAx val="67273856"/>
        <c:crosses val="autoZero"/>
        <c:auto val="1"/>
        <c:lblAlgn val="ctr"/>
        <c:lblOffset val="100"/>
      </c:catAx>
      <c:valAx>
        <c:axId val="67273856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crossAx val="67165568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3557830824841656"/>
          <c:y val="9.2592592592592865E-3"/>
          <c:w val="0.5281045347285438"/>
          <c:h val="0.87772915652731476"/>
        </c:manualLayout>
      </c:layout>
      <c:barChart>
        <c:barDir val="bar"/>
        <c:grouping val="clustered"/>
        <c:ser>
          <c:idx val="0"/>
          <c:order val="0"/>
          <c:dLbls>
            <c:dLbl>
              <c:idx val="2"/>
              <c:spPr/>
              <c:txPr>
                <a:bodyPr/>
                <a:lstStyle/>
                <a:p>
                  <a:pPr>
                    <a:defRPr sz="900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tr-TR"/>
                </a:p>
              </c:txPr>
            </c:dLbl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dLblPos val="outEnd"/>
            <c:showVal val="1"/>
          </c:dLbls>
          <c:cat>
            <c:strRef>
              <c:f>Sayfa2!$A$36:$A$38</c:f>
              <c:strCache>
                <c:ptCount val="3"/>
                <c:pt idx="0">
                  <c:v>Bartın</c:v>
                </c:pt>
                <c:pt idx="1">
                  <c:v>Karabük</c:v>
                </c:pt>
                <c:pt idx="2">
                  <c:v>Zonguldak</c:v>
                </c:pt>
              </c:strCache>
            </c:strRef>
          </c:cat>
          <c:val>
            <c:numRef>
              <c:f>Sayfa2!$B$36:$B$38</c:f>
              <c:numCache>
                <c:formatCode>#,##0</c:formatCode>
                <c:ptCount val="3"/>
                <c:pt idx="0">
                  <c:v>4675</c:v>
                </c:pt>
                <c:pt idx="1">
                  <c:v>6800</c:v>
                </c:pt>
                <c:pt idx="2">
                  <c:v>31200</c:v>
                </c:pt>
              </c:numCache>
            </c:numRef>
          </c:val>
        </c:ser>
        <c:axId val="110217856"/>
        <c:axId val="110567808"/>
      </c:barChart>
      <c:catAx>
        <c:axId val="110217856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110567808"/>
        <c:crosses val="autoZero"/>
        <c:auto val="1"/>
        <c:lblAlgn val="ctr"/>
        <c:lblOffset val="100"/>
      </c:catAx>
      <c:valAx>
        <c:axId val="110567808"/>
        <c:scaling>
          <c:orientation val="minMax"/>
        </c:scaling>
        <c:axPos val="b"/>
        <c:numFmt formatCode="#,##0" sourceLinked="1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110217856"/>
        <c:crosses val="autoZero"/>
        <c:crossBetween val="between"/>
      </c:valAx>
    </c:plotArea>
    <c:plotVisOnly val="1"/>
    <c:dispBlanksAs val="gap"/>
  </c:chart>
  <c:spPr>
    <a:solidFill>
      <a:sysClr val="window" lastClr="FFFFFF">
        <a:lumMod val="95000"/>
      </a:sysClr>
    </a:solidFill>
  </c:spPr>
  <c:externalData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0.37121455406309506"/>
          <c:y val="3.8459338731341844E-2"/>
          <c:w val="0.50089655619309714"/>
          <c:h val="0.84924013231765305"/>
        </c:manualLayout>
      </c:layout>
      <c:barChart>
        <c:barDir val="bar"/>
        <c:grouping val="clustered"/>
        <c:ser>
          <c:idx val="0"/>
          <c:order val="0"/>
          <c:dLbls>
            <c:dLbl>
              <c:idx val="2"/>
              <c:spPr/>
              <c:txPr>
                <a:bodyPr/>
                <a:lstStyle/>
                <a:p>
                  <a:pPr>
                    <a:defRPr sz="900">
                      <a:latin typeface="Arial" panose="020B0604020202020204" pitchFamily="34" charset="0"/>
                      <a:cs typeface="Arial" panose="020B0604020202020204" pitchFamily="34" charset="0"/>
                    </a:defRPr>
                  </a:pPr>
                  <a:endParaRPr lang="tr-TR"/>
                </a:p>
              </c:txPr>
            </c:dLbl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Sayfa2!$A$74:$A$76</c:f>
              <c:strCache>
                <c:ptCount val="3"/>
                <c:pt idx="0">
                  <c:v>Karabük</c:v>
                </c:pt>
                <c:pt idx="1">
                  <c:v>Bartın</c:v>
                </c:pt>
                <c:pt idx="2">
                  <c:v>Zonguldak</c:v>
                </c:pt>
              </c:strCache>
            </c:strRef>
          </c:cat>
          <c:val>
            <c:numRef>
              <c:f>Sayfa2!$B$74:$B$76</c:f>
              <c:numCache>
                <c:formatCode>#,##0</c:formatCode>
                <c:ptCount val="3"/>
                <c:pt idx="0">
                  <c:v>417.8</c:v>
                </c:pt>
                <c:pt idx="1">
                  <c:v>730</c:v>
                </c:pt>
                <c:pt idx="2">
                  <c:v>4930</c:v>
                </c:pt>
              </c:numCache>
            </c:numRef>
          </c:val>
        </c:ser>
        <c:axId val="111104000"/>
        <c:axId val="111105536"/>
      </c:barChart>
      <c:catAx>
        <c:axId val="111104000"/>
        <c:scaling>
          <c:orientation val="minMax"/>
        </c:scaling>
        <c:axPos val="l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111105536"/>
        <c:crosses val="autoZero"/>
        <c:auto val="1"/>
        <c:lblAlgn val="ctr"/>
        <c:lblOffset val="100"/>
      </c:catAx>
      <c:valAx>
        <c:axId val="111105536"/>
        <c:scaling>
          <c:orientation val="minMax"/>
        </c:scaling>
        <c:axPos val="b"/>
        <c:numFmt formatCode="#,##0" sourceLinked="1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111104000"/>
        <c:crosses val="autoZero"/>
        <c:crossBetween val="between"/>
      </c:valAx>
      <c:spPr>
        <a:solidFill>
          <a:sysClr val="window" lastClr="FFFFFF">
            <a:lumMod val="95000"/>
          </a:sysClr>
        </a:solidFill>
      </c:spPr>
    </c:plotArea>
    <c:plotVisOnly val="1"/>
    <c:dispBlanksAs val="gap"/>
  </c:chart>
  <c:spPr>
    <a:solidFill>
      <a:sysClr val="window" lastClr="FFFFFF">
        <a:lumMod val="95000"/>
      </a:sysClr>
    </a:solidFill>
  </c:spPr>
  <c:externalData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26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9490674057625232"/>
          <c:y val="0.15631393165824636"/>
          <c:w val="0.43537896111481672"/>
          <c:h val="0.7295884994206796"/>
        </c:manualLayout>
      </c:layout>
      <c:doughnutChart>
        <c:varyColors val="1"/>
        <c:ser>
          <c:idx val="0"/>
          <c:order val="0"/>
          <c:tx>
            <c:strRef>
              <c:f>Sayfa2!$B$1</c:f>
              <c:strCache>
                <c:ptCount val="1"/>
                <c:pt idx="0">
                  <c:v>Ton/yıl</c:v>
                </c:pt>
              </c:strCache>
            </c:strRef>
          </c:tx>
          <c:explosion val="15"/>
          <c:dLbls>
            <c:dLbl>
              <c:idx val="0"/>
              <c:layout>
                <c:manualLayout>
                  <c:x val="0.12036389083275018"/>
                  <c:y val="-8.327149848881686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Kağıt Fabrikası Çamurlar</a:t>
                    </a:r>
                    <a:r>
                      <a:rPr lang="tr-TR"/>
                      <a:t>ı</a:t>
                    </a:r>
                    <a:r>
                      <a:rPr lang="en-US"/>
                      <a:t>
1%</a:t>
                    </a:r>
                  </a:p>
                </c:rich>
              </c:tx>
              <c:showCatName val="1"/>
              <c:showPercent val="1"/>
            </c:dLbl>
            <c:dLbl>
              <c:idx val="1"/>
              <c:layout>
                <c:manualLayout>
                  <c:x val="0.20872346170164699"/>
                  <c:y val="-7.9742018503546494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 smtClean="0"/>
                      <a:t>Tavukçulu</a:t>
                    </a:r>
                    <a:r>
                      <a:rPr lang="tr-TR" dirty="0" smtClean="0"/>
                      <a:t>k</a:t>
                    </a:r>
                    <a:r>
                      <a:rPr lang="en-US" dirty="0" smtClean="0"/>
                      <a:t> </a:t>
                    </a:r>
                    <a:r>
                      <a:rPr lang="en-US" dirty="0" err="1"/>
                      <a:t>Atıkları</a:t>
                    </a:r>
                    <a:r>
                      <a:rPr lang="en-US" dirty="0"/>
                      <a:t>
83%</a:t>
                    </a:r>
                  </a:p>
                </c:rich>
              </c:tx>
              <c:showCatName val="1"/>
              <c:showPercent val="1"/>
            </c:dLbl>
            <c:dLbl>
              <c:idx val="2"/>
              <c:layout>
                <c:manualLayout>
                  <c:x val="-0.13754720827846156"/>
                  <c:y val="0.10054290316349404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Sintine Atıkları
</a:t>
                    </a:r>
                    <a:r>
                      <a:rPr lang="tr-TR"/>
                      <a:t>1</a:t>
                    </a:r>
                    <a:r>
                      <a:rPr lang="en-US"/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3"/>
              <c:layout>
                <c:manualLayout>
                  <c:x val="-0.15018376376850717"/>
                  <c:y val="-6.6522719827027413E-2"/>
                </c:manualLayout>
              </c:layout>
              <c:showCatName val="1"/>
              <c:showPercent val="1"/>
            </c:dLbl>
            <c:dLbl>
              <c:idx val="4"/>
              <c:layout>
                <c:manualLayout>
                  <c:x val="-5.5085490101001305E-2"/>
                  <c:y val="-0.13498894359738853"/>
                </c:manualLayout>
              </c:layout>
              <c:showCatName val="1"/>
              <c:showPercent val="1"/>
            </c:dLbl>
            <c:txPr>
              <a:bodyPr/>
              <a:lstStyle/>
              <a:p>
                <a:pPr>
                  <a:defRPr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showCatName val="1"/>
            <c:showPercent val="1"/>
            <c:showLeaderLines val="1"/>
          </c:dLbls>
          <c:cat>
            <c:strRef>
              <c:f>Sayfa2!$A$2:$A$6</c:f>
              <c:strCache>
                <c:ptCount val="5"/>
                <c:pt idx="0">
                  <c:v>Kağıt Fabrikası Çamurları</c:v>
                </c:pt>
                <c:pt idx="1">
                  <c:v>Et Tavukçuluğu Atıkları</c:v>
                </c:pt>
                <c:pt idx="2">
                  <c:v>Sintine Atıkları</c:v>
                </c:pt>
                <c:pt idx="3">
                  <c:v>Slaç Atıkları</c:v>
                </c:pt>
                <c:pt idx="4">
                  <c:v>Arıtma Çamurları</c:v>
                </c:pt>
              </c:strCache>
            </c:strRef>
          </c:cat>
          <c:val>
            <c:numRef>
              <c:f>Sayfa2!$B$2:$B$6</c:f>
              <c:numCache>
                <c:formatCode>General</c:formatCode>
                <c:ptCount val="5"/>
                <c:pt idx="0">
                  <c:v>600</c:v>
                </c:pt>
                <c:pt idx="1">
                  <c:v>31200</c:v>
                </c:pt>
                <c:pt idx="2">
                  <c:v>231.03</c:v>
                </c:pt>
                <c:pt idx="3">
                  <c:v>785.21</c:v>
                </c:pt>
                <c:pt idx="4">
                  <c:v>4930</c:v>
                </c:pt>
              </c:numCache>
            </c:numRef>
          </c:val>
        </c:ser>
        <c:dLbls>
          <c:showCatName val="1"/>
          <c:showPercent val="1"/>
        </c:dLbls>
        <c:firstSliceAng val="0"/>
        <c:holeSize val="50"/>
      </c:doughnutChart>
    </c:plotArea>
    <c:plotVisOnly val="1"/>
    <c:dispBlanksAs val="zero"/>
  </c:chart>
  <c:externalData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tr-TR">
                <a:latin typeface="Arial" panose="020B0604020202020204" pitchFamily="34" charset="0"/>
                <a:cs typeface="Arial" panose="020B0604020202020204" pitchFamily="34" charset="0"/>
              </a:rPr>
              <a:t>cal/g</a:t>
            </a: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23130351088974868"/>
          <c:y val="4.5395599414932934E-3"/>
        </c:manualLayout>
      </c:layout>
    </c:title>
    <c:plotArea>
      <c:layout>
        <c:manualLayout>
          <c:layoutTarget val="inner"/>
          <c:xMode val="edge"/>
          <c:yMode val="edge"/>
          <c:x val="6.4190081417444436E-2"/>
          <c:y val="8.4490504098472141E-2"/>
          <c:w val="0.93580991858255647"/>
          <c:h val="0.5989659811811997"/>
        </c:manualLayout>
      </c:layout>
      <c:barChart>
        <c:barDir val="col"/>
        <c:grouping val="clustered"/>
        <c:ser>
          <c:idx val="0"/>
          <c:order val="0"/>
          <c:tx>
            <c:strRef>
              <c:f>Sayfa3!$B$1</c:f>
              <c:strCache>
                <c:ptCount val="1"/>
                <c:pt idx="0">
                  <c:v>Orijinal</c:v>
                </c:pt>
              </c:strCache>
            </c:strRef>
          </c:tx>
          <c:dLbls>
            <c:dLbl>
              <c:idx val="0"/>
              <c:layout>
                <c:manualLayout>
                  <c:x val="5.8110079479260484E-3"/>
                  <c:y val="1.3618679824479899E-2"/>
                </c:manualLayout>
              </c:layout>
              <c:showVal val="1"/>
            </c:dLbl>
            <c:dLbl>
              <c:idx val="1"/>
              <c:layout>
                <c:manualLayout>
                  <c:x val="1.1622015895852142E-2"/>
                  <c:y val="1.7500217891492448E-2"/>
                </c:manualLayout>
              </c:layout>
              <c:showVal val="1"/>
            </c:dLbl>
            <c:dLbl>
              <c:idx val="5"/>
              <c:layout>
                <c:manualLayout>
                  <c:x val="-1.2059557597028751E-2"/>
                  <c:y val="9.0791198829865867E-3"/>
                </c:manualLayout>
              </c:layout>
              <c:showVal val="1"/>
            </c:dLbl>
            <c:dLbl>
              <c:idx val="6"/>
              <c:layout>
                <c:manualLayout>
                  <c:x val="-6.0297787985143653E-3"/>
                  <c:y val="7.7172161559721411E-2"/>
                </c:manualLayout>
              </c:layout>
              <c:showVal val="1"/>
            </c:dLbl>
            <c:dLbl>
              <c:idx val="7"/>
              <c:layout>
                <c:manualLayout>
                  <c:x val="-1.5074446996285881E-3"/>
                  <c:y val="6.8093399122399423E-2"/>
                </c:manualLayout>
              </c:layout>
              <c:showVal val="1"/>
            </c:dLbl>
            <c:dLbl>
              <c:idx val="8"/>
              <c:layout>
                <c:manualLayout>
                  <c:x val="-6.0297787985143653E-3"/>
                  <c:y val="1.8158239765973173E-2"/>
                </c:manualLayout>
              </c:layout>
              <c:showVal val="1"/>
            </c:dLbl>
            <c:dLbl>
              <c:idx val="9"/>
              <c:layout>
                <c:manualLayout>
                  <c:x val="0"/>
                  <c:y val="1.8158239765973173E-2"/>
                </c:manualLayout>
              </c:layout>
              <c:showVal val="1"/>
            </c:dLbl>
            <c:dLbl>
              <c:idx val="10"/>
              <c:layout>
                <c:manualLayout>
                  <c:x val="0"/>
                  <c:y val="1.3618679824479797E-2"/>
                </c:manualLayout>
              </c:layout>
              <c:showVal val="1"/>
            </c:dLbl>
            <c:dLbl>
              <c:idx val="11"/>
              <c:layout>
                <c:manualLayout>
                  <c:x val="0"/>
                  <c:y val="1.361867982447988E-2"/>
                </c:manualLayout>
              </c:layout>
              <c:showVal val="1"/>
            </c:dLbl>
            <c:dLbl>
              <c:idx val="12"/>
              <c:layout>
                <c:manualLayout>
                  <c:x val="-1.5074446996285881E-3"/>
                  <c:y val="1.8158239765973173E-2"/>
                </c:manualLayout>
              </c:layout>
              <c:showVal val="1"/>
            </c:dLbl>
            <c:dLbl>
              <c:idx val="13"/>
              <c:layout>
                <c:manualLayout>
                  <c:x val="-1.1054466761799678E-16"/>
                  <c:y val="1.8158239765973173E-2"/>
                </c:manualLayout>
              </c:layout>
              <c:showVal val="1"/>
            </c:dLbl>
            <c:dLbl>
              <c:idx val="14"/>
              <c:layout>
                <c:manualLayout>
                  <c:x val="0"/>
                  <c:y val="1.361867982447988E-2"/>
                </c:manualLayout>
              </c:layout>
              <c:showVal val="1"/>
            </c:dLbl>
            <c:dLbl>
              <c:idx val="15"/>
              <c:layout>
                <c:manualLayout>
                  <c:x val="3.0148893992570642E-3"/>
                  <c:y val="9.0791198829865867E-3"/>
                </c:manualLayout>
              </c:layout>
              <c:showVal val="1"/>
            </c:dLbl>
            <c:dLbl>
              <c:idx val="16"/>
              <c:layout>
                <c:manualLayout>
                  <c:x val="0"/>
                  <c:y val="9.0791198829866838E-3"/>
                </c:manualLayout>
              </c:layout>
              <c:showVal val="1"/>
            </c:dLbl>
            <c:dLbl>
              <c:idx val="17"/>
              <c:layout>
                <c:manualLayout>
                  <c:x val="0"/>
                  <c:y val="-3.5744566468451227E-7"/>
                </c:manualLayout>
              </c:layout>
              <c:showVal val="1"/>
            </c:dLbl>
            <c:dLbl>
              <c:idx val="18"/>
              <c:layout>
                <c:manualLayout>
                  <c:x val="0"/>
                  <c:y val="-3.5744566468451227E-7"/>
                </c:manualLayout>
              </c:layout>
              <c:showVal val="1"/>
            </c:dLbl>
            <c:dLbl>
              <c:idx val="19"/>
              <c:layout>
                <c:manualLayout>
                  <c:x val="0"/>
                  <c:y val="-9.0791198829865867E-3"/>
                </c:manualLayout>
              </c:layout>
              <c:showVal val="1"/>
            </c:dLbl>
            <c:dLbl>
              <c:idx val="20"/>
              <c:layout>
                <c:manualLayout>
                  <c:x val="-3.014889399257177E-3"/>
                  <c:y val="-9.0791198829865156E-3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Sayfa3!$A$2:$A$22</c:f>
              <c:strCache>
                <c:ptCount val="21"/>
                <c:pt idx="0">
                  <c:v>Slaç</c:v>
                </c:pt>
                <c:pt idx="1">
                  <c:v>Slaç</c:v>
                </c:pt>
                <c:pt idx="2">
                  <c:v>Slaç</c:v>
                </c:pt>
                <c:pt idx="3">
                  <c:v>Sintine</c:v>
                </c:pt>
                <c:pt idx="4">
                  <c:v>Sintine</c:v>
                </c:pt>
                <c:pt idx="5">
                  <c:v>Kağıt Çamuru</c:v>
                </c:pt>
                <c:pt idx="6">
                  <c:v>Tavuk Atığı</c:v>
                </c:pt>
                <c:pt idx="7">
                  <c:v>Tavuk Atığı</c:v>
                </c:pt>
                <c:pt idx="8">
                  <c:v>Arıtma Çamuru</c:v>
                </c:pt>
                <c:pt idx="9">
                  <c:v>Arıtma Çamuru</c:v>
                </c:pt>
                <c:pt idx="10">
                  <c:v>Arıtma Çamuru</c:v>
                </c:pt>
                <c:pt idx="11">
                  <c:v>Arıtma Çamuru</c:v>
                </c:pt>
                <c:pt idx="12">
                  <c:v>Belediye Atığı</c:v>
                </c:pt>
                <c:pt idx="13">
                  <c:v>Belediye Atığı</c:v>
                </c:pt>
                <c:pt idx="14">
                  <c:v>Belediye Atığı</c:v>
                </c:pt>
                <c:pt idx="15">
                  <c:v>Belediye Atığı</c:v>
                </c:pt>
                <c:pt idx="16">
                  <c:v>Belediye Atığı</c:v>
                </c:pt>
                <c:pt idx="17">
                  <c:v>Belediye Atığı</c:v>
                </c:pt>
                <c:pt idx="18">
                  <c:v>Belediye Atığı</c:v>
                </c:pt>
                <c:pt idx="19">
                  <c:v>Belediye Atığı</c:v>
                </c:pt>
                <c:pt idx="20">
                  <c:v>Belediye Atığı</c:v>
                </c:pt>
              </c:strCache>
            </c:strRef>
          </c:cat>
          <c:val>
            <c:numRef>
              <c:f>Sayfa3!$B$2:$B$22</c:f>
              <c:numCache>
                <c:formatCode>General</c:formatCode>
                <c:ptCount val="21"/>
                <c:pt idx="0">
                  <c:v>10142</c:v>
                </c:pt>
                <c:pt idx="1">
                  <c:v>10077</c:v>
                </c:pt>
                <c:pt idx="2">
                  <c:v>8578</c:v>
                </c:pt>
                <c:pt idx="3">
                  <c:v>9680</c:v>
                </c:pt>
                <c:pt idx="4">
                  <c:v>9542</c:v>
                </c:pt>
                <c:pt idx="5">
                  <c:v>1247</c:v>
                </c:pt>
                <c:pt idx="6">
                  <c:v>3085</c:v>
                </c:pt>
                <c:pt idx="7">
                  <c:v>3018</c:v>
                </c:pt>
                <c:pt idx="8">
                  <c:v>1331</c:v>
                </c:pt>
                <c:pt idx="9">
                  <c:v>1080</c:v>
                </c:pt>
                <c:pt idx="10">
                  <c:v>985</c:v>
                </c:pt>
                <c:pt idx="11">
                  <c:v>919</c:v>
                </c:pt>
                <c:pt idx="12">
                  <c:v>1557</c:v>
                </c:pt>
                <c:pt idx="13">
                  <c:v>1414</c:v>
                </c:pt>
                <c:pt idx="14">
                  <c:v>1335</c:v>
                </c:pt>
                <c:pt idx="15">
                  <c:v>1325</c:v>
                </c:pt>
                <c:pt idx="16">
                  <c:v>850</c:v>
                </c:pt>
                <c:pt idx="17">
                  <c:v>828</c:v>
                </c:pt>
                <c:pt idx="18">
                  <c:v>667</c:v>
                </c:pt>
                <c:pt idx="19">
                  <c:v>613</c:v>
                </c:pt>
                <c:pt idx="20">
                  <c:v>587</c:v>
                </c:pt>
              </c:numCache>
            </c:numRef>
          </c:val>
        </c:ser>
        <c:ser>
          <c:idx val="1"/>
          <c:order val="1"/>
          <c:tx>
            <c:strRef>
              <c:f>Sayfa3!$C$1</c:f>
              <c:strCache>
                <c:ptCount val="1"/>
                <c:pt idx="0">
                  <c:v>Kuru 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8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endParaRPr lang="tr-TR"/>
              </a:p>
            </c:txPr>
            <c:showVal val="1"/>
          </c:dLbls>
          <c:cat>
            <c:strRef>
              <c:f>Sayfa3!$A$2:$A$22</c:f>
              <c:strCache>
                <c:ptCount val="21"/>
                <c:pt idx="0">
                  <c:v>Slaç</c:v>
                </c:pt>
                <c:pt idx="1">
                  <c:v>Slaç</c:v>
                </c:pt>
                <c:pt idx="2">
                  <c:v>Slaç</c:v>
                </c:pt>
                <c:pt idx="3">
                  <c:v>Sintine</c:v>
                </c:pt>
                <c:pt idx="4">
                  <c:v>Sintine</c:v>
                </c:pt>
                <c:pt idx="5">
                  <c:v>Kağıt Çamuru</c:v>
                </c:pt>
                <c:pt idx="6">
                  <c:v>Tavuk Atığı</c:v>
                </c:pt>
                <c:pt idx="7">
                  <c:v>Tavuk Atığı</c:v>
                </c:pt>
                <c:pt idx="8">
                  <c:v>Arıtma Çamuru</c:v>
                </c:pt>
                <c:pt idx="9">
                  <c:v>Arıtma Çamuru</c:v>
                </c:pt>
                <c:pt idx="10">
                  <c:v>Arıtma Çamuru</c:v>
                </c:pt>
                <c:pt idx="11">
                  <c:v>Arıtma Çamuru</c:v>
                </c:pt>
                <c:pt idx="12">
                  <c:v>Belediye Atığı</c:v>
                </c:pt>
                <c:pt idx="13">
                  <c:v>Belediye Atığı</c:v>
                </c:pt>
                <c:pt idx="14">
                  <c:v>Belediye Atığı</c:v>
                </c:pt>
                <c:pt idx="15">
                  <c:v>Belediye Atığı</c:v>
                </c:pt>
                <c:pt idx="16">
                  <c:v>Belediye Atığı</c:v>
                </c:pt>
                <c:pt idx="17">
                  <c:v>Belediye Atığı</c:v>
                </c:pt>
                <c:pt idx="18">
                  <c:v>Belediye Atığı</c:v>
                </c:pt>
                <c:pt idx="19">
                  <c:v>Belediye Atığı</c:v>
                </c:pt>
                <c:pt idx="20">
                  <c:v>Belediye Atığı</c:v>
                </c:pt>
              </c:strCache>
            </c:strRef>
          </c:cat>
          <c:val>
            <c:numRef>
              <c:f>Sayfa3!$C$2:$C$22</c:f>
              <c:numCache>
                <c:formatCode>General</c:formatCode>
                <c:ptCount val="21"/>
                <c:pt idx="5">
                  <c:v>3811</c:v>
                </c:pt>
                <c:pt idx="6">
                  <c:v>4163</c:v>
                </c:pt>
                <c:pt idx="7">
                  <c:v>3719</c:v>
                </c:pt>
                <c:pt idx="8">
                  <c:v>3391</c:v>
                </c:pt>
                <c:pt idx="9">
                  <c:v>3786</c:v>
                </c:pt>
                <c:pt idx="10">
                  <c:v>3652</c:v>
                </c:pt>
                <c:pt idx="11">
                  <c:v>3887</c:v>
                </c:pt>
                <c:pt idx="12">
                  <c:v>4698</c:v>
                </c:pt>
                <c:pt idx="13">
                  <c:v>4987</c:v>
                </c:pt>
                <c:pt idx="14">
                  <c:v>4426</c:v>
                </c:pt>
                <c:pt idx="15">
                  <c:v>4458</c:v>
                </c:pt>
                <c:pt idx="16">
                  <c:v>4261</c:v>
                </c:pt>
                <c:pt idx="17">
                  <c:v>4061</c:v>
                </c:pt>
                <c:pt idx="18">
                  <c:v>3451</c:v>
                </c:pt>
                <c:pt idx="19">
                  <c:v>3886</c:v>
                </c:pt>
                <c:pt idx="20">
                  <c:v>4085</c:v>
                </c:pt>
              </c:numCache>
            </c:numRef>
          </c:val>
        </c:ser>
        <c:axId val="111403392"/>
        <c:axId val="111404928"/>
      </c:barChart>
      <c:catAx>
        <c:axId val="11140339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111404928"/>
        <c:crosses val="autoZero"/>
        <c:auto val="1"/>
        <c:lblAlgn val="ctr"/>
        <c:lblOffset val="100"/>
      </c:catAx>
      <c:valAx>
        <c:axId val="111404928"/>
        <c:scaling>
          <c:orientation val="minMax"/>
        </c:scaling>
        <c:axPos val="l"/>
        <c:numFmt formatCode="#,##0" sourceLinked="0"/>
        <c:majorTickMark val="in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111403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42438093258679038"/>
          <c:y val="5.2190641500585513E-2"/>
          <c:w val="0.25146732650130826"/>
          <c:h val="0.12167629148693136"/>
        </c:manualLayout>
      </c:layout>
      <c:txPr>
        <a:bodyPr/>
        <a:lstStyle/>
        <a:p>
          <a:pPr>
            <a:defRPr sz="1600">
              <a:latin typeface="Arial" panose="020B0604020202020204" pitchFamily="34" charset="0"/>
              <a:cs typeface="Arial" panose="020B0604020202020204" pitchFamily="34" charset="0"/>
            </a:defRPr>
          </a:pPr>
          <a:endParaRPr lang="tr-TR"/>
        </a:p>
      </c:txPr>
    </c:legend>
    <c:plotVisOnly val="1"/>
    <c:dispBlanksAs val="gap"/>
  </c:chart>
  <c:externalData r:id="rId2"/>
  <c:userShapes r:id="rId3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clrMapOvr bg1="lt1" tx1="dk1" bg2="lt2" tx2="dk2" accent1="accent1" accent2="accent2" accent3="accent3" accent4="accent4" accent5="accent5" accent6="accent6" hlink="hlink" folHlink="folHlink"/>
  <c:chart>
    <c:plotArea>
      <c:layout>
        <c:manualLayout>
          <c:layoutTarget val="inner"/>
          <c:xMode val="edge"/>
          <c:yMode val="edge"/>
          <c:x val="6.3720991463773871E-2"/>
          <c:y val="0.11574074074074087"/>
          <c:w val="0.92530494301763522"/>
          <c:h val="0.56771580635753949"/>
        </c:manualLayout>
      </c:layout>
      <c:barChart>
        <c:barDir val="col"/>
        <c:grouping val="stacked"/>
        <c:ser>
          <c:idx val="0"/>
          <c:order val="0"/>
          <c:tx>
            <c:strRef>
              <c:f>Sayfa3!$B$104</c:f>
              <c:strCache>
                <c:ptCount val="1"/>
                <c:pt idx="0">
                  <c:v>Kül (%)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</c:spPr>
          <c:cat>
            <c:strRef>
              <c:f>Sayfa3!$A$105:$A$125</c:f>
              <c:strCache>
                <c:ptCount val="21"/>
                <c:pt idx="0">
                  <c:v>Slaç</c:v>
                </c:pt>
                <c:pt idx="1">
                  <c:v>Slaç</c:v>
                </c:pt>
                <c:pt idx="2">
                  <c:v>Slaç</c:v>
                </c:pt>
                <c:pt idx="3">
                  <c:v>Sintine</c:v>
                </c:pt>
                <c:pt idx="4">
                  <c:v>Sintine</c:v>
                </c:pt>
                <c:pt idx="5">
                  <c:v>Kağıt Çamuru</c:v>
                </c:pt>
                <c:pt idx="6">
                  <c:v>Tavuk Atığı</c:v>
                </c:pt>
                <c:pt idx="7">
                  <c:v>Tavuk Atığı</c:v>
                </c:pt>
                <c:pt idx="8">
                  <c:v>Arıtma Çamuru</c:v>
                </c:pt>
                <c:pt idx="9">
                  <c:v>Arıtma Çamuru</c:v>
                </c:pt>
                <c:pt idx="10">
                  <c:v>Arıtma Çamuru</c:v>
                </c:pt>
                <c:pt idx="11">
                  <c:v>Arıtma Çamuru</c:v>
                </c:pt>
                <c:pt idx="12">
                  <c:v>Belediye Atığı</c:v>
                </c:pt>
                <c:pt idx="13">
                  <c:v>Belediye Atığı</c:v>
                </c:pt>
                <c:pt idx="14">
                  <c:v>Belediye Atığı</c:v>
                </c:pt>
                <c:pt idx="15">
                  <c:v>Belediye Atığı</c:v>
                </c:pt>
                <c:pt idx="16">
                  <c:v>Belediye Atığı</c:v>
                </c:pt>
                <c:pt idx="17">
                  <c:v>Belediye Atığı</c:v>
                </c:pt>
                <c:pt idx="18">
                  <c:v>Belediye Atığı</c:v>
                </c:pt>
                <c:pt idx="19">
                  <c:v>Belediye Atığı</c:v>
                </c:pt>
                <c:pt idx="20">
                  <c:v>Belediye Atığı</c:v>
                </c:pt>
              </c:strCache>
            </c:strRef>
          </c:cat>
          <c:val>
            <c:numRef>
              <c:f>Sayfa3!$B$105:$B$125</c:f>
              <c:numCache>
                <c:formatCode>General</c:formatCode>
                <c:ptCount val="21"/>
                <c:pt idx="0">
                  <c:v>0.9</c:v>
                </c:pt>
                <c:pt idx="1">
                  <c:v>1.49</c:v>
                </c:pt>
                <c:pt idx="2">
                  <c:v>0.72000000000000064</c:v>
                </c:pt>
                <c:pt idx="3">
                  <c:v>0.61000000000000065</c:v>
                </c:pt>
                <c:pt idx="4">
                  <c:v>1.33</c:v>
                </c:pt>
                <c:pt idx="5">
                  <c:v>18.899999999999999</c:v>
                </c:pt>
                <c:pt idx="6">
                  <c:v>11.92</c:v>
                </c:pt>
                <c:pt idx="7">
                  <c:v>20.38</c:v>
                </c:pt>
                <c:pt idx="8">
                  <c:v>47.720000000000013</c:v>
                </c:pt>
                <c:pt idx="9">
                  <c:v>32.5</c:v>
                </c:pt>
                <c:pt idx="10">
                  <c:v>32.5</c:v>
                </c:pt>
                <c:pt idx="11">
                  <c:v>27.29</c:v>
                </c:pt>
                <c:pt idx="12">
                  <c:v>9.26</c:v>
                </c:pt>
                <c:pt idx="13">
                  <c:v>7.06</c:v>
                </c:pt>
                <c:pt idx="14">
                  <c:v>17.760000000000002</c:v>
                </c:pt>
                <c:pt idx="15">
                  <c:v>5.29</c:v>
                </c:pt>
                <c:pt idx="16">
                  <c:v>12.719999999999999</c:v>
                </c:pt>
                <c:pt idx="17">
                  <c:v>18.2</c:v>
                </c:pt>
                <c:pt idx="18">
                  <c:v>27.630000000000024</c:v>
                </c:pt>
                <c:pt idx="19">
                  <c:v>14.76</c:v>
                </c:pt>
                <c:pt idx="20">
                  <c:v>25</c:v>
                </c:pt>
              </c:numCache>
            </c:numRef>
          </c:val>
        </c:ser>
        <c:ser>
          <c:idx val="1"/>
          <c:order val="1"/>
          <c:tx>
            <c:strRef>
              <c:f>Sayfa3!$C$104</c:f>
              <c:strCache>
                <c:ptCount val="1"/>
                <c:pt idx="0">
                  <c:v>Sabit Karbon (%)</c:v>
                </c:pt>
              </c:strCache>
            </c:strRef>
          </c:tx>
          <c:cat>
            <c:strRef>
              <c:f>Sayfa3!$A$105:$A$125</c:f>
              <c:strCache>
                <c:ptCount val="21"/>
                <c:pt idx="0">
                  <c:v>Slaç</c:v>
                </c:pt>
                <c:pt idx="1">
                  <c:v>Slaç</c:v>
                </c:pt>
                <c:pt idx="2">
                  <c:v>Slaç</c:v>
                </c:pt>
                <c:pt idx="3">
                  <c:v>Sintine</c:v>
                </c:pt>
                <c:pt idx="4">
                  <c:v>Sintine</c:v>
                </c:pt>
                <c:pt idx="5">
                  <c:v>Kağıt Çamuru</c:v>
                </c:pt>
                <c:pt idx="6">
                  <c:v>Tavuk Atığı</c:v>
                </c:pt>
                <c:pt idx="7">
                  <c:v>Tavuk Atığı</c:v>
                </c:pt>
                <c:pt idx="8">
                  <c:v>Arıtma Çamuru</c:v>
                </c:pt>
                <c:pt idx="9">
                  <c:v>Arıtma Çamuru</c:v>
                </c:pt>
                <c:pt idx="10">
                  <c:v>Arıtma Çamuru</c:v>
                </c:pt>
                <c:pt idx="11">
                  <c:v>Arıtma Çamuru</c:v>
                </c:pt>
                <c:pt idx="12">
                  <c:v>Belediye Atığı</c:v>
                </c:pt>
                <c:pt idx="13">
                  <c:v>Belediye Atığı</c:v>
                </c:pt>
                <c:pt idx="14">
                  <c:v>Belediye Atığı</c:v>
                </c:pt>
                <c:pt idx="15">
                  <c:v>Belediye Atığı</c:v>
                </c:pt>
                <c:pt idx="16">
                  <c:v>Belediye Atığı</c:v>
                </c:pt>
                <c:pt idx="17">
                  <c:v>Belediye Atığı</c:v>
                </c:pt>
                <c:pt idx="18">
                  <c:v>Belediye Atığı</c:v>
                </c:pt>
                <c:pt idx="19">
                  <c:v>Belediye Atığı</c:v>
                </c:pt>
                <c:pt idx="20">
                  <c:v>Belediye Atığı</c:v>
                </c:pt>
              </c:strCache>
            </c:strRef>
          </c:cat>
          <c:val>
            <c:numRef>
              <c:f>Sayfa3!$C$105:$C$125</c:f>
              <c:numCache>
                <c:formatCode>General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8.5</c:v>
                </c:pt>
                <c:pt idx="6">
                  <c:v>11.31</c:v>
                </c:pt>
                <c:pt idx="7">
                  <c:v>11.4</c:v>
                </c:pt>
                <c:pt idx="8">
                  <c:v>4.5600000000000005</c:v>
                </c:pt>
                <c:pt idx="9">
                  <c:v>5.7599999999999909</c:v>
                </c:pt>
                <c:pt idx="10">
                  <c:v>2.2699999999999982</c:v>
                </c:pt>
                <c:pt idx="11">
                  <c:v>9.19</c:v>
                </c:pt>
                <c:pt idx="12">
                  <c:v>16.809999999999988</c:v>
                </c:pt>
                <c:pt idx="13">
                  <c:v>15.3</c:v>
                </c:pt>
                <c:pt idx="14">
                  <c:v>8.4300000000000015</c:v>
                </c:pt>
                <c:pt idx="15">
                  <c:v>18.089999999999989</c:v>
                </c:pt>
                <c:pt idx="16">
                  <c:v>11.8</c:v>
                </c:pt>
                <c:pt idx="17">
                  <c:v>11.350000000000009</c:v>
                </c:pt>
                <c:pt idx="18">
                  <c:v>1.5200000000000102</c:v>
                </c:pt>
                <c:pt idx="19">
                  <c:v>12.840000000000002</c:v>
                </c:pt>
                <c:pt idx="20">
                  <c:v>0.46999999999999942</c:v>
                </c:pt>
              </c:numCache>
            </c:numRef>
          </c:val>
        </c:ser>
        <c:ser>
          <c:idx val="2"/>
          <c:order val="2"/>
          <c:tx>
            <c:strRef>
              <c:f>Sayfa3!$D$104</c:f>
              <c:strCache>
                <c:ptCount val="1"/>
                <c:pt idx="0">
                  <c:v>Uçucu Madde (%)</c:v>
                </c:pt>
              </c:strCache>
            </c:strRef>
          </c:tx>
          <c:cat>
            <c:strRef>
              <c:f>Sayfa3!$A$105:$A$125</c:f>
              <c:strCache>
                <c:ptCount val="21"/>
                <c:pt idx="0">
                  <c:v>Slaç</c:v>
                </c:pt>
                <c:pt idx="1">
                  <c:v>Slaç</c:v>
                </c:pt>
                <c:pt idx="2">
                  <c:v>Slaç</c:v>
                </c:pt>
                <c:pt idx="3">
                  <c:v>Sintine</c:v>
                </c:pt>
                <c:pt idx="4">
                  <c:v>Sintine</c:v>
                </c:pt>
                <c:pt idx="5">
                  <c:v>Kağıt Çamuru</c:v>
                </c:pt>
                <c:pt idx="6">
                  <c:v>Tavuk Atığı</c:v>
                </c:pt>
                <c:pt idx="7">
                  <c:v>Tavuk Atığı</c:v>
                </c:pt>
                <c:pt idx="8">
                  <c:v>Arıtma Çamuru</c:v>
                </c:pt>
                <c:pt idx="9">
                  <c:v>Arıtma Çamuru</c:v>
                </c:pt>
                <c:pt idx="10">
                  <c:v>Arıtma Çamuru</c:v>
                </c:pt>
                <c:pt idx="11">
                  <c:v>Arıtma Çamuru</c:v>
                </c:pt>
                <c:pt idx="12">
                  <c:v>Belediye Atığı</c:v>
                </c:pt>
                <c:pt idx="13">
                  <c:v>Belediye Atığı</c:v>
                </c:pt>
                <c:pt idx="14">
                  <c:v>Belediye Atığı</c:v>
                </c:pt>
                <c:pt idx="15">
                  <c:v>Belediye Atığı</c:v>
                </c:pt>
                <c:pt idx="16">
                  <c:v>Belediye Atığı</c:v>
                </c:pt>
                <c:pt idx="17">
                  <c:v>Belediye Atığı</c:v>
                </c:pt>
                <c:pt idx="18">
                  <c:v>Belediye Atığı</c:v>
                </c:pt>
                <c:pt idx="19">
                  <c:v>Belediye Atığı</c:v>
                </c:pt>
                <c:pt idx="20">
                  <c:v>Belediye Atığı</c:v>
                </c:pt>
              </c:strCache>
            </c:strRef>
          </c:cat>
          <c:val>
            <c:numRef>
              <c:f>Sayfa3!$D$105:$D$125</c:f>
              <c:numCache>
                <c:formatCode>General</c:formatCode>
                <c:ptCount val="21"/>
                <c:pt idx="0">
                  <c:v>99.1</c:v>
                </c:pt>
                <c:pt idx="1">
                  <c:v>98.51</c:v>
                </c:pt>
                <c:pt idx="2">
                  <c:v>99.28</c:v>
                </c:pt>
                <c:pt idx="3">
                  <c:v>99.39</c:v>
                </c:pt>
                <c:pt idx="4">
                  <c:v>98.669999999999987</c:v>
                </c:pt>
                <c:pt idx="5">
                  <c:v>72.599999999999994</c:v>
                </c:pt>
                <c:pt idx="6">
                  <c:v>76.77</c:v>
                </c:pt>
                <c:pt idx="7">
                  <c:v>68.22</c:v>
                </c:pt>
                <c:pt idx="8">
                  <c:v>47.720000000000013</c:v>
                </c:pt>
                <c:pt idx="9">
                  <c:v>61.74</c:v>
                </c:pt>
                <c:pt idx="10">
                  <c:v>65.23</c:v>
                </c:pt>
                <c:pt idx="11">
                  <c:v>63.52</c:v>
                </c:pt>
                <c:pt idx="12">
                  <c:v>73.930000000000007</c:v>
                </c:pt>
                <c:pt idx="13">
                  <c:v>77.64</c:v>
                </c:pt>
                <c:pt idx="14">
                  <c:v>73.81</c:v>
                </c:pt>
                <c:pt idx="15">
                  <c:v>76.61999999999999</c:v>
                </c:pt>
                <c:pt idx="16">
                  <c:v>75.48</c:v>
                </c:pt>
                <c:pt idx="17">
                  <c:v>70.45</c:v>
                </c:pt>
                <c:pt idx="18">
                  <c:v>70.849999999999994</c:v>
                </c:pt>
                <c:pt idx="19">
                  <c:v>72.400000000000006</c:v>
                </c:pt>
                <c:pt idx="20">
                  <c:v>74.53</c:v>
                </c:pt>
              </c:numCache>
            </c:numRef>
          </c:val>
        </c:ser>
        <c:overlap val="100"/>
        <c:axId val="111496576"/>
        <c:axId val="111514752"/>
      </c:barChart>
      <c:catAx>
        <c:axId val="111496576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111514752"/>
        <c:crosses val="autoZero"/>
        <c:auto val="1"/>
        <c:lblAlgn val="ctr"/>
        <c:lblOffset val="100"/>
      </c:catAx>
      <c:valAx>
        <c:axId val="111514752"/>
        <c:scaling>
          <c:orientation val="minMax"/>
          <c:max val="10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tr-TR"/>
          </a:p>
        </c:txPr>
        <c:crossAx val="111496576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"/>
          <c:y val="0"/>
          <c:w val="1"/>
          <c:h val="0.1166189122193058"/>
        </c:manualLayout>
      </c:layout>
      <c:txPr>
        <a:bodyPr/>
        <a:lstStyle/>
        <a:p>
          <a:pPr>
            <a:defRPr sz="1200">
              <a:latin typeface="Arial" panose="020B0604020202020204" pitchFamily="34" charset="0"/>
              <a:cs typeface="Arial" panose="020B0604020202020204" pitchFamily="34" charset="0"/>
            </a:defRPr>
          </a:pPr>
          <a:endParaRPr lang="tr-TR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18"/>
  <c:chart>
    <c:title>
      <c:tx>
        <c:rich>
          <a:bodyPr/>
          <a:lstStyle/>
          <a:p>
            <a:pPr>
              <a:defRPr/>
            </a:pPr>
            <a:r>
              <a:rPr lang="tr-TR" sz="1400" dirty="0"/>
              <a:t>Bartın </a:t>
            </a:r>
            <a:r>
              <a:rPr lang="tr-TR" sz="1400" dirty="0" smtClean="0"/>
              <a:t>(</a:t>
            </a:r>
            <a:r>
              <a:rPr lang="tr-TR" sz="1400" dirty="0" smtClean="0">
                <a:solidFill>
                  <a:srgbClr val="FF0000"/>
                </a:solidFill>
              </a:rPr>
              <a:t>Ton</a:t>
            </a:r>
            <a:r>
              <a:rPr lang="tr-TR" sz="1400" baseline="0" dirty="0" smtClean="0">
                <a:solidFill>
                  <a:srgbClr val="FF0000"/>
                </a:solidFill>
              </a:rPr>
              <a:t> </a:t>
            </a:r>
            <a:r>
              <a:rPr lang="tr-TR" sz="1400" baseline="0" dirty="0">
                <a:solidFill>
                  <a:srgbClr val="FF0000"/>
                </a:solidFill>
              </a:rPr>
              <a:t>Atık Başına </a:t>
            </a:r>
            <a:r>
              <a:rPr lang="tr-TR" sz="1400" dirty="0"/>
              <a:t>Birim Maliyet Karşılaştırmaları)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[BakkaSunumGrafikler.xlsx]MevcutDurum!$S$1</c:f>
              <c:strCache>
                <c:ptCount val="1"/>
                <c:pt idx="0">
                  <c:v>Mevcut
Toplam Birim Maliyeti (TL/ton)</c:v>
                </c:pt>
              </c:strCache>
            </c:strRef>
          </c:tx>
          <c:spPr>
            <a:solidFill>
              <a:srgbClr val="D04848"/>
            </a:solidFill>
          </c:spPr>
          <c:cat>
            <c:strRef>
              <c:f>[BakkaSunumGrafikler.xlsx]MevcutDurum!$A$2:$A$9</c:f>
              <c:strCache>
                <c:ptCount val="8"/>
                <c:pt idx="0">
                  <c:v>ABDİPAŞA</c:v>
                </c:pt>
                <c:pt idx="1">
                  <c:v>AMASRA</c:v>
                </c:pt>
                <c:pt idx="2">
                  <c:v>HASANKADI</c:v>
                </c:pt>
                <c:pt idx="3">
                  <c:v>KOZCAĞIZ</c:v>
                </c:pt>
                <c:pt idx="4">
                  <c:v>KUMLUCA</c:v>
                </c:pt>
                <c:pt idx="5">
                  <c:v>KURUCAŞİLE</c:v>
                </c:pt>
                <c:pt idx="6">
                  <c:v>MERKEZ</c:v>
                </c:pt>
                <c:pt idx="7">
                  <c:v>ULUS</c:v>
                </c:pt>
              </c:strCache>
            </c:strRef>
          </c:cat>
          <c:val>
            <c:numRef>
              <c:f>[BakkaSunumGrafikler.xlsx]MevcutDurum!$S$2:$S$9</c:f>
              <c:numCache>
                <c:formatCode>_(* #,##0_);_(* \(#,##0\);_(* "-"??_);_(@_)</c:formatCode>
                <c:ptCount val="8"/>
                <c:pt idx="0">
                  <c:v>68.529073666059958</c:v>
                </c:pt>
                <c:pt idx="1">
                  <c:v>147.67901381302158</c:v>
                </c:pt>
                <c:pt idx="2">
                  <c:v>91.890454632158779</c:v>
                </c:pt>
                <c:pt idx="3">
                  <c:v>25.85252343757335</c:v>
                </c:pt>
                <c:pt idx="4">
                  <c:v>61.086212030970934</c:v>
                </c:pt>
                <c:pt idx="5">
                  <c:v>78.54754612502272</c:v>
                </c:pt>
                <c:pt idx="6">
                  <c:v>22.931038955441451</c:v>
                </c:pt>
                <c:pt idx="7">
                  <c:v>69.669757791746548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482-4536-91FB-D4580DC06CF0}"/>
            </c:ext>
          </c:extLst>
        </c:ser>
        <c:ser>
          <c:idx val="1"/>
          <c:order val="1"/>
          <c:tx>
            <c:strRef>
              <c:f>[BakkaSunumGrafikler.xlsx]Planlanan!$S$1</c:f>
              <c:strCache>
                <c:ptCount val="1"/>
                <c:pt idx="0">
                  <c:v>Planlanan
Toplam Birim Maliyeti (TL/ton)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[BakkaSunumGrafikler.xlsx]MevcutDurum!$A$2:$A$9</c:f>
              <c:strCache>
                <c:ptCount val="8"/>
                <c:pt idx="0">
                  <c:v>ABDİPAŞA</c:v>
                </c:pt>
                <c:pt idx="1">
                  <c:v>AMASRA</c:v>
                </c:pt>
                <c:pt idx="2">
                  <c:v>HASANKADI</c:v>
                </c:pt>
                <c:pt idx="3">
                  <c:v>KOZCAĞIZ</c:v>
                </c:pt>
                <c:pt idx="4">
                  <c:v>KUMLUCA</c:v>
                </c:pt>
                <c:pt idx="5">
                  <c:v>KURUCAŞİLE</c:v>
                </c:pt>
                <c:pt idx="6">
                  <c:v>MERKEZ</c:v>
                </c:pt>
                <c:pt idx="7">
                  <c:v>ULUS</c:v>
                </c:pt>
              </c:strCache>
            </c:strRef>
          </c:cat>
          <c:val>
            <c:numRef>
              <c:f>[BakkaSunumGrafikler.xlsx]Planlanan!$S$2:$S$9</c:f>
              <c:numCache>
                <c:formatCode>0</c:formatCode>
                <c:ptCount val="8"/>
                <c:pt idx="0">
                  <c:v>109.29830443529073</c:v>
                </c:pt>
                <c:pt idx="1">
                  <c:v>82.67868857418155</c:v>
                </c:pt>
                <c:pt idx="2">
                  <c:v>186.26900027424182</c:v>
                </c:pt>
                <c:pt idx="3">
                  <c:v>36.533505014928885</c:v>
                </c:pt>
                <c:pt idx="4">
                  <c:v>91.455777248362139</c:v>
                </c:pt>
                <c:pt idx="5">
                  <c:v>100.13851739952079</c:v>
                </c:pt>
                <c:pt idx="6">
                  <c:v>24.180118334049187</c:v>
                </c:pt>
                <c:pt idx="7">
                  <c:v>28.021932000677026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482-4536-91FB-D4580DC06CF0}"/>
            </c:ext>
          </c:extLst>
        </c:ser>
        <c:axId val="68946176"/>
        <c:axId val="68956160"/>
      </c:barChart>
      <c:catAx>
        <c:axId val="68946176"/>
        <c:scaling>
          <c:orientation val="minMax"/>
        </c:scaling>
        <c:axPos val="b"/>
        <c:numFmt formatCode="General" sourceLinked="0"/>
        <c:tickLblPos val="nextTo"/>
        <c:crossAx val="68956160"/>
        <c:crosses val="autoZero"/>
        <c:auto val="1"/>
        <c:lblAlgn val="ctr"/>
        <c:lblOffset val="100"/>
      </c:catAx>
      <c:valAx>
        <c:axId val="68956160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crossAx val="68946176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18"/>
  <c:chart>
    <c:title>
      <c:tx>
        <c:rich>
          <a:bodyPr/>
          <a:lstStyle/>
          <a:p>
            <a:pPr>
              <a:defRPr/>
            </a:pPr>
            <a:r>
              <a:rPr lang="tr-TR" sz="1400" dirty="0"/>
              <a:t>Bartın (</a:t>
            </a:r>
            <a:r>
              <a:rPr lang="tr-TR" sz="1400" dirty="0">
                <a:solidFill>
                  <a:srgbClr val="FF0000"/>
                </a:solidFill>
              </a:rPr>
              <a:t>Hane Başı Maliyet </a:t>
            </a:r>
            <a:r>
              <a:rPr lang="tr-TR" sz="1400" dirty="0"/>
              <a:t>Karşılaştırmaları)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[BakkaSunumGrafikler.xlsx]MevcutDurum!$T$1</c:f>
              <c:strCache>
                <c:ptCount val="1"/>
                <c:pt idx="0">
                  <c:v>Mevcut
Hane Başı Maliyet (TL/ton.hane)</c:v>
                </c:pt>
              </c:strCache>
            </c:strRef>
          </c:tx>
          <c:spPr>
            <a:solidFill>
              <a:srgbClr val="D04848"/>
            </a:solidFill>
          </c:spPr>
          <c:cat>
            <c:strRef>
              <c:f>[BakkaSunumGrafikler.xlsx]MevcutDurum!$A$2:$A$9</c:f>
              <c:strCache>
                <c:ptCount val="8"/>
                <c:pt idx="0">
                  <c:v>ABDİPAŞA</c:v>
                </c:pt>
                <c:pt idx="1">
                  <c:v>AMASRA</c:v>
                </c:pt>
                <c:pt idx="2">
                  <c:v>HASANKADI</c:v>
                </c:pt>
                <c:pt idx="3">
                  <c:v>KOZCAĞIZ</c:v>
                </c:pt>
                <c:pt idx="4">
                  <c:v>KUMLUCA</c:v>
                </c:pt>
                <c:pt idx="5">
                  <c:v>KURUCAŞİLE</c:v>
                </c:pt>
                <c:pt idx="6">
                  <c:v>MERKEZ</c:v>
                </c:pt>
                <c:pt idx="7">
                  <c:v>ULUS</c:v>
                </c:pt>
              </c:strCache>
            </c:strRef>
          </c:cat>
          <c:val>
            <c:numRef>
              <c:f>[BakkaSunumGrafikler.xlsx]MevcutDurum!$T$2:$T$9</c:f>
              <c:numCache>
                <c:formatCode>_(* #,##0_);_(* \(#,##0\);_(* "-"??_);_(@_)</c:formatCode>
                <c:ptCount val="8"/>
                <c:pt idx="0">
                  <c:v>17.132268416515021</c:v>
                </c:pt>
                <c:pt idx="1">
                  <c:v>36.919753453255304</c:v>
                </c:pt>
                <c:pt idx="2">
                  <c:v>22.972613658039663</c:v>
                </c:pt>
                <c:pt idx="3">
                  <c:v>6.4631308593933445</c:v>
                </c:pt>
                <c:pt idx="4">
                  <c:v>15.271553007742707</c:v>
                </c:pt>
                <c:pt idx="5">
                  <c:v>19.636886531255691</c:v>
                </c:pt>
                <c:pt idx="6">
                  <c:v>5.7327597388603708</c:v>
                </c:pt>
                <c:pt idx="7">
                  <c:v>17.417439447936626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AC-4412-B670-D1F91EAD90A3}"/>
            </c:ext>
          </c:extLst>
        </c:ser>
        <c:ser>
          <c:idx val="1"/>
          <c:order val="1"/>
          <c:tx>
            <c:strRef>
              <c:f>[BakkaSunumGrafikler.xlsx]Planlanan!$T$1</c:f>
              <c:strCache>
                <c:ptCount val="1"/>
                <c:pt idx="0">
                  <c:v>Planlanan
Hane Başı Maliyet (TL/ton.hane)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[BakkaSunumGrafikler.xlsx]MevcutDurum!$A$2:$A$9</c:f>
              <c:strCache>
                <c:ptCount val="8"/>
                <c:pt idx="0">
                  <c:v>ABDİPAŞA</c:v>
                </c:pt>
                <c:pt idx="1">
                  <c:v>AMASRA</c:v>
                </c:pt>
                <c:pt idx="2">
                  <c:v>HASANKADI</c:v>
                </c:pt>
                <c:pt idx="3">
                  <c:v>KOZCAĞIZ</c:v>
                </c:pt>
                <c:pt idx="4">
                  <c:v>KUMLUCA</c:v>
                </c:pt>
                <c:pt idx="5">
                  <c:v>KURUCAŞİLE</c:v>
                </c:pt>
                <c:pt idx="6">
                  <c:v>MERKEZ</c:v>
                </c:pt>
                <c:pt idx="7">
                  <c:v>ULUS</c:v>
                </c:pt>
              </c:strCache>
            </c:strRef>
          </c:cat>
          <c:val>
            <c:numRef>
              <c:f>[BakkaSunumGrafikler.xlsx]Planlanan!$T$2:$T$9</c:f>
              <c:numCache>
                <c:formatCode>_(* #,##0.00_);_(* \(#,##0.00\);_(* "-"??_);_(@_)</c:formatCode>
                <c:ptCount val="8"/>
                <c:pt idx="0">
                  <c:v>27.32457610882269</c:v>
                </c:pt>
                <c:pt idx="1">
                  <c:v>20.669672143545462</c:v>
                </c:pt>
                <c:pt idx="2">
                  <c:v>46.567250068560575</c:v>
                </c:pt>
                <c:pt idx="3">
                  <c:v>9.133376253732191</c:v>
                </c:pt>
                <c:pt idx="4">
                  <c:v>22.863944312090535</c:v>
                </c:pt>
                <c:pt idx="5">
                  <c:v>25.034629349880227</c:v>
                </c:pt>
                <c:pt idx="6">
                  <c:v>6.0450295835123091</c:v>
                </c:pt>
                <c:pt idx="7">
                  <c:v>7.005483000169261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0AC-4412-B670-D1F91EAD90A3}"/>
            </c:ext>
          </c:extLst>
        </c:ser>
        <c:axId val="68962176"/>
        <c:axId val="68963712"/>
      </c:barChart>
      <c:catAx>
        <c:axId val="68962176"/>
        <c:scaling>
          <c:orientation val="minMax"/>
        </c:scaling>
        <c:axPos val="b"/>
        <c:numFmt formatCode="General" sourceLinked="0"/>
        <c:tickLblPos val="nextTo"/>
        <c:crossAx val="68963712"/>
        <c:crosses val="autoZero"/>
        <c:auto val="1"/>
        <c:lblAlgn val="ctr"/>
        <c:lblOffset val="100"/>
      </c:catAx>
      <c:valAx>
        <c:axId val="68963712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crossAx val="68962176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18"/>
  <c:chart>
    <c:title>
      <c:tx>
        <c:rich>
          <a:bodyPr/>
          <a:lstStyle/>
          <a:p>
            <a:pPr>
              <a:defRPr/>
            </a:pPr>
            <a:r>
              <a:rPr lang="tr-TR" sz="1400" dirty="0"/>
              <a:t>Karabük (</a:t>
            </a:r>
            <a:r>
              <a:rPr lang="tr-TR" sz="1400" dirty="0">
                <a:solidFill>
                  <a:srgbClr val="FF0000"/>
                </a:solidFill>
              </a:rPr>
              <a:t>Yıllık </a:t>
            </a:r>
            <a:r>
              <a:rPr lang="tr-TR" sz="1400" dirty="0" smtClean="0">
                <a:solidFill>
                  <a:srgbClr val="FF0000"/>
                </a:solidFill>
              </a:rPr>
              <a:t>Toplam </a:t>
            </a:r>
            <a:r>
              <a:rPr lang="tr-TR" sz="1400" dirty="0">
                <a:solidFill>
                  <a:srgbClr val="FF0000"/>
                </a:solidFill>
              </a:rPr>
              <a:t>Maliyet </a:t>
            </a:r>
            <a:r>
              <a:rPr lang="tr-TR" sz="1400" dirty="0"/>
              <a:t>Karşılaştırmaları)</a:t>
            </a:r>
          </a:p>
        </c:rich>
      </c:tx>
      <c:layout>
        <c:manualLayout>
          <c:xMode val="edge"/>
          <c:yMode val="edge"/>
          <c:x val="0.14040198203280213"/>
          <c:y val="2.3564061157706612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[BakkaSunumGrafikler.xlsx]MevcutDurum!$R$11</c:f>
              <c:strCache>
                <c:ptCount val="1"/>
                <c:pt idx="0">
                  <c:v>Mevcut 
Toplam Maliyet (TL/yıl)</c:v>
                </c:pt>
              </c:strCache>
            </c:strRef>
          </c:tx>
          <c:spPr>
            <a:solidFill>
              <a:srgbClr val="D04848"/>
            </a:solidFill>
          </c:spPr>
          <c:cat>
            <c:strRef>
              <c:f>[BakkaSunumGrafikler.xlsx]MevcutDurum!$A$12:$A$18</c:f>
              <c:strCache>
                <c:ptCount val="7"/>
                <c:pt idx="0">
                  <c:v>EFLANİ</c:v>
                </c:pt>
                <c:pt idx="1">
                  <c:v>ESKİPAZAR</c:v>
                </c:pt>
                <c:pt idx="2">
                  <c:v>MERKEZ</c:v>
                </c:pt>
                <c:pt idx="3">
                  <c:v>OVACIK</c:v>
                </c:pt>
                <c:pt idx="4">
                  <c:v>SAFRANBOLU</c:v>
                </c:pt>
                <c:pt idx="5">
                  <c:v>YENİCE</c:v>
                </c:pt>
                <c:pt idx="6">
                  <c:v>YORTAN</c:v>
                </c:pt>
              </c:strCache>
            </c:strRef>
          </c:cat>
          <c:val>
            <c:numRef>
              <c:f>[BakkaSunumGrafikler.xlsx]MevcutDurum!$R$12:$R$18</c:f>
              <c:numCache>
                <c:formatCode>0</c:formatCode>
                <c:ptCount val="7"/>
                <c:pt idx="0">
                  <c:v>191807.5</c:v>
                </c:pt>
                <c:pt idx="1">
                  <c:v>212172.5</c:v>
                </c:pt>
                <c:pt idx="2">
                  <c:v>1747965.1</c:v>
                </c:pt>
                <c:pt idx="3">
                  <c:v>95873.75</c:v>
                </c:pt>
                <c:pt idx="4">
                  <c:v>1694019.9</c:v>
                </c:pt>
                <c:pt idx="5">
                  <c:v>364042.5</c:v>
                </c:pt>
                <c:pt idx="6">
                  <c:v>101650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F57-4266-953E-D83E85273CCB}"/>
            </c:ext>
          </c:extLst>
        </c:ser>
        <c:ser>
          <c:idx val="1"/>
          <c:order val="1"/>
          <c:tx>
            <c:strRef>
              <c:f>[BakkaSunumGrafikler.xlsx]Planlanan!$R$11</c:f>
              <c:strCache>
                <c:ptCount val="1"/>
                <c:pt idx="0">
                  <c:v>Planlanan 
Toplam Maliyet (TL/yıl)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[BakkaSunumGrafikler.xlsx]MevcutDurum!$A$12:$A$18</c:f>
              <c:strCache>
                <c:ptCount val="7"/>
                <c:pt idx="0">
                  <c:v>EFLANİ</c:v>
                </c:pt>
                <c:pt idx="1">
                  <c:v>ESKİPAZAR</c:v>
                </c:pt>
                <c:pt idx="2">
                  <c:v>MERKEZ</c:v>
                </c:pt>
                <c:pt idx="3">
                  <c:v>OVACIK</c:v>
                </c:pt>
                <c:pt idx="4">
                  <c:v>SAFRANBOLU</c:v>
                </c:pt>
                <c:pt idx="5">
                  <c:v>YENİCE</c:v>
                </c:pt>
                <c:pt idx="6">
                  <c:v>YORTAN</c:v>
                </c:pt>
              </c:strCache>
            </c:strRef>
          </c:cat>
          <c:val>
            <c:numRef>
              <c:f>[BakkaSunumGrafikler.xlsx]Planlanan!$R$12:$R$18</c:f>
              <c:numCache>
                <c:formatCode>#,##0\ _₺</c:formatCode>
                <c:ptCount val="7"/>
                <c:pt idx="0">
                  <c:v>208515.25</c:v>
                </c:pt>
                <c:pt idx="1">
                  <c:v>244894.75</c:v>
                </c:pt>
                <c:pt idx="2">
                  <c:v>1543732.5</c:v>
                </c:pt>
                <c:pt idx="3">
                  <c:v>144856.75</c:v>
                </c:pt>
                <c:pt idx="4">
                  <c:v>1506225</c:v>
                </c:pt>
                <c:pt idx="5">
                  <c:v>359765.25</c:v>
                </c:pt>
                <c:pt idx="6">
                  <c:v>180143.25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F57-4266-953E-D83E85273CCB}"/>
            </c:ext>
          </c:extLst>
        </c:ser>
        <c:axId val="68637824"/>
        <c:axId val="68639360"/>
      </c:barChart>
      <c:catAx>
        <c:axId val="68637824"/>
        <c:scaling>
          <c:orientation val="minMax"/>
        </c:scaling>
        <c:axPos val="b"/>
        <c:numFmt formatCode="General" sourceLinked="0"/>
        <c:tickLblPos val="nextTo"/>
        <c:crossAx val="68639360"/>
        <c:crosses val="autoZero"/>
        <c:auto val="1"/>
        <c:lblAlgn val="ctr"/>
        <c:lblOffset val="100"/>
      </c:catAx>
      <c:valAx>
        <c:axId val="68639360"/>
        <c:scaling>
          <c:orientation val="minMax"/>
        </c:scaling>
        <c:axPos val="l"/>
        <c:majorGridlines/>
        <c:numFmt formatCode="0" sourceLinked="1"/>
        <c:tickLblPos val="nextTo"/>
        <c:crossAx val="68637824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18"/>
  <c:chart>
    <c:title>
      <c:tx>
        <c:rich>
          <a:bodyPr/>
          <a:lstStyle/>
          <a:p>
            <a:pPr>
              <a:defRPr/>
            </a:pPr>
            <a:r>
              <a:rPr lang="tr-TR" sz="1400" dirty="0"/>
              <a:t>Karabük </a:t>
            </a:r>
            <a:r>
              <a:rPr lang="tr-TR" sz="1400" dirty="0" smtClean="0"/>
              <a:t>(</a:t>
            </a:r>
            <a:r>
              <a:rPr lang="tr-TR" sz="1400" dirty="0" smtClean="0">
                <a:solidFill>
                  <a:srgbClr val="FF0000"/>
                </a:solidFill>
              </a:rPr>
              <a:t>Ton atık başına </a:t>
            </a:r>
            <a:r>
              <a:rPr lang="tr-TR" sz="1400" dirty="0"/>
              <a:t>Bertaraf Maliyet Karşılaştırmaları)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[BakkaSunumGrafikler.xlsx]MevcutDurum!$S$11</c:f>
              <c:strCache>
                <c:ptCount val="1"/>
                <c:pt idx="0">
                  <c:v>Mevcut
Toplam Birim Maliyeti (TL/ton)</c:v>
                </c:pt>
              </c:strCache>
            </c:strRef>
          </c:tx>
          <c:spPr>
            <a:solidFill>
              <a:srgbClr val="D04848"/>
            </a:solidFill>
          </c:spPr>
          <c:cat>
            <c:strRef>
              <c:f>[BakkaSunumGrafikler.xlsx]MevcutDurum!$A$12:$A$18</c:f>
              <c:strCache>
                <c:ptCount val="7"/>
                <c:pt idx="0">
                  <c:v>EFLANİ</c:v>
                </c:pt>
                <c:pt idx="1">
                  <c:v>ESKİPAZAR</c:v>
                </c:pt>
                <c:pt idx="2">
                  <c:v>MERKEZ</c:v>
                </c:pt>
                <c:pt idx="3">
                  <c:v>OVACIK</c:v>
                </c:pt>
                <c:pt idx="4">
                  <c:v>SAFRANBOLU</c:v>
                </c:pt>
                <c:pt idx="5">
                  <c:v>YENİCE</c:v>
                </c:pt>
                <c:pt idx="6">
                  <c:v>YORTAN</c:v>
                </c:pt>
              </c:strCache>
            </c:strRef>
          </c:cat>
          <c:val>
            <c:numRef>
              <c:f>[BakkaSunumGrafikler.xlsx]MevcutDurum!$S$12:$S$18</c:f>
              <c:numCache>
                <c:formatCode>_(* #,##0_);_(* \(#,##0\);_(* "-"??_);_(@_)</c:formatCode>
                <c:ptCount val="7"/>
                <c:pt idx="0">
                  <c:v>56.209821476323334</c:v>
                </c:pt>
                <c:pt idx="1">
                  <c:v>42.299652936404165</c:v>
                </c:pt>
                <c:pt idx="2">
                  <c:v>32.818124798367734</c:v>
                </c:pt>
                <c:pt idx="3">
                  <c:v>65.666952054794308</c:v>
                </c:pt>
                <c:pt idx="4">
                  <c:v>70.555646259636688</c:v>
                </c:pt>
                <c:pt idx="5">
                  <c:v>44.400670981688442</c:v>
                </c:pt>
                <c:pt idx="6">
                  <c:v>150.61010799033662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D35-4E27-A894-7DE9F9DFD401}"/>
            </c:ext>
          </c:extLst>
        </c:ser>
        <c:ser>
          <c:idx val="1"/>
          <c:order val="1"/>
          <c:tx>
            <c:strRef>
              <c:f>[BakkaSunumGrafikler.xlsx]Planlanan!$S$11</c:f>
              <c:strCache>
                <c:ptCount val="1"/>
                <c:pt idx="0">
                  <c:v>Planlanan
Toplam Birim Maliyeti (TL/ton)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[BakkaSunumGrafikler.xlsx]MevcutDurum!$A$12:$A$18</c:f>
              <c:strCache>
                <c:ptCount val="7"/>
                <c:pt idx="0">
                  <c:v>EFLANİ</c:v>
                </c:pt>
                <c:pt idx="1">
                  <c:v>ESKİPAZAR</c:v>
                </c:pt>
                <c:pt idx="2">
                  <c:v>MERKEZ</c:v>
                </c:pt>
                <c:pt idx="3">
                  <c:v>OVACIK</c:v>
                </c:pt>
                <c:pt idx="4">
                  <c:v>SAFRANBOLU</c:v>
                </c:pt>
                <c:pt idx="5">
                  <c:v>YENİCE</c:v>
                </c:pt>
                <c:pt idx="6">
                  <c:v>YORTAN</c:v>
                </c:pt>
              </c:strCache>
            </c:strRef>
          </c:cat>
          <c:val>
            <c:numRef>
              <c:f>[BakkaSunumGrafikler.xlsx]Planlanan!$S$12:$S$18</c:f>
              <c:numCache>
                <c:formatCode>0</c:formatCode>
                <c:ptCount val="7"/>
                <c:pt idx="0">
                  <c:v>61.106082804848306</c:v>
                </c:pt>
                <c:pt idx="1">
                  <c:v>48.823306182221692</c:v>
                </c:pt>
                <c:pt idx="2">
                  <c:v>28.983648380792111</c:v>
                </c:pt>
                <c:pt idx="3">
                  <c:v>99.216952054794518</c:v>
                </c:pt>
                <c:pt idx="4">
                  <c:v>62.734020000249899</c:v>
                </c:pt>
                <c:pt idx="5">
                  <c:v>43.878993512831357</c:v>
                </c:pt>
                <c:pt idx="6">
                  <c:v>266.90992952513733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D35-4E27-A894-7DE9F9DFD401}"/>
            </c:ext>
          </c:extLst>
        </c:ser>
        <c:axId val="73277440"/>
        <c:axId val="73278976"/>
      </c:barChart>
      <c:catAx>
        <c:axId val="73277440"/>
        <c:scaling>
          <c:orientation val="minMax"/>
        </c:scaling>
        <c:axPos val="b"/>
        <c:numFmt formatCode="General" sourceLinked="0"/>
        <c:tickLblPos val="nextTo"/>
        <c:crossAx val="73278976"/>
        <c:crosses val="autoZero"/>
        <c:auto val="1"/>
        <c:lblAlgn val="ctr"/>
        <c:lblOffset val="100"/>
      </c:catAx>
      <c:valAx>
        <c:axId val="73278976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crossAx val="73277440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18"/>
  <c:chart>
    <c:title>
      <c:tx>
        <c:rich>
          <a:bodyPr/>
          <a:lstStyle/>
          <a:p>
            <a:pPr>
              <a:defRPr/>
            </a:pPr>
            <a:r>
              <a:rPr lang="tr-TR" sz="1400" dirty="0"/>
              <a:t>Karabük (</a:t>
            </a:r>
            <a:r>
              <a:rPr lang="tr-TR" sz="1400" dirty="0">
                <a:solidFill>
                  <a:srgbClr val="FF0000"/>
                </a:solidFill>
              </a:rPr>
              <a:t>Hane Başı Maliyet </a:t>
            </a:r>
            <a:r>
              <a:rPr lang="tr-TR" sz="1400" dirty="0"/>
              <a:t>Karşılaştırmaları)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[BakkaSunumGrafikler.xlsx]MevcutDurum!$T$11</c:f>
              <c:strCache>
                <c:ptCount val="1"/>
                <c:pt idx="0">
                  <c:v>Mevcut
Hane Başı Maliyet (TL/ton.hane)</c:v>
                </c:pt>
              </c:strCache>
            </c:strRef>
          </c:tx>
          <c:spPr>
            <a:solidFill>
              <a:srgbClr val="D04848"/>
            </a:solidFill>
          </c:spPr>
          <c:cat>
            <c:strRef>
              <c:f>[BakkaSunumGrafikler.xlsx]MevcutDurum!$A$12:$A$18</c:f>
              <c:strCache>
                <c:ptCount val="7"/>
                <c:pt idx="0">
                  <c:v>EFLANİ</c:v>
                </c:pt>
                <c:pt idx="1">
                  <c:v>ESKİPAZAR</c:v>
                </c:pt>
                <c:pt idx="2">
                  <c:v>MERKEZ</c:v>
                </c:pt>
                <c:pt idx="3">
                  <c:v>OVACIK</c:v>
                </c:pt>
                <c:pt idx="4">
                  <c:v>SAFRANBOLU</c:v>
                </c:pt>
                <c:pt idx="5">
                  <c:v>YENİCE</c:v>
                </c:pt>
                <c:pt idx="6">
                  <c:v>YORTAN</c:v>
                </c:pt>
              </c:strCache>
            </c:strRef>
          </c:cat>
          <c:val>
            <c:numRef>
              <c:f>[BakkaSunumGrafikler.xlsx]MevcutDurum!$T$12:$T$18</c:f>
              <c:numCache>
                <c:formatCode>_(* #,##0_);_(* \(#,##0\);_(* "-"??_);_(@_)</c:formatCode>
                <c:ptCount val="7"/>
                <c:pt idx="0">
                  <c:v>14.052455369080864</c:v>
                </c:pt>
                <c:pt idx="1">
                  <c:v>10.574913234101009</c:v>
                </c:pt>
                <c:pt idx="2">
                  <c:v>8.2045311995919334</c:v>
                </c:pt>
                <c:pt idx="3">
                  <c:v>16.41673801369863</c:v>
                </c:pt>
                <c:pt idx="4">
                  <c:v>17.63891156490919</c:v>
                </c:pt>
                <c:pt idx="5">
                  <c:v>11.100167745422118</c:v>
                </c:pt>
                <c:pt idx="6">
                  <c:v>37.652526997584161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776-466B-A9B3-A8DFBC2265CD}"/>
            </c:ext>
          </c:extLst>
        </c:ser>
        <c:ser>
          <c:idx val="1"/>
          <c:order val="1"/>
          <c:tx>
            <c:strRef>
              <c:f>[BakkaSunumGrafikler.xlsx]Planlanan!$T$11</c:f>
              <c:strCache>
                <c:ptCount val="1"/>
                <c:pt idx="0">
                  <c:v>Planlanan
Hane Başı Maliyet (TL/ton.hane)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[BakkaSunumGrafikler.xlsx]MevcutDurum!$A$12:$A$18</c:f>
              <c:strCache>
                <c:ptCount val="7"/>
                <c:pt idx="0">
                  <c:v>EFLANİ</c:v>
                </c:pt>
                <c:pt idx="1">
                  <c:v>ESKİPAZAR</c:v>
                </c:pt>
                <c:pt idx="2">
                  <c:v>MERKEZ</c:v>
                </c:pt>
                <c:pt idx="3">
                  <c:v>OVACIK</c:v>
                </c:pt>
                <c:pt idx="4">
                  <c:v>SAFRANBOLU</c:v>
                </c:pt>
                <c:pt idx="5">
                  <c:v>YENİCE</c:v>
                </c:pt>
                <c:pt idx="6">
                  <c:v>YORTAN</c:v>
                </c:pt>
              </c:strCache>
            </c:strRef>
          </c:cat>
          <c:val>
            <c:numRef>
              <c:f>[BakkaSunumGrafikler.xlsx]Planlanan!$T$12:$T$18</c:f>
              <c:numCache>
                <c:formatCode>_(* #,##0.00_);_(* \(#,##0.00\);_(* "-"??_);_(@_)</c:formatCode>
                <c:ptCount val="7"/>
                <c:pt idx="0">
                  <c:v>15.276520701212068</c:v>
                </c:pt>
                <c:pt idx="1">
                  <c:v>12.205826545555423</c:v>
                </c:pt>
                <c:pt idx="2">
                  <c:v>7.245912095198042</c:v>
                </c:pt>
                <c:pt idx="3">
                  <c:v>24.804238013698658</c:v>
                </c:pt>
                <c:pt idx="4">
                  <c:v>15.683505000062475</c:v>
                </c:pt>
                <c:pt idx="5">
                  <c:v>10.969748378207859</c:v>
                </c:pt>
                <c:pt idx="6">
                  <c:v>66.727482381284318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776-466B-A9B3-A8DFBC2265CD}"/>
            </c:ext>
          </c:extLst>
        </c:ser>
        <c:axId val="73293184"/>
        <c:axId val="73311360"/>
      </c:barChart>
      <c:catAx>
        <c:axId val="73293184"/>
        <c:scaling>
          <c:orientation val="minMax"/>
        </c:scaling>
        <c:axPos val="b"/>
        <c:numFmt formatCode="General" sourceLinked="0"/>
        <c:tickLblPos val="nextTo"/>
        <c:crossAx val="73311360"/>
        <c:crosses val="autoZero"/>
        <c:auto val="1"/>
        <c:lblAlgn val="ctr"/>
        <c:lblOffset val="100"/>
      </c:catAx>
      <c:valAx>
        <c:axId val="73311360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crossAx val="73293184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tr-TR"/>
  <c:style val="18"/>
  <c:chart>
    <c:title>
      <c:tx>
        <c:rich>
          <a:bodyPr/>
          <a:lstStyle/>
          <a:p>
            <a:pPr>
              <a:defRPr/>
            </a:pPr>
            <a:r>
              <a:rPr lang="tr-TR" sz="1400" dirty="0"/>
              <a:t>Zonguldak (</a:t>
            </a:r>
            <a:r>
              <a:rPr lang="tr-TR" sz="1400" dirty="0">
                <a:solidFill>
                  <a:srgbClr val="FF0000"/>
                </a:solidFill>
              </a:rPr>
              <a:t>Yıllık Toplam Maliyet </a:t>
            </a:r>
            <a:r>
              <a:rPr lang="tr-TR" sz="1400" dirty="0"/>
              <a:t>Karşılaştırmaları)</a:t>
            </a:r>
          </a:p>
        </c:rich>
      </c:tx>
      <c:layout>
        <c:manualLayout>
          <c:xMode val="edge"/>
          <c:yMode val="edge"/>
          <c:x val="0.14040198203280213"/>
          <c:y val="2.3564061157706612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[BakkaSunumGrafikler.xlsx]MevcutDurum!$R$20</c:f>
              <c:strCache>
                <c:ptCount val="1"/>
                <c:pt idx="0">
                  <c:v>Mevcut 
Toplam Maliyet (TL/yıl)</c:v>
                </c:pt>
              </c:strCache>
            </c:strRef>
          </c:tx>
          <c:spPr>
            <a:solidFill>
              <a:srgbClr val="D04848"/>
            </a:solidFill>
          </c:spPr>
          <c:cat>
            <c:strRef>
              <c:f>[BakkaSunumGrafikler.xlsx]MevcutDurum!$A$21:$A$45</c:f>
              <c:strCache>
                <c:ptCount val="25"/>
                <c:pt idx="0">
                  <c:v>ALAPLI</c:v>
                </c:pt>
                <c:pt idx="1">
                  <c:v>BAKACAKKADI</c:v>
                </c:pt>
                <c:pt idx="2">
                  <c:v>BEYCUMA</c:v>
                </c:pt>
                <c:pt idx="3">
                  <c:v>ÇATALAĞZI</c:v>
                </c:pt>
                <c:pt idx="4">
                  <c:v>ÇAYCUMA</c:v>
                </c:pt>
                <c:pt idx="5">
                  <c:v>ÇAYDEĞİRMENİ</c:v>
                </c:pt>
                <c:pt idx="6">
                  <c:v>DEVREK</c:v>
                </c:pt>
                <c:pt idx="7">
                  <c:v>ELVANPAZARCIK</c:v>
                </c:pt>
                <c:pt idx="8">
                  <c:v>EREĞLİ</c:v>
                </c:pt>
                <c:pt idx="9">
                  <c:v>FİLYOS</c:v>
                </c:pt>
                <c:pt idx="10">
                  <c:v>GELİK</c:v>
                </c:pt>
                <c:pt idx="11">
                  <c:v>GÖKÇEBEY</c:v>
                </c:pt>
                <c:pt idx="12">
                  <c:v>GÜLÜÇ</c:v>
                </c:pt>
                <c:pt idx="13">
                  <c:v>GÜMELİ</c:v>
                </c:pt>
                <c:pt idx="14">
                  <c:v>KANDİLLİ</c:v>
                </c:pt>
                <c:pt idx="15">
                  <c:v>KARAMAN</c:v>
                </c:pt>
                <c:pt idx="16">
                  <c:v>KARAPINAR</c:v>
                </c:pt>
                <c:pt idx="17">
                  <c:v>KİLİMLİ</c:v>
                </c:pt>
                <c:pt idx="18">
                  <c:v>KOZLU</c:v>
                </c:pt>
                <c:pt idx="19">
                  <c:v>MERKEZ</c:v>
                </c:pt>
                <c:pt idx="20">
                  <c:v>MUSLU</c:v>
                </c:pt>
                <c:pt idx="21">
                  <c:v>NEBİOĞLU</c:v>
                </c:pt>
                <c:pt idx="22">
                  <c:v>ORMANLI</c:v>
                </c:pt>
                <c:pt idx="23">
                  <c:v>PERŞEMBE</c:v>
                </c:pt>
                <c:pt idx="24">
                  <c:v>SALTUKOVA</c:v>
                </c:pt>
              </c:strCache>
            </c:strRef>
          </c:cat>
          <c:val>
            <c:numRef>
              <c:f>[BakkaSunumGrafikler.xlsx]MevcutDurum!$R$21:$R$45</c:f>
              <c:numCache>
                <c:formatCode>0</c:formatCode>
                <c:ptCount val="25"/>
                <c:pt idx="0">
                  <c:v>738667.5</c:v>
                </c:pt>
                <c:pt idx="1">
                  <c:v>111687.5</c:v>
                </c:pt>
                <c:pt idx="2">
                  <c:v>111687.5</c:v>
                </c:pt>
                <c:pt idx="3">
                  <c:v>111687.5</c:v>
                </c:pt>
                <c:pt idx="4">
                  <c:v>654403</c:v>
                </c:pt>
                <c:pt idx="5">
                  <c:v>111687.5</c:v>
                </c:pt>
                <c:pt idx="6">
                  <c:v>1657255</c:v>
                </c:pt>
                <c:pt idx="7">
                  <c:v>179341.25</c:v>
                </c:pt>
                <c:pt idx="8">
                  <c:v>6967130</c:v>
                </c:pt>
                <c:pt idx="9">
                  <c:v>111687.5</c:v>
                </c:pt>
                <c:pt idx="10">
                  <c:v>111687.5</c:v>
                </c:pt>
                <c:pt idx="11">
                  <c:v>276101.25</c:v>
                </c:pt>
                <c:pt idx="12">
                  <c:v>112937.5</c:v>
                </c:pt>
                <c:pt idx="13">
                  <c:v>404602.5</c:v>
                </c:pt>
                <c:pt idx="14">
                  <c:v>187150</c:v>
                </c:pt>
                <c:pt idx="15">
                  <c:v>111687.5</c:v>
                </c:pt>
                <c:pt idx="16">
                  <c:v>111687.5</c:v>
                </c:pt>
                <c:pt idx="17">
                  <c:v>344101</c:v>
                </c:pt>
                <c:pt idx="18">
                  <c:v>618147.5</c:v>
                </c:pt>
                <c:pt idx="19">
                  <c:v>5891790</c:v>
                </c:pt>
                <c:pt idx="20">
                  <c:v>111687.5</c:v>
                </c:pt>
                <c:pt idx="21">
                  <c:v>209875</c:v>
                </c:pt>
                <c:pt idx="22">
                  <c:v>111687.5</c:v>
                </c:pt>
                <c:pt idx="23">
                  <c:v>111687.5</c:v>
                </c:pt>
                <c:pt idx="24">
                  <c:v>128779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956-45D8-BCD5-AEC413DB84A0}"/>
            </c:ext>
          </c:extLst>
        </c:ser>
        <c:ser>
          <c:idx val="1"/>
          <c:order val="1"/>
          <c:tx>
            <c:strRef>
              <c:f>[BakkaSunumGrafikler.xlsx]Planlanan!$R$20</c:f>
              <c:strCache>
                <c:ptCount val="1"/>
                <c:pt idx="0">
                  <c:v>Planlanan 
Toplam Maliyet (TL/yıl)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[BakkaSunumGrafikler.xlsx]MevcutDurum!$A$21:$A$45</c:f>
              <c:strCache>
                <c:ptCount val="25"/>
                <c:pt idx="0">
                  <c:v>ALAPLI</c:v>
                </c:pt>
                <c:pt idx="1">
                  <c:v>BAKACAKKADI</c:v>
                </c:pt>
                <c:pt idx="2">
                  <c:v>BEYCUMA</c:v>
                </c:pt>
                <c:pt idx="3">
                  <c:v>ÇATALAĞZI</c:v>
                </c:pt>
                <c:pt idx="4">
                  <c:v>ÇAYCUMA</c:v>
                </c:pt>
                <c:pt idx="5">
                  <c:v>ÇAYDEĞİRMENİ</c:v>
                </c:pt>
                <c:pt idx="6">
                  <c:v>DEVREK</c:v>
                </c:pt>
                <c:pt idx="7">
                  <c:v>ELVANPAZARCIK</c:v>
                </c:pt>
                <c:pt idx="8">
                  <c:v>EREĞLİ</c:v>
                </c:pt>
                <c:pt idx="9">
                  <c:v>FİLYOS</c:v>
                </c:pt>
                <c:pt idx="10">
                  <c:v>GELİK</c:v>
                </c:pt>
                <c:pt idx="11">
                  <c:v>GÖKÇEBEY</c:v>
                </c:pt>
                <c:pt idx="12">
                  <c:v>GÜLÜÇ</c:v>
                </c:pt>
                <c:pt idx="13">
                  <c:v>GÜMELİ</c:v>
                </c:pt>
                <c:pt idx="14">
                  <c:v>KANDİLLİ</c:v>
                </c:pt>
                <c:pt idx="15">
                  <c:v>KARAMAN</c:v>
                </c:pt>
                <c:pt idx="16">
                  <c:v>KARAPINAR</c:v>
                </c:pt>
                <c:pt idx="17">
                  <c:v>KİLİMLİ</c:v>
                </c:pt>
                <c:pt idx="18">
                  <c:v>KOZLU</c:v>
                </c:pt>
                <c:pt idx="19">
                  <c:v>MERKEZ</c:v>
                </c:pt>
                <c:pt idx="20">
                  <c:v>MUSLU</c:v>
                </c:pt>
                <c:pt idx="21">
                  <c:v>NEBİOĞLU</c:v>
                </c:pt>
                <c:pt idx="22">
                  <c:v>ORMANLI</c:v>
                </c:pt>
                <c:pt idx="23">
                  <c:v>PERŞEMBE</c:v>
                </c:pt>
                <c:pt idx="24">
                  <c:v>SALTUKOVA</c:v>
                </c:pt>
              </c:strCache>
            </c:strRef>
          </c:cat>
          <c:val>
            <c:numRef>
              <c:f>[BakkaSunumGrafikler.xlsx]Planlanan!$R$21:$R$45</c:f>
              <c:numCache>
                <c:formatCode>0</c:formatCode>
                <c:ptCount val="25"/>
                <c:pt idx="0">
                  <c:v>833020</c:v>
                </c:pt>
                <c:pt idx="1">
                  <c:v>86393</c:v>
                </c:pt>
                <c:pt idx="2">
                  <c:v>107271</c:v>
                </c:pt>
                <c:pt idx="3">
                  <c:v>111687.5</c:v>
                </c:pt>
                <c:pt idx="4">
                  <c:v>506851.75</c:v>
                </c:pt>
                <c:pt idx="5">
                  <c:v>99441.75</c:v>
                </c:pt>
                <c:pt idx="6">
                  <c:v>1552865</c:v>
                </c:pt>
                <c:pt idx="7">
                  <c:v>180345</c:v>
                </c:pt>
                <c:pt idx="8">
                  <c:v>7123982.5</c:v>
                </c:pt>
                <c:pt idx="9">
                  <c:v>111687.5</c:v>
                </c:pt>
                <c:pt idx="10">
                  <c:v>111687.5</c:v>
                </c:pt>
                <c:pt idx="11">
                  <c:v>287142.5</c:v>
                </c:pt>
                <c:pt idx="12">
                  <c:v>112937.5</c:v>
                </c:pt>
                <c:pt idx="13">
                  <c:v>404602.5</c:v>
                </c:pt>
                <c:pt idx="14">
                  <c:v>187150</c:v>
                </c:pt>
                <c:pt idx="15">
                  <c:v>105464.25</c:v>
                </c:pt>
                <c:pt idx="16">
                  <c:v>115301</c:v>
                </c:pt>
                <c:pt idx="17">
                  <c:v>426355</c:v>
                </c:pt>
                <c:pt idx="18">
                  <c:v>712500</c:v>
                </c:pt>
                <c:pt idx="19">
                  <c:v>5866142.5</c:v>
                </c:pt>
                <c:pt idx="20">
                  <c:v>111687.5</c:v>
                </c:pt>
                <c:pt idx="21">
                  <c:v>157479.25</c:v>
                </c:pt>
                <c:pt idx="22">
                  <c:v>114899.5</c:v>
                </c:pt>
                <c:pt idx="23">
                  <c:v>92415.5</c:v>
                </c:pt>
                <c:pt idx="24">
                  <c:v>132593.25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956-45D8-BCD5-AEC413DB84A0}"/>
            </c:ext>
          </c:extLst>
        </c:ser>
        <c:axId val="69028480"/>
        <c:axId val="69030272"/>
      </c:barChart>
      <c:catAx>
        <c:axId val="69028480"/>
        <c:scaling>
          <c:orientation val="minMax"/>
        </c:scaling>
        <c:axPos val="b"/>
        <c:numFmt formatCode="General" sourceLinked="0"/>
        <c:tickLblPos val="nextTo"/>
        <c:crossAx val="69030272"/>
        <c:crosses val="autoZero"/>
        <c:auto val="1"/>
        <c:lblAlgn val="ctr"/>
        <c:lblOffset val="100"/>
      </c:catAx>
      <c:valAx>
        <c:axId val="69030272"/>
        <c:scaling>
          <c:orientation val="minMax"/>
        </c:scaling>
        <c:axPos val="l"/>
        <c:majorGridlines/>
        <c:numFmt formatCode="0" sourceLinked="1"/>
        <c:tickLblPos val="nextTo"/>
        <c:crossAx val="69028480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18"/>
  <c:chart>
    <c:title>
      <c:tx>
        <c:rich>
          <a:bodyPr/>
          <a:lstStyle/>
          <a:p>
            <a:pPr>
              <a:defRPr/>
            </a:pPr>
            <a:r>
              <a:rPr lang="tr-TR" sz="1400" dirty="0"/>
              <a:t>Zonguldak ( </a:t>
            </a:r>
            <a:r>
              <a:rPr lang="tr-TR" sz="1400" dirty="0" smtClean="0">
                <a:solidFill>
                  <a:srgbClr val="FF0000"/>
                </a:solidFill>
              </a:rPr>
              <a:t>Ton</a:t>
            </a:r>
            <a:r>
              <a:rPr lang="tr-TR" sz="1400" baseline="0" dirty="0" smtClean="0">
                <a:solidFill>
                  <a:srgbClr val="FF0000"/>
                </a:solidFill>
              </a:rPr>
              <a:t> Atık Başına </a:t>
            </a:r>
            <a:r>
              <a:rPr lang="tr-TR" sz="1400" dirty="0" smtClean="0"/>
              <a:t>Birim </a:t>
            </a:r>
            <a:r>
              <a:rPr lang="tr-TR" sz="1400" dirty="0"/>
              <a:t>Maliyet Karşılaştırmaları)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[BakkaSunumGrafikler.xlsx]MevcutDurum!$S$20</c:f>
              <c:strCache>
                <c:ptCount val="1"/>
                <c:pt idx="0">
                  <c:v>Mevcut
Toplam Birim Maliyeti (TL/ton)</c:v>
                </c:pt>
              </c:strCache>
            </c:strRef>
          </c:tx>
          <c:spPr>
            <a:solidFill>
              <a:srgbClr val="D04848"/>
            </a:solidFill>
          </c:spPr>
          <c:cat>
            <c:strRef>
              <c:f>[BakkaSunumGrafikler.xlsx]MevcutDurum!$A$21:$A$45</c:f>
              <c:strCache>
                <c:ptCount val="25"/>
                <c:pt idx="0">
                  <c:v>ALAPLI</c:v>
                </c:pt>
                <c:pt idx="1">
                  <c:v>BAKACAKKADI</c:v>
                </c:pt>
                <c:pt idx="2">
                  <c:v>BEYCUMA</c:v>
                </c:pt>
                <c:pt idx="3">
                  <c:v>ÇATALAĞZI</c:v>
                </c:pt>
                <c:pt idx="4">
                  <c:v>ÇAYCUMA</c:v>
                </c:pt>
                <c:pt idx="5">
                  <c:v>ÇAYDEĞİRMENİ</c:v>
                </c:pt>
                <c:pt idx="6">
                  <c:v>DEVREK</c:v>
                </c:pt>
                <c:pt idx="7">
                  <c:v>ELVANPAZARCIK</c:v>
                </c:pt>
                <c:pt idx="8">
                  <c:v>EREĞLİ</c:v>
                </c:pt>
                <c:pt idx="9">
                  <c:v>FİLYOS</c:v>
                </c:pt>
                <c:pt idx="10">
                  <c:v>GELİK</c:v>
                </c:pt>
                <c:pt idx="11">
                  <c:v>GÖKÇEBEY</c:v>
                </c:pt>
                <c:pt idx="12">
                  <c:v>GÜLÜÇ</c:v>
                </c:pt>
                <c:pt idx="13">
                  <c:v>GÜMELİ</c:v>
                </c:pt>
                <c:pt idx="14">
                  <c:v>KANDİLLİ</c:v>
                </c:pt>
                <c:pt idx="15">
                  <c:v>KARAMAN</c:v>
                </c:pt>
                <c:pt idx="16">
                  <c:v>KARAPINAR</c:v>
                </c:pt>
                <c:pt idx="17">
                  <c:v>KİLİMLİ</c:v>
                </c:pt>
                <c:pt idx="18">
                  <c:v>KOZLU</c:v>
                </c:pt>
                <c:pt idx="19">
                  <c:v>MERKEZ</c:v>
                </c:pt>
                <c:pt idx="20">
                  <c:v>MUSLU</c:v>
                </c:pt>
                <c:pt idx="21">
                  <c:v>NEBİOĞLU</c:v>
                </c:pt>
                <c:pt idx="22">
                  <c:v>ORMANLI</c:v>
                </c:pt>
                <c:pt idx="23">
                  <c:v>PERŞEMBE</c:v>
                </c:pt>
                <c:pt idx="24">
                  <c:v>SALTUKOVA</c:v>
                </c:pt>
              </c:strCache>
            </c:strRef>
          </c:cat>
          <c:val>
            <c:numRef>
              <c:f>[BakkaSunumGrafikler.xlsx]MevcutDurum!$S$21:$S$45</c:f>
              <c:numCache>
                <c:formatCode>0</c:formatCode>
                <c:ptCount val="25"/>
                <c:pt idx="0">
                  <c:v>41.529788125230155</c:v>
                </c:pt>
                <c:pt idx="1">
                  <c:v>96.79039371320664</c:v>
                </c:pt>
                <c:pt idx="2">
                  <c:v>81.053494036059206</c:v>
                </c:pt>
                <c:pt idx="3">
                  <c:v>37.095024874217344</c:v>
                </c:pt>
                <c:pt idx="4">
                  <c:v>17.873619829794428</c:v>
                </c:pt>
                <c:pt idx="5">
                  <c:v>42.612682526310586</c:v>
                </c:pt>
                <c:pt idx="6">
                  <c:v>73.338878852502901</c:v>
                </c:pt>
                <c:pt idx="7">
                  <c:v>148.64495247646587</c:v>
                </c:pt>
                <c:pt idx="8">
                  <c:v>149.6094577782641</c:v>
                </c:pt>
                <c:pt idx="9">
                  <c:v>55.590645789719396</c:v>
                </c:pt>
                <c:pt idx="10">
                  <c:v>90.346083641362938</c:v>
                </c:pt>
                <c:pt idx="11">
                  <c:v>32.131312316687413</c:v>
                </c:pt>
                <c:pt idx="12">
                  <c:v>34.178483178965912</c:v>
                </c:pt>
                <c:pt idx="13">
                  <c:v>575.51528996417653</c:v>
                </c:pt>
                <c:pt idx="14">
                  <c:v>142.80852440602641</c:v>
                </c:pt>
                <c:pt idx="15">
                  <c:v>128.30977469176898</c:v>
                </c:pt>
                <c:pt idx="16">
                  <c:v>114.09991449210662</c:v>
                </c:pt>
                <c:pt idx="17">
                  <c:v>22.441440304540059</c:v>
                </c:pt>
                <c:pt idx="18">
                  <c:v>33.871095890410956</c:v>
                </c:pt>
                <c:pt idx="19">
                  <c:v>115.29921722113521</c:v>
                </c:pt>
                <c:pt idx="20">
                  <c:v>144.80769991241871</c:v>
                </c:pt>
                <c:pt idx="21">
                  <c:v>143.75</c:v>
                </c:pt>
                <c:pt idx="22">
                  <c:v>119.38866589345736</c:v>
                </c:pt>
                <c:pt idx="23">
                  <c:v>106.4175943120719</c:v>
                </c:pt>
                <c:pt idx="24">
                  <c:v>76.733183575944295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BC-4BE1-8415-D65FDEA2E225}"/>
            </c:ext>
          </c:extLst>
        </c:ser>
        <c:ser>
          <c:idx val="1"/>
          <c:order val="1"/>
          <c:tx>
            <c:strRef>
              <c:f>[BakkaSunumGrafikler.xlsx]Planlanan!$S$20</c:f>
              <c:strCache>
                <c:ptCount val="1"/>
                <c:pt idx="0">
                  <c:v>Planlanan
Toplam Birim Maliyeti (TL/ton)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[BakkaSunumGrafikler.xlsx]MevcutDurum!$A$21:$A$45</c:f>
              <c:strCache>
                <c:ptCount val="25"/>
                <c:pt idx="0">
                  <c:v>ALAPLI</c:v>
                </c:pt>
                <c:pt idx="1">
                  <c:v>BAKACAKKADI</c:v>
                </c:pt>
                <c:pt idx="2">
                  <c:v>BEYCUMA</c:v>
                </c:pt>
                <c:pt idx="3">
                  <c:v>ÇATALAĞZI</c:v>
                </c:pt>
                <c:pt idx="4">
                  <c:v>ÇAYCUMA</c:v>
                </c:pt>
                <c:pt idx="5">
                  <c:v>ÇAYDEĞİRMENİ</c:v>
                </c:pt>
                <c:pt idx="6">
                  <c:v>DEVREK</c:v>
                </c:pt>
                <c:pt idx="7">
                  <c:v>ELVANPAZARCIK</c:v>
                </c:pt>
                <c:pt idx="8">
                  <c:v>EREĞLİ</c:v>
                </c:pt>
                <c:pt idx="9">
                  <c:v>FİLYOS</c:v>
                </c:pt>
                <c:pt idx="10">
                  <c:v>GELİK</c:v>
                </c:pt>
                <c:pt idx="11">
                  <c:v>GÖKÇEBEY</c:v>
                </c:pt>
                <c:pt idx="12">
                  <c:v>GÜLÜÇ</c:v>
                </c:pt>
                <c:pt idx="13">
                  <c:v>GÜMELİ</c:v>
                </c:pt>
                <c:pt idx="14">
                  <c:v>KANDİLLİ</c:v>
                </c:pt>
                <c:pt idx="15">
                  <c:v>KARAMAN</c:v>
                </c:pt>
                <c:pt idx="16">
                  <c:v>KARAPINAR</c:v>
                </c:pt>
                <c:pt idx="17">
                  <c:v>KİLİMLİ</c:v>
                </c:pt>
                <c:pt idx="18">
                  <c:v>KOZLU</c:v>
                </c:pt>
                <c:pt idx="19">
                  <c:v>MERKEZ</c:v>
                </c:pt>
                <c:pt idx="20">
                  <c:v>MUSLU</c:v>
                </c:pt>
                <c:pt idx="21">
                  <c:v>NEBİOĞLU</c:v>
                </c:pt>
                <c:pt idx="22">
                  <c:v>ORMANLI</c:v>
                </c:pt>
                <c:pt idx="23">
                  <c:v>PERŞEMBE</c:v>
                </c:pt>
                <c:pt idx="24">
                  <c:v>SALTUKOVA</c:v>
                </c:pt>
              </c:strCache>
            </c:strRef>
          </c:cat>
          <c:val>
            <c:numRef>
              <c:f>[BakkaSunumGrafikler.xlsx]Planlanan!$S$21:$S$45</c:f>
              <c:numCache>
                <c:formatCode>General</c:formatCode>
                <c:ptCount val="25"/>
                <c:pt idx="0">
                  <c:v>46.834528531550703</c:v>
                </c:pt>
                <c:pt idx="1">
                  <c:v>74.869725654751448</c:v>
                </c:pt>
                <c:pt idx="2">
                  <c:v>77.848365830931158</c:v>
                </c:pt>
                <c:pt idx="3">
                  <c:v>37.095024874217344</c:v>
                </c:pt>
                <c:pt idx="4">
                  <c:v>13.843572675501196</c:v>
                </c:pt>
                <c:pt idx="5">
                  <c:v>37.940501153761524</c:v>
                </c:pt>
                <c:pt idx="6">
                  <c:v>68.719284666084846</c:v>
                </c:pt>
                <c:pt idx="7">
                  <c:v>149.47689923187372</c:v>
                </c:pt>
                <c:pt idx="8">
                  <c:v>152.97764776125058</c:v>
                </c:pt>
                <c:pt idx="9">
                  <c:v>55.590645789719396</c:v>
                </c:pt>
                <c:pt idx="10">
                  <c:v>90.346083641362938</c:v>
                </c:pt>
                <c:pt idx="11">
                  <c:v>33.416238959057246</c:v>
                </c:pt>
                <c:pt idx="12">
                  <c:v>34.178483178965912</c:v>
                </c:pt>
                <c:pt idx="13">
                  <c:v>575.51528996417653</c:v>
                </c:pt>
                <c:pt idx="14">
                  <c:v>142.80852440602641</c:v>
                </c:pt>
                <c:pt idx="15">
                  <c:v>121.16032819730424</c:v>
                </c:pt>
                <c:pt idx="16">
                  <c:v>117.7914649432963</c:v>
                </c:pt>
                <c:pt idx="17">
                  <c:v>27.805848518435546</c:v>
                </c:pt>
                <c:pt idx="18">
                  <c:v>39.041095890410958</c:v>
                </c:pt>
                <c:pt idx="19">
                  <c:v>114.79730919765154</c:v>
                </c:pt>
                <c:pt idx="20">
                  <c:v>144.80769991241871</c:v>
                </c:pt>
                <c:pt idx="21">
                  <c:v>107.8625</c:v>
                </c:pt>
                <c:pt idx="22">
                  <c:v>122.82214228830726</c:v>
                </c:pt>
                <c:pt idx="23">
                  <c:v>88.054931725996909</c:v>
                </c:pt>
                <c:pt idx="24">
                  <c:v>79.005910848671519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DBC-4BE1-8415-D65FDEA2E225}"/>
            </c:ext>
          </c:extLst>
        </c:ser>
        <c:axId val="69060480"/>
        <c:axId val="69062016"/>
      </c:barChart>
      <c:catAx>
        <c:axId val="69060480"/>
        <c:scaling>
          <c:orientation val="minMax"/>
        </c:scaling>
        <c:axPos val="b"/>
        <c:numFmt formatCode="General" sourceLinked="0"/>
        <c:tickLblPos val="nextTo"/>
        <c:crossAx val="69062016"/>
        <c:crosses val="autoZero"/>
        <c:auto val="1"/>
        <c:lblAlgn val="ctr"/>
        <c:lblOffset val="100"/>
      </c:catAx>
      <c:valAx>
        <c:axId val="69062016"/>
        <c:scaling>
          <c:orientation val="minMax"/>
        </c:scaling>
        <c:axPos val="l"/>
        <c:majorGridlines/>
        <c:numFmt formatCode="0" sourceLinked="1"/>
        <c:tickLblPos val="nextTo"/>
        <c:crossAx val="69060480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tr-TR"/>
  <c:style val="18"/>
  <c:chart>
    <c:title>
      <c:tx>
        <c:rich>
          <a:bodyPr/>
          <a:lstStyle/>
          <a:p>
            <a:pPr>
              <a:defRPr/>
            </a:pPr>
            <a:r>
              <a:rPr lang="tr-TR" sz="1400" dirty="0"/>
              <a:t>Zonguldak (</a:t>
            </a:r>
            <a:r>
              <a:rPr lang="tr-TR" sz="1400" dirty="0">
                <a:solidFill>
                  <a:srgbClr val="FF0000"/>
                </a:solidFill>
              </a:rPr>
              <a:t>Hane Başı Maliyet </a:t>
            </a:r>
            <a:r>
              <a:rPr lang="tr-TR" sz="1400" dirty="0"/>
              <a:t>Karşılaştırmaları)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[BakkaSunumGrafikler.xlsx]MevcutDurum!$T$20</c:f>
              <c:strCache>
                <c:ptCount val="1"/>
                <c:pt idx="0">
                  <c:v>Mevcut
Hane Başı Maliyet (TL/ton.hane)</c:v>
                </c:pt>
              </c:strCache>
            </c:strRef>
          </c:tx>
          <c:spPr>
            <a:solidFill>
              <a:srgbClr val="D04848"/>
            </a:solidFill>
          </c:spPr>
          <c:cat>
            <c:strRef>
              <c:f>[BakkaSunumGrafikler.xlsx]MevcutDurum!$A$21:$A$45</c:f>
              <c:strCache>
                <c:ptCount val="25"/>
                <c:pt idx="0">
                  <c:v>ALAPLI</c:v>
                </c:pt>
                <c:pt idx="1">
                  <c:v>BAKACAKKADI</c:v>
                </c:pt>
                <c:pt idx="2">
                  <c:v>BEYCUMA</c:v>
                </c:pt>
                <c:pt idx="3">
                  <c:v>ÇATALAĞZI</c:v>
                </c:pt>
                <c:pt idx="4">
                  <c:v>ÇAYCUMA</c:v>
                </c:pt>
                <c:pt idx="5">
                  <c:v>ÇAYDEĞİRMENİ</c:v>
                </c:pt>
                <c:pt idx="6">
                  <c:v>DEVREK</c:v>
                </c:pt>
                <c:pt idx="7">
                  <c:v>ELVANPAZARCIK</c:v>
                </c:pt>
                <c:pt idx="8">
                  <c:v>EREĞLİ</c:v>
                </c:pt>
                <c:pt idx="9">
                  <c:v>FİLYOS</c:v>
                </c:pt>
                <c:pt idx="10">
                  <c:v>GELİK</c:v>
                </c:pt>
                <c:pt idx="11">
                  <c:v>GÖKÇEBEY</c:v>
                </c:pt>
                <c:pt idx="12">
                  <c:v>GÜLÜÇ</c:v>
                </c:pt>
                <c:pt idx="13">
                  <c:v>GÜMELİ</c:v>
                </c:pt>
                <c:pt idx="14">
                  <c:v>KANDİLLİ</c:v>
                </c:pt>
                <c:pt idx="15">
                  <c:v>KARAMAN</c:v>
                </c:pt>
                <c:pt idx="16">
                  <c:v>KARAPINAR</c:v>
                </c:pt>
                <c:pt idx="17">
                  <c:v>KİLİMLİ</c:v>
                </c:pt>
                <c:pt idx="18">
                  <c:v>KOZLU</c:v>
                </c:pt>
                <c:pt idx="19">
                  <c:v>MERKEZ</c:v>
                </c:pt>
                <c:pt idx="20">
                  <c:v>MUSLU</c:v>
                </c:pt>
                <c:pt idx="21">
                  <c:v>NEBİOĞLU</c:v>
                </c:pt>
                <c:pt idx="22">
                  <c:v>ORMANLI</c:v>
                </c:pt>
                <c:pt idx="23">
                  <c:v>PERŞEMBE</c:v>
                </c:pt>
                <c:pt idx="24">
                  <c:v>SALTUKOVA</c:v>
                </c:pt>
              </c:strCache>
            </c:strRef>
          </c:cat>
          <c:val>
            <c:numRef>
              <c:f>[BakkaSunumGrafikler.xlsx]MevcutDurum!$T$21:$T$45</c:f>
              <c:numCache>
                <c:formatCode>_(* #,##0_);_(* \(#,##0\);_(* "-"??_);_(@_)</c:formatCode>
                <c:ptCount val="25"/>
                <c:pt idx="0">
                  <c:v>10.382447031307571</c:v>
                </c:pt>
                <c:pt idx="1">
                  <c:v>24.197598428301689</c:v>
                </c:pt>
                <c:pt idx="2">
                  <c:v>20.263373509014826</c:v>
                </c:pt>
                <c:pt idx="3">
                  <c:v>9.2737562185543556</c:v>
                </c:pt>
                <c:pt idx="4">
                  <c:v>4.4684049574486</c:v>
                </c:pt>
                <c:pt idx="5">
                  <c:v>10.653170631577662</c:v>
                </c:pt>
                <c:pt idx="6">
                  <c:v>18.334719713125789</c:v>
                </c:pt>
                <c:pt idx="7">
                  <c:v>37.161238119116526</c:v>
                </c:pt>
                <c:pt idx="8">
                  <c:v>37.402364444566025</c:v>
                </c:pt>
                <c:pt idx="9">
                  <c:v>13.897661447429851</c:v>
                </c:pt>
                <c:pt idx="10">
                  <c:v>22.586520910340656</c:v>
                </c:pt>
                <c:pt idx="11">
                  <c:v>8.0328280791718409</c:v>
                </c:pt>
                <c:pt idx="12">
                  <c:v>8.5446207947414639</c:v>
                </c:pt>
                <c:pt idx="13">
                  <c:v>143.87882249104408</c:v>
                </c:pt>
                <c:pt idx="14">
                  <c:v>35.702131101506602</c:v>
                </c:pt>
                <c:pt idx="15">
                  <c:v>32.077443672942223</c:v>
                </c:pt>
                <c:pt idx="16">
                  <c:v>28.524978623026701</c:v>
                </c:pt>
                <c:pt idx="17">
                  <c:v>5.6103600761350139</c:v>
                </c:pt>
                <c:pt idx="18">
                  <c:v>8.467773972602739</c:v>
                </c:pt>
                <c:pt idx="19">
                  <c:v>28.824804305283784</c:v>
                </c:pt>
                <c:pt idx="20">
                  <c:v>36.201924978104621</c:v>
                </c:pt>
                <c:pt idx="21">
                  <c:v>35.9375</c:v>
                </c:pt>
                <c:pt idx="22">
                  <c:v>29.847166473364339</c:v>
                </c:pt>
                <c:pt idx="23">
                  <c:v>26.604398578017975</c:v>
                </c:pt>
                <c:pt idx="24">
                  <c:v>19.18329589398607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FB-4FF2-A21B-29B4EC3A0EA4}"/>
            </c:ext>
          </c:extLst>
        </c:ser>
        <c:ser>
          <c:idx val="1"/>
          <c:order val="1"/>
          <c:tx>
            <c:strRef>
              <c:f>[BakkaSunumGrafikler.xlsx]Planlanan!$T$20</c:f>
              <c:strCache>
                <c:ptCount val="1"/>
                <c:pt idx="0">
                  <c:v>Planlanan
Hane Başı Maliyet (TL/ton.hane)</c:v>
                </c:pt>
              </c:strCache>
            </c:strRef>
          </c:tx>
          <c:spPr>
            <a:solidFill>
              <a:schemeClr val="accent5"/>
            </a:solidFill>
          </c:spPr>
          <c:cat>
            <c:strRef>
              <c:f>[BakkaSunumGrafikler.xlsx]MevcutDurum!$A$21:$A$45</c:f>
              <c:strCache>
                <c:ptCount val="25"/>
                <c:pt idx="0">
                  <c:v>ALAPLI</c:v>
                </c:pt>
                <c:pt idx="1">
                  <c:v>BAKACAKKADI</c:v>
                </c:pt>
                <c:pt idx="2">
                  <c:v>BEYCUMA</c:v>
                </c:pt>
                <c:pt idx="3">
                  <c:v>ÇATALAĞZI</c:v>
                </c:pt>
                <c:pt idx="4">
                  <c:v>ÇAYCUMA</c:v>
                </c:pt>
                <c:pt idx="5">
                  <c:v>ÇAYDEĞİRMENİ</c:v>
                </c:pt>
                <c:pt idx="6">
                  <c:v>DEVREK</c:v>
                </c:pt>
                <c:pt idx="7">
                  <c:v>ELVANPAZARCIK</c:v>
                </c:pt>
                <c:pt idx="8">
                  <c:v>EREĞLİ</c:v>
                </c:pt>
                <c:pt idx="9">
                  <c:v>FİLYOS</c:v>
                </c:pt>
                <c:pt idx="10">
                  <c:v>GELİK</c:v>
                </c:pt>
                <c:pt idx="11">
                  <c:v>GÖKÇEBEY</c:v>
                </c:pt>
                <c:pt idx="12">
                  <c:v>GÜLÜÇ</c:v>
                </c:pt>
                <c:pt idx="13">
                  <c:v>GÜMELİ</c:v>
                </c:pt>
                <c:pt idx="14">
                  <c:v>KANDİLLİ</c:v>
                </c:pt>
                <c:pt idx="15">
                  <c:v>KARAMAN</c:v>
                </c:pt>
                <c:pt idx="16">
                  <c:v>KARAPINAR</c:v>
                </c:pt>
                <c:pt idx="17">
                  <c:v>KİLİMLİ</c:v>
                </c:pt>
                <c:pt idx="18">
                  <c:v>KOZLU</c:v>
                </c:pt>
                <c:pt idx="19">
                  <c:v>MERKEZ</c:v>
                </c:pt>
                <c:pt idx="20">
                  <c:v>MUSLU</c:v>
                </c:pt>
                <c:pt idx="21">
                  <c:v>NEBİOĞLU</c:v>
                </c:pt>
                <c:pt idx="22">
                  <c:v>ORMANLI</c:v>
                </c:pt>
                <c:pt idx="23">
                  <c:v>PERŞEMBE</c:v>
                </c:pt>
                <c:pt idx="24">
                  <c:v>SALTUKOVA</c:v>
                </c:pt>
              </c:strCache>
            </c:strRef>
          </c:cat>
          <c:val>
            <c:numRef>
              <c:f>[BakkaSunumGrafikler.xlsx]Planlanan!$T$21:$T$45</c:f>
              <c:numCache>
                <c:formatCode>0</c:formatCode>
                <c:ptCount val="25"/>
                <c:pt idx="0">
                  <c:v>11.708632132887676</c:v>
                </c:pt>
                <c:pt idx="1">
                  <c:v>18.717431413687891</c:v>
                </c:pt>
                <c:pt idx="2">
                  <c:v>19.462091457732789</c:v>
                </c:pt>
                <c:pt idx="3">
                  <c:v>9.2737562185543556</c:v>
                </c:pt>
                <c:pt idx="4">
                  <c:v>3.4608931688752982</c:v>
                </c:pt>
                <c:pt idx="5">
                  <c:v>9.4851252884404058</c:v>
                </c:pt>
                <c:pt idx="6">
                  <c:v>17.179821166521211</c:v>
                </c:pt>
                <c:pt idx="7">
                  <c:v>37.369224807968394</c:v>
                </c:pt>
                <c:pt idx="8">
                  <c:v>38.244411940312645</c:v>
                </c:pt>
                <c:pt idx="9">
                  <c:v>13.897661447429851</c:v>
                </c:pt>
                <c:pt idx="10">
                  <c:v>22.586520910340656</c:v>
                </c:pt>
                <c:pt idx="11">
                  <c:v>8.3540597397643364</c:v>
                </c:pt>
                <c:pt idx="12">
                  <c:v>8.5446207947414639</c:v>
                </c:pt>
                <c:pt idx="13">
                  <c:v>143.87882249104408</c:v>
                </c:pt>
                <c:pt idx="14">
                  <c:v>35.702131101506602</c:v>
                </c:pt>
                <c:pt idx="15">
                  <c:v>30.290082049326063</c:v>
                </c:pt>
                <c:pt idx="16">
                  <c:v>29.447866235824026</c:v>
                </c:pt>
                <c:pt idx="17">
                  <c:v>6.9514621296088945</c:v>
                </c:pt>
                <c:pt idx="18">
                  <c:v>9.7602739726027359</c:v>
                </c:pt>
                <c:pt idx="19">
                  <c:v>28.699327299412914</c:v>
                </c:pt>
                <c:pt idx="20">
                  <c:v>36.201924978104621</c:v>
                </c:pt>
                <c:pt idx="21">
                  <c:v>26.965624999999942</c:v>
                </c:pt>
                <c:pt idx="22">
                  <c:v>30.705535572076773</c:v>
                </c:pt>
                <c:pt idx="23">
                  <c:v>22.013732931499199</c:v>
                </c:pt>
                <c:pt idx="24">
                  <c:v>19.751477712167887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FB-4FF2-A21B-29B4EC3A0EA4}"/>
            </c:ext>
          </c:extLst>
        </c:ser>
        <c:axId val="73643136"/>
        <c:axId val="73644672"/>
      </c:barChart>
      <c:catAx>
        <c:axId val="73643136"/>
        <c:scaling>
          <c:orientation val="minMax"/>
        </c:scaling>
        <c:axPos val="b"/>
        <c:numFmt formatCode="General" sourceLinked="0"/>
        <c:tickLblPos val="nextTo"/>
        <c:crossAx val="73644672"/>
        <c:crosses val="autoZero"/>
        <c:auto val="1"/>
        <c:lblAlgn val="ctr"/>
        <c:lblOffset val="100"/>
      </c:catAx>
      <c:valAx>
        <c:axId val="73644672"/>
        <c:scaling>
          <c:orientation val="minMax"/>
        </c:scaling>
        <c:axPos val="l"/>
        <c:majorGridlines/>
        <c:numFmt formatCode="_(* #,##0_);_(* \(#,##0\);_(* &quot;-&quot;??_);_(@_)" sourceLinked="1"/>
        <c:tickLblPos val="nextTo"/>
        <c:crossAx val="73643136"/>
        <c:crosses val="autoZero"/>
        <c:crossBetween val="between"/>
      </c:valAx>
    </c:plotArea>
    <c:legend>
      <c:legendPos val="b"/>
      <c:layout/>
    </c:legend>
    <c:plotVisOnly val="1"/>
    <c:dispBlanksAs val="gap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B37797-9EA2-4185-AC09-2680DDD1F70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C35A65C-26FC-4D81-864D-5E20A9E32C97}">
      <dgm:prSet phldrT="[Metin]"/>
      <dgm:spPr/>
      <dgm:t>
        <a:bodyPr/>
        <a:lstStyle/>
        <a:p>
          <a:r>
            <a:rPr lang="tr-TR" dirty="0" smtClean="0"/>
            <a:t>Fırın</a:t>
          </a:r>
          <a:endParaRPr lang="tr-TR" dirty="0"/>
        </a:p>
      </dgm:t>
    </dgm:pt>
    <dgm:pt modelId="{F079E605-5DD3-428C-A155-A1DAC2B32443}" type="parTrans" cxnId="{1490D307-6A8A-4D6B-990D-9F0D2218462C}">
      <dgm:prSet/>
      <dgm:spPr/>
      <dgm:t>
        <a:bodyPr/>
        <a:lstStyle/>
        <a:p>
          <a:endParaRPr lang="tr-TR"/>
        </a:p>
      </dgm:t>
    </dgm:pt>
    <dgm:pt modelId="{29412E18-116A-4136-A338-ED701F284B2B}" type="sibTrans" cxnId="{1490D307-6A8A-4D6B-990D-9F0D2218462C}">
      <dgm:prSet/>
      <dgm:spPr/>
      <dgm:t>
        <a:bodyPr/>
        <a:lstStyle/>
        <a:p>
          <a:endParaRPr lang="tr-TR"/>
        </a:p>
      </dgm:t>
    </dgm:pt>
    <dgm:pt modelId="{C9C620B7-827A-45D7-9E2F-F1641D825079}">
      <dgm:prSet phldrT="[Metin]"/>
      <dgm:spPr/>
      <dgm:t>
        <a:bodyPr/>
        <a:lstStyle/>
        <a:p>
          <a:r>
            <a:rPr lang="tr-TR" dirty="0" smtClean="0"/>
            <a:t>Atık </a:t>
          </a:r>
          <a:r>
            <a:rPr lang="tr-TR" dirty="0" err="1" smtClean="0"/>
            <a:t>Karakterizasyonu</a:t>
          </a:r>
          <a:endParaRPr lang="tr-TR" dirty="0"/>
        </a:p>
      </dgm:t>
    </dgm:pt>
    <dgm:pt modelId="{CD821E6A-DE03-48EA-9386-2CA8EBFB33BB}" type="parTrans" cxnId="{018A083C-5C92-48D4-AED0-D3EAEF656860}">
      <dgm:prSet/>
      <dgm:spPr/>
      <dgm:t>
        <a:bodyPr/>
        <a:lstStyle/>
        <a:p>
          <a:endParaRPr lang="tr-TR"/>
        </a:p>
      </dgm:t>
    </dgm:pt>
    <dgm:pt modelId="{0B966595-5697-416F-BF21-204096AE64D3}" type="sibTrans" cxnId="{018A083C-5C92-48D4-AED0-D3EAEF656860}">
      <dgm:prSet/>
      <dgm:spPr/>
      <dgm:t>
        <a:bodyPr/>
        <a:lstStyle/>
        <a:p>
          <a:endParaRPr lang="tr-TR"/>
        </a:p>
      </dgm:t>
    </dgm:pt>
    <dgm:pt modelId="{438F72F7-969C-436F-A753-5259BE893207}">
      <dgm:prSet phldrT="[Metin]"/>
      <dgm:spPr/>
      <dgm:t>
        <a:bodyPr/>
        <a:lstStyle/>
        <a:p>
          <a:r>
            <a:rPr lang="tr-TR" dirty="0" smtClean="0"/>
            <a:t>Kütle ve </a:t>
          </a:r>
          <a:r>
            <a:rPr lang="tr-TR" smtClean="0"/>
            <a:t>Enerji Dengesi</a:t>
          </a:r>
          <a:endParaRPr lang="tr-TR" dirty="0"/>
        </a:p>
      </dgm:t>
    </dgm:pt>
    <dgm:pt modelId="{3EAA1663-20F5-4B25-9F70-E1DF996C1925}" type="parTrans" cxnId="{9EF6884C-004A-4B51-8153-25640EE85301}">
      <dgm:prSet/>
      <dgm:spPr/>
      <dgm:t>
        <a:bodyPr/>
        <a:lstStyle/>
        <a:p>
          <a:endParaRPr lang="tr-TR"/>
        </a:p>
      </dgm:t>
    </dgm:pt>
    <dgm:pt modelId="{C10A06C2-7A7B-4055-8993-163858597996}" type="sibTrans" cxnId="{9EF6884C-004A-4B51-8153-25640EE85301}">
      <dgm:prSet/>
      <dgm:spPr/>
      <dgm:t>
        <a:bodyPr/>
        <a:lstStyle/>
        <a:p>
          <a:endParaRPr lang="tr-TR"/>
        </a:p>
      </dgm:t>
    </dgm:pt>
    <dgm:pt modelId="{208CE1CD-B955-4622-A4AF-9B23B3CAC1FD}">
      <dgm:prSet phldrT="[Metin]"/>
      <dgm:spPr/>
      <dgm:t>
        <a:bodyPr/>
        <a:lstStyle/>
        <a:p>
          <a:r>
            <a:rPr lang="tr-TR" dirty="0" smtClean="0"/>
            <a:t>Kazan</a:t>
          </a:r>
          <a:endParaRPr lang="tr-TR" dirty="0"/>
        </a:p>
      </dgm:t>
    </dgm:pt>
    <dgm:pt modelId="{48D826A4-68AA-4E6D-8513-3FC48A1B9D44}" type="parTrans" cxnId="{0CCBE1A0-5CFA-4A71-B81A-505D4637D51C}">
      <dgm:prSet/>
      <dgm:spPr/>
      <dgm:t>
        <a:bodyPr/>
        <a:lstStyle/>
        <a:p>
          <a:endParaRPr lang="tr-TR"/>
        </a:p>
      </dgm:t>
    </dgm:pt>
    <dgm:pt modelId="{E151EAEF-9E0F-4F7D-B935-4286A73CF84D}" type="sibTrans" cxnId="{0CCBE1A0-5CFA-4A71-B81A-505D4637D51C}">
      <dgm:prSet/>
      <dgm:spPr/>
      <dgm:t>
        <a:bodyPr/>
        <a:lstStyle/>
        <a:p>
          <a:endParaRPr lang="tr-TR"/>
        </a:p>
      </dgm:t>
    </dgm:pt>
    <dgm:pt modelId="{03FB546E-2129-488B-9EEB-7F0EF1586ACA}">
      <dgm:prSet phldrT="[Metin]"/>
      <dgm:spPr/>
      <dgm:t>
        <a:bodyPr/>
        <a:lstStyle/>
        <a:p>
          <a:r>
            <a:rPr lang="tr-TR" dirty="0" smtClean="0"/>
            <a:t>Buhar Yükü</a:t>
          </a:r>
          <a:endParaRPr lang="tr-TR" dirty="0"/>
        </a:p>
      </dgm:t>
    </dgm:pt>
    <dgm:pt modelId="{F8F1F468-7D7A-4441-BE73-1169CB30DABF}" type="parTrans" cxnId="{90128FCA-DA82-47A2-B357-0F23E74BBAAB}">
      <dgm:prSet/>
      <dgm:spPr/>
      <dgm:t>
        <a:bodyPr/>
        <a:lstStyle/>
        <a:p>
          <a:endParaRPr lang="tr-TR"/>
        </a:p>
      </dgm:t>
    </dgm:pt>
    <dgm:pt modelId="{8B37218E-9D1E-4B05-9AB3-2785325FB88E}" type="sibTrans" cxnId="{90128FCA-DA82-47A2-B357-0F23E74BBAAB}">
      <dgm:prSet/>
      <dgm:spPr/>
      <dgm:t>
        <a:bodyPr/>
        <a:lstStyle/>
        <a:p>
          <a:endParaRPr lang="tr-TR"/>
        </a:p>
      </dgm:t>
    </dgm:pt>
    <dgm:pt modelId="{4CCA62E7-B6B3-4880-88CC-EAE2D62FAD94}">
      <dgm:prSet phldrT="[Metin]"/>
      <dgm:spPr/>
      <dgm:t>
        <a:bodyPr/>
        <a:lstStyle/>
        <a:p>
          <a:r>
            <a:rPr lang="tr-TR" dirty="0" smtClean="0"/>
            <a:t>Türbin</a:t>
          </a:r>
          <a:endParaRPr lang="tr-TR" dirty="0"/>
        </a:p>
      </dgm:t>
    </dgm:pt>
    <dgm:pt modelId="{E9B4518F-3A3F-4E52-BBF7-57FEC52264ED}" type="parTrans" cxnId="{3CDD0121-5698-44C4-BB9A-118F31A87D9E}">
      <dgm:prSet/>
      <dgm:spPr/>
      <dgm:t>
        <a:bodyPr/>
        <a:lstStyle/>
        <a:p>
          <a:endParaRPr lang="tr-TR"/>
        </a:p>
      </dgm:t>
    </dgm:pt>
    <dgm:pt modelId="{EDCDB105-D845-41C0-9D35-EEFF86506FD1}" type="sibTrans" cxnId="{3CDD0121-5698-44C4-BB9A-118F31A87D9E}">
      <dgm:prSet/>
      <dgm:spPr/>
      <dgm:t>
        <a:bodyPr/>
        <a:lstStyle/>
        <a:p>
          <a:endParaRPr lang="tr-TR"/>
        </a:p>
      </dgm:t>
    </dgm:pt>
    <dgm:pt modelId="{19024280-1831-466A-8994-A6685D1B84A1}">
      <dgm:prSet phldrT="[Metin]"/>
      <dgm:spPr/>
      <dgm:t>
        <a:bodyPr/>
        <a:lstStyle/>
        <a:p>
          <a:r>
            <a:rPr lang="tr-TR" dirty="0" smtClean="0"/>
            <a:t>Maliyet  hesaplamaları</a:t>
          </a:r>
          <a:endParaRPr lang="tr-TR" dirty="0"/>
        </a:p>
      </dgm:t>
    </dgm:pt>
    <dgm:pt modelId="{FE592E7D-075D-4AE4-930E-4AA6413B7284}" type="parTrans" cxnId="{81DC7F58-712F-4B69-9F1D-DE1AB10AA39C}">
      <dgm:prSet/>
      <dgm:spPr/>
      <dgm:t>
        <a:bodyPr/>
        <a:lstStyle/>
        <a:p>
          <a:endParaRPr lang="tr-TR"/>
        </a:p>
      </dgm:t>
    </dgm:pt>
    <dgm:pt modelId="{8B63BE28-8A8F-400F-9B7A-676F764C6795}" type="sibTrans" cxnId="{81DC7F58-712F-4B69-9F1D-DE1AB10AA39C}">
      <dgm:prSet/>
      <dgm:spPr/>
      <dgm:t>
        <a:bodyPr/>
        <a:lstStyle/>
        <a:p>
          <a:endParaRPr lang="tr-TR"/>
        </a:p>
      </dgm:t>
    </dgm:pt>
    <dgm:pt modelId="{501A8BFE-5170-40E4-B4C0-488F3847C13F}">
      <dgm:prSet phldrT="[Metin]"/>
      <dgm:spPr/>
      <dgm:t>
        <a:bodyPr/>
        <a:lstStyle/>
        <a:p>
          <a:r>
            <a:rPr lang="tr-TR" dirty="0" smtClean="0"/>
            <a:t>Geri ödeme hesaplamaları</a:t>
          </a:r>
          <a:endParaRPr lang="tr-TR" dirty="0"/>
        </a:p>
      </dgm:t>
    </dgm:pt>
    <dgm:pt modelId="{0736A7E5-E36D-4526-B787-3AF6E3C19975}" type="sibTrans" cxnId="{921433B7-E2E1-4A1F-BBD8-B0A4236A5768}">
      <dgm:prSet/>
      <dgm:spPr/>
      <dgm:t>
        <a:bodyPr/>
        <a:lstStyle/>
        <a:p>
          <a:endParaRPr lang="tr-TR"/>
        </a:p>
      </dgm:t>
    </dgm:pt>
    <dgm:pt modelId="{1EE75E0F-6978-4189-BA1E-461C81CD9315}" type="parTrans" cxnId="{921433B7-E2E1-4A1F-BBD8-B0A4236A5768}">
      <dgm:prSet/>
      <dgm:spPr/>
      <dgm:t>
        <a:bodyPr/>
        <a:lstStyle/>
        <a:p>
          <a:endParaRPr lang="tr-TR"/>
        </a:p>
      </dgm:t>
    </dgm:pt>
    <dgm:pt modelId="{3553213A-CED3-4A51-AF42-88F63B4FF7D7}">
      <dgm:prSet phldrT="[Metin]"/>
      <dgm:spPr/>
      <dgm:t>
        <a:bodyPr/>
        <a:lstStyle/>
        <a:p>
          <a:r>
            <a:rPr lang="tr-TR" dirty="0" smtClean="0"/>
            <a:t>Emisyon Yükü</a:t>
          </a:r>
          <a:endParaRPr lang="tr-TR" dirty="0"/>
        </a:p>
      </dgm:t>
    </dgm:pt>
    <dgm:pt modelId="{1435D62C-E351-4896-83AC-7DB59A19CCAA}" type="sibTrans" cxnId="{562FF627-5015-4FB0-8323-DDCAA0046C6C}">
      <dgm:prSet/>
      <dgm:spPr/>
      <dgm:t>
        <a:bodyPr/>
        <a:lstStyle/>
        <a:p>
          <a:endParaRPr lang="tr-TR"/>
        </a:p>
      </dgm:t>
    </dgm:pt>
    <dgm:pt modelId="{4338E0E4-F3CE-4D1B-A5B9-CD09A359BCF8}" type="parTrans" cxnId="{562FF627-5015-4FB0-8323-DDCAA0046C6C}">
      <dgm:prSet/>
      <dgm:spPr/>
      <dgm:t>
        <a:bodyPr/>
        <a:lstStyle/>
        <a:p>
          <a:endParaRPr lang="tr-TR"/>
        </a:p>
      </dgm:t>
    </dgm:pt>
    <dgm:pt modelId="{0DAC65BE-8641-4420-8455-A64C4DF48C6F}">
      <dgm:prSet/>
      <dgm:spPr/>
      <dgm:t>
        <a:bodyPr/>
        <a:lstStyle/>
        <a:p>
          <a:r>
            <a:rPr lang="tr-TR" smtClean="0"/>
            <a:t>Elektrik Üretimi</a:t>
          </a:r>
          <a:endParaRPr lang="tr-TR"/>
        </a:p>
      </dgm:t>
    </dgm:pt>
    <dgm:pt modelId="{9F7BA79C-839F-4D17-A6A5-A5098C9726A8}" type="parTrans" cxnId="{32A252E1-F03F-4EF4-AC8F-1BA5D6F7C2BF}">
      <dgm:prSet/>
      <dgm:spPr/>
      <dgm:t>
        <a:bodyPr/>
        <a:lstStyle/>
        <a:p>
          <a:endParaRPr lang="tr-TR"/>
        </a:p>
      </dgm:t>
    </dgm:pt>
    <dgm:pt modelId="{AC0DCE43-DEA8-48FC-B45B-19332FD885D1}" type="sibTrans" cxnId="{32A252E1-F03F-4EF4-AC8F-1BA5D6F7C2BF}">
      <dgm:prSet/>
      <dgm:spPr/>
      <dgm:t>
        <a:bodyPr/>
        <a:lstStyle/>
        <a:p>
          <a:endParaRPr lang="tr-TR"/>
        </a:p>
      </dgm:t>
    </dgm:pt>
    <dgm:pt modelId="{0BA9DC98-C3DA-4AE1-BAB7-B199916E3D28}">
      <dgm:prSet/>
      <dgm:spPr/>
      <dgm:t>
        <a:bodyPr/>
        <a:lstStyle/>
        <a:p>
          <a:r>
            <a:rPr lang="tr-TR" smtClean="0"/>
            <a:t>Kapasite</a:t>
          </a:r>
          <a:endParaRPr lang="tr-TR" dirty="0"/>
        </a:p>
      </dgm:t>
    </dgm:pt>
    <dgm:pt modelId="{925478B6-C8DC-4359-8C97-5015FA2C84F8}" type="parTrans" cxnId="{7AB23FC6-3433-4456-BFFE-252ACDBD41C3}">
      <dgm:prSet/>
      <dgm:spPr/>
      <dgm:t>
        <a:bodyPr/>
        <a:lstStyle/>
        <a:p>
          <a:endParaRPr lang="tr-TR"/>
        </a:p>
      </dgm:t>
    </dgm:pt>
    <dgm:pt modelId="{D2A696F2-42AD-4FE5-9FAB-4CFA71026DA1}" type="sibTrans" cxnId="{7AB23FC6-3433-4456-BFFE-252ACDBD41C3}">
      <dgm:prSet/>
      <dgm:spPr/>
      <dgm:t>
        <a:bodyPr/>
        <a:lstStyle/>
        <a:p>
          <a:endParaRPr lang="tr-TR"/>
        </a:p>
      </dgm:t>
    </dgm:pt>
    <dgm:pt modelId="{53BE434B-F539-40DA-9321-BD73D1702E01}">
      <dgm:prSet phldrT="[Metin]"/>
      <dgm:spPr/>
      <dgm:t>
        <a:bodyPr/>
        <a:lstStyle/>
        <a:p>
          <a:r>
            <a:rPr lang="tr-TR" dirty="0" smtClean="0"/>
            <a:t>Fizibilite</a:t>
          </a:r>
          <a:endParaRPr lang="tr-TR" dirty="0"/>
        </a:p>
      </dgm:t>
    </dgm:pt>
    <dgm:pt modelId="{2212D418-545D-4412-BBAE-F25EB8845DFC}" type="sibTrans" cxnId="{80BD5C4D-C432-4B8C-A605-8CB48726952B}">
      <dgm:prSet/>
      <dgm:spPr/>
      <dgm:t>
        <a:bodyPr/>
        <a:lstStyle/>
        <a:p>
          <a:endParaRPr lang="tr-TR"/>
        </a:p>
      </dgm:t>
    </dgm:pt>
    <dgm:pt modelId="{9069DAB5-F336-475E-B05D-7C86372194A7}" type="parTrans" cxnId="{80BD5C4D-C432-4B8C-A605-8CB48726952B}">
      <dgm:prSet/>
      <dgm:spPr/>
      <dgm:t>
        <a:bodyPr/>
        <a:lstStyle/>
        <a:p>
          <a:endParaRPr lang="tr-TR"/>
        </a:p>
      </dgm:t>
    </dgm:pt>
    <dgm:pt modelId="{FC378FAD-1E52-455A-8EB2-00E83DFDDD51}" type="pres">
      <dgm:prSet presAssocID="{18B37797-9EA2-4185-AC09-2680DDD1F70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394598E-B662-4094-A373-EDFE442FD055}" type="pres">
      <dgm:prSet presAssocID="{7C35A65C-26FC-4D81-864D-5E20A9E32C97}" presName="composite" presStyleCnt="0"/>
      <dgm:spPr/>
    </dgm:pt>
    <dgm:pt modelId="{B31C832D-BC1C-4542-954A-09FCCEE745A4}" type="pres">
      <dgm:prSet presAssocID="{7C35A65C-26FC-4D81-864D-5E20A9E32C9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0A72E6-7019-4DF8-8631-1D4CC911CD1C}" type="pres">
      <dgm:prSet presAssocID="{7C35A65C-26FC-4D81-864D-5E20A9E32C9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FC083F8-D4D4-411D-B123-37AAA217A933}" type="pres">
      <dgm:prSet presAssocID="{29412E18-116A-4136-A338-ED701F284B2B}" presName="sp" presStyleCnt="0"/>
      <dgm:spPr/>
    </dgm:pt>
    <dgm:pt modelId="{5814B11B-ACE3-4078-B0D6-576C5D829B42}" type="pres">
      <dgm:prSet presAssocID="{208CE1CD-B955-4622-A4AF-9B23B3CAC1FD}" presName="composite" presStyleCnt="0"/>
      <dgm:spPr/>
    </dgm:pt>
    <dgm:pt modelId="{62A62FB6-0DC7-480D-AD79-771C03803572}" type="pres">
      <dgm:prSet presAssocID="{208CE1CD-B955-4622-A4AF-9B23B3CAC1FD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EC6E26-3464-4FE9-BB66-72D5A8CA483B}" type="pres">
      <dgm:prSet presAssocID="{208CE1CD-B955-4622-A4AF-9B23B3CAC1FD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32E82DE-CE48-48B8-AC05-E14F8B729C14}" type="pres">
      <dgm:prSet presAssocID="{E151EAEF-9E0F-4F7D-B935-4286A73CF84D}" presName="sp" presStyleCnt="0"/>
      <dgm:spPr/>
    </dgm:pt>
    <dgm:pt modelId="{A92AD23B-ECDA-4B48-934B-E9F7253CB2F3}" type="pres">
      <dgm:prSet presAssocID="{4CCA62E7-B6B3-4880-88CC-EAE2D62FAD94}" presName="composite" presStyleCnt="0"/>
      <dgm:spPr/>
    </dgm:pt>
    <dgm:pt modelId="{D02543B0-D831-4A66-8C42-EB8D99A66170}" type="pres">
      <dgm:prSet presAssocID="{4CCA62E7-B6B3-4880-88CC-EAE2D62FAD9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9F3F99-03DD-412C-840E-CAFF37B28197}" type="pres">
      <dgm:prSet presAssocID="{4CCA62E7-B6B3-4880-88CC-EAE2D62FAD9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C5B71B5-C15D-40F0-B032-6BB9A1276476}" type="pres">
      <dgm:prSet presAssocID="{EDCDB105-D845-41C0-9D35-EEFF86506FD1}" presName="sp" presStyleCnt="0"/>
      <dgm:spPr/>
    </dgm:pt>
    <dgm:pt modelId="{67E656D6-51B6-4008-8720-86BA34347FC1}" type="pres">
      <dgm:prSet presAssocID="{53BE434B-F539-40DA-9321-BD73D1702E01}" presName="composite" presStyleCnt="0"/>
      <dgm:spPr/>
    </dgm:pt>
    <dgm:pt modelId="{234B9802-4E57-4919-AE4D-B8E9223C34E9}" type="pres">
      <dgm:prSet presAssocID="{53BE434B-F539-40DA-9321-BD73D1702E01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DDBCE6-E86C-4B11-AB68-95023B3B5579}" type="pres">
      <dgm:prSet presAssocID="{53BE434B-F539-40DA-9321-BD73D1702E01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57B3208-CF0D-48F8-96AD-F6EBACA27416}" type="presOf" srcId="{18B37797-9EA2-4185-AC09-2680DDD1F709}" destId="{FC378FAD-1E52-455A-8EB2-00E83DFDDD51}" srcOrd="0" destOrd="0" presId="urn:microsoft.com/office/officeart/2005/8/layout/chevron2"/>
    <dgm:cxn modelId="{602F28AA-16FC-4037-9FF9-0A5ADE91EA1B}" type="presOf" srcId="{C9C620B7-827A-45D7-9E2F-F1641D825079}" destId="{120A72E6-7019-4DF8-8631-1D4CC911CD1C}" srcOrd="0" destOrd="0" presId="urn:microsoft.com/office/officeart/2005/8/layout/chevron2"/>
    <dgm:cxn modelId="{81DC7F58-712F-4B69-9F1D-DE1AB10AA39C}" srcId="{53BE434B-F539-40DA-9321-BD73D1702E01}" destId="{19024280-1831-466A-8994-A6685D1B84A1}" srcOrd="0" destOrd="0" parTransId="{FE592E7D-075D-4AE4-930E-4AA6413B7284}" sibTransId="{8B63BE28-8A8F-400F-9B7A-676F764C6795}"/>
    <dgm:cxn modelId="{260ABC2A-18FF-4F6C-8A72-7E4503E55249}" type="presOf" srcId="{7C35A65C-26FC-4D81-864D-5E20A9E32C97}" destId="{B31C832D-BC1C-4542-954A-09FCCEE745A4}" srcOrd="0" destOrd="0" presId="urn:microsoft.com/office/officeart/2005/8/layout/chevron2"/>
    <dgm:cxn modelId="{32A252E1-F03F-4EF4-AC8F-1BA5D6F7C2BF}" srcId="{4CCA62E7-B6B3-4880-88CC-EAE2D62FAD94}" destId="{0DAC65BE-8641-4420-8455-A64C4DF48C6F}" srcOrd="0" destOrd="0" parTransId="{9F7BA79C-839F-4D17-A6A5-A5098C9726A8}" sibTransId="{AC0DCE43-DEA8-48FC-B45B-19332FD885D1}"/>
    <dgm:cxn modelId="{562FF627-5015-4FB0-8323-DDCAA0046C6C}" srcId="{208CE1CD-B955-4622-A4AF-9B23B3CAC1FD}" destId="{3553213A-CED3-4A51-AF42-88F63B4FF7D7}" srcOrd="1" destOrd="0" parTransId="{4338E0E4-F3CE-4D1B-A5B9-CD09A359BCF8}" sibTransId="{1435D62C-E351-4896-83AC-7DB59A19CCAA}"/>
    <dgm:cxn modelId="{2C029215-FE96-4ABE-9ECE-0E397DC79396}" type="presOf" srcId="{208CE1CD-B955-4622-A4AF-9B23B3CAC1FD}" destId="{62A62FB6-0DC7-480D-AD79-771C03803572}" srcOrd="0" destOrd="0" presId="urn:microsoft.com/office/officeart/2005/8/layout/chevron2"/>
    <dgm:cxn modelId="{80BD5C4D-C432-4B8C-A605-8CB48726952B}" srcId="{18B37797-9EA2-4185-AC09-2680DDD1F709}" destId="{53BE434B-F539-40DA-9321-BD73D1702E01}" srcOrd="3" destOrd="0" parTransId="{9069DAB5-F336-475E-B05D-7C86372194A7}" sibTransId="{2212D418-545D-4412-BBAE-F25EB8845DFC}"/>
    <dgm:cxn modelId="{039AB7F2-BAB8-40B0-825C-7E5D0D7944DC}" type="presOf" srcId="{19024280-1831-466A-8994-A6685D1B84A1}" destId="{F3DDBCE6-E86C-4B11-AB68-95023B3B5579}" srcOrd="0" destOrd="0" presId="urn:microsoft.com/office/officeart/2005/8/layout/chevron2"/>
    <dgm:cxn modelId="{018A083C-5C92-48D4-AED0-D3EAEF656860}" srcId="{7C35A65C-26FC-4D81-864D-5E20A9E32C97}" destId="{C9C620B7-827A-45D7-9E2F-F1641D825079}" srcOrd="0" destOrd="0" parTransId="{CD821E6A-DE03-48EA-9386-2CA8EBFB33BB}" sibTransId="{0B966595-5697-416F-BF21-204096AE64D3}"/>
    <dgm:cxn modelId="{B57FD76C-3ED6-4382-B977-34B5106B0561}" type="presOf" srcId="{501A8BFE-5170-40E4-B4C0-488F3847C13F}" destId="{F3DDBCE6-E86C-4B11-AB68-95023B3B5579}" srcOrd="0" destOrd="1" presId="urn:microsoft.com/office/officeart/2005/8/layout/chevron2"/>
    <dgm:cxn modelId="{3CDD0121-5698-44C4-BB9A-118F31A87D9E}" srcId="{18B37797-9EA2-4185-AC09-2680DDD1F709}" destId="{4CCA62E7-B6B3-4880-88CC-EAE2D62FAD94}" srcOrd="2" destOrd="0" parTransId="{E9B4518F-3A3F-4E52-BBF7-57FEC52264ED}" sibTransId="{EDCDB105-D845-41C0-9D35-EEFF86506FD1}"/>
    <dgm:cxn modelId="{15C2E2CF-A4CE-48A8-9E4A-9A861F026870}" type="presOf" srcId="{4CCA62E7-B6B3-4880-88CC-EAE2D62FAD94}" destId="{D02543B0-D831-4A66-8C42-EB8D99A66170}" srcOrd="0" destOrd="0" presId="urn:microsoft.com/office/officeart/2005/8/layout/chevron2"/>
    <dgm:cxn modelId="{0CCBE1A0-5CFA-4A71-B81A-505D4637D51C}" srcId="{18B37797-9EA2-4185-AC09-2680DDD1F709}" destId="{208CE1CD-B955-4622-A4AF-9B23B3CAC1FD}" srcOrd="1" destOrd="0" parTransId="{48D826A4-68AA-4E6D-8513-3FC48A1B9D44}" sibTransId="{E151EAEF-9E0F-4F7D-B935-4286A73CF84D}"/>
    <dgm:cxn modelId="{1490D307-6A8A-4D6B-990D-9F0D2218462C}" srcId="{18B37797-9EA2-4185-AC09-2680DDD1F709}" destId="{7C35A65C-26FC-4D81-864D-5E20A9E32C97}" srcOrd="0" destOrd="0" parTransId="{F079E605-5DD3-428C-A155-A1DAC2B32443}" sibTransId="{29412E18-116A-4136-A338-ED701F284B2B}"/>
    <dgm:cxn modelId="{921433B7-E2E1-4A1F-BBD8-B0A4236A5768}" srcId="{53BE434B-F539-40DA-9321-BD73D1702E01}" destId="{501A8BFE-5170-40E4-B4C0-488F3847C13F}" srcOrd="1" destOrd="0" parTransId="{1EE75E0F-6978-4189-BA1E-461C81CD9315}" sibTransId="{0736A7E5-E36D-4526-B787-3AF6E3C19975}"/>
    <dgm:cxn modelId="{EEED8D0F-0878-4B2E-B7C6-79CBB08140DB}" type="presOf" srcId="{03FB546E-2129-488B-9EEB-7F0EF1586ACA}" destId="{94EC6E26-3464-4FE9-BB66-72D5A8CA483B}" srcOrd="0" destOrd="0" presId="urn:microsoft.com/office/officeart/2005/8/layout/chevron2"/>
    <dgm:cxn modelId="{F9F810C2-DFCD-40DC-99C0-FE1C924B001F}" type="presOf" srcId="{0DAC65BE-8641-4420-8455-A64C4DF48C6F}" destId="{459F3F99-03DD-412C-840E-CAFF37B28197}" srcOrd="0" destOrd="0" presId="urn:microsoft.com/office/officeart/2005/8/layout/chevron2"/>
    <dgm:cxn modelId="{9EF6884C-004A-4B51-8153-25640EE85301}" srcId="{7C35A65C-26FC-4D81-864D-5E20A9E32C97}" destId="{438F72F7-969C-436F-A753-5259BE893207}" srcOrd="1" destOrd="0" parTransId="{3EAA1663-20F5-4B25-9F70-E1DF996C1925}" sibTransId="{C10A06C2-7A7B-4055-8993-163858597996}"/>
    <dgm:cxn modelId="{72C5B020-B70E-441D-A341-358AF2CB9AA4}" type="presOf" srcId="{3553213A-CED3-4A51-AF42-88F63B4FF7D7}" destId="{94EC6E26-3464-4FE9-BB66-72D5A8CA483B}" srcOrd="0" destOrd="1" presId="urn:microsoft.com/office/officeart/2005/8/layout/chevron2"/>
    <dgm:cxn modelId="{7A7332DF-18B9-427D-823A-4ACB38202770}" type="presOf" srcId="{53BE434B-F539-40DA-9321-BD73D1702E01}" destId="{234B9802-4E57-4919-AE4D-B8E9223C34E9}" srcOrd="0" destOrd="0" presId="urn:microsoft.com/office/officeart/2005/8/layout/chevron2"/>
    <dgm:cxn modelId="{B5957629-ED81-4E5E-AA87-7A177E2CDB3C}" type="presOf" srcId="{438F72F7-969C-436F-A753-5259BE893207}" destId="{120A72E6-7019-4DF8-8631-1D4CC911CD1C}" srcOrd="0" destOrd="1" presId="urn:microsoft.com/office/officeart/2005/8/layout/chevron2"/>
    <dgm:cxn modelId="{90128FCA-DA82-47A2-B357-0F23E74BBAAB}" srcId="{208CE1CD-B955-4622-A4AF-9B23B3CAC1FD}" destId="{03FB546E-2129-488B-9EEB-7F0EF1586ACA}" srcOrd="0" destOrd="0" parTransId="{F8F1F468-7D7A-4441-BE73-1169CB30DABF}" sibTransId="{8B37218E-9D1E-4B05-9AB3-2785325FB88E}"/>
    <dgm:cxn modelId="{D75B772B-7B69-4D48-B6AA-DDEA2EC6D82F}" type="presOf" srcId="{0BA9DC98-C3DA-4AE1-BAB7-B199916E3D28}" destId="{459F3F99-03DD-412C-840E-CAFF37B28197}" srcOrd="0" destOrd="1" presId="urn:microsoft.com/office/officeart/2005/8/layout/chevron2"/>
    <dgm:cxn modelId="{7AB23FC6-3433-4456-BFFE-252ACDBD41C3}" srcId="{4CCA62E7-B6B3-4880-88CC-EAE2D62FAD94}" destId="{0BA9DC98-C3DA-4AE1-BAB7-B199916E3D28}" srcOrd="1" destOrd="0" parTransId="{925478B6-C8DC-4359-8C97-5015FA2C84F8}" sibTransId="{D2A696F2-42AD-4FE5-9FAB-4CFA71026DA1}"/>
    <dgm:cxn modelId="{93862385-8B77-4FBD-898B-3E45D1ED21ED}" type="presParOf" srcId="{FC378FAD-1E52-455A-8EB2-00E83DFDDD51}" destId="{A394598E-B662-4094-A373-EDFE442FD055}" srcOrd="0" destOrd="0" presId="urn:microsoft.com/office/officeart/2005/8/layout/chevron2"/>
    <dgm:cxn modelId="{CA82726A-36B0-46EE-A22A-04DD68EA4507}" type="presParOf" srcId="{A394598E-B662-4094-A373-EDFE442FD055}" destId="{B31C832D-BC1C-4542-954A-09FCCEE745A4}" srcOrd="0" destOrd="0" presId="urn:microsoft.com/office/officeart/2005/8/layout/chevron2"/>
    <dgm:cxn modelId="{BE6CB07B-C9A4-48C9-9AB7-9320E072FF73}" type="presParOf" srcId="{A394598E-B662-4094-A373-EDFE442FD055}" destId="{120A72E6-7019-4DF8-8631-1D4CC911CD1C}" srcOrd="1" destOrd="0" presId="urn:microsoft.com/office/officeart/2005/8/layout/chevron2"/>
    <dgm:cxn modelId="{E6498184-DBAA-4E80-A69D-AA824AFC4E33}" type="presParOf" srcId="{FC378FAD-1E52-455A-8EB2-00E83DFDDD51}" destId="{2FC083F8-D4D4-411D-B123-37AAA217A933}" srcOrd="1" destOrd="0" presId="urn:microsoft.com/office/officeart/2005/8/layout/chevron2"/>
    <dgm:cxn modelId="{3C64D7F0-91BA-4B64-8983-EF215140C42E}" type="presParOf" srcId="{FC378FAD-1E52-455A-8EB2-00E83DFDDD51}" destId="{5814B11B-ACE3-4078-B0D6-576C5D829B42}" srcOrd="2" destOrd="0" presId="urn:microsoft.com/office/officeart/2005/8/layout/chevron2"/>
    <dgm:cxn modelId="{D9585E91-B216-4E9D-B191-336AB2E7B1D8}" type="presParOf" srcId="{5814B11B-ACE3-4078-B0D6-576C5D829B42}" destId="{62A62FB6-0DC7-480D-AD79-771C03803572}" srcOrd="0" destOrd="0" presId="urn:microsoft.com/office/officeart/2005/8/layout/chevron2"/>
    <dgm:cxn modelId="{105717EC-D819-4E6F-8AA6-1FFFCEE60659}" type="presParOf" srcId="{5814B11B-ACE3-4078-B0D6-576C5D829B42}" destId="{94EC6E26-3464-4FE9-BB66-72D5A8CA483B}" srcOrd="1" destOrd="0" presId="urn:microsoft.com/office/officeart/2005/8/layout/chevron2"/>
    <dgm:cxn modelId="{0FD02ACC-203C-4409-82E3-A9BC01305597}" type="presParOf" srcId="{FC378FAD-1E52-455A-8EB2-00E83DFDDD51}" destId="{732E82DE-CE48-48B8-AC05-E14F8B729C14}" srcOrd="3" destOrd="0" presId="urn:microsoft.com/office/officeart/2005/8/layout/chevron2"/>
    <dgm:cxn modelId="{9ED1C22C-3FAC-47E4-B122-EE2558DDB86A}" type="presParOf" srcId="{FC378FAD-1E52-455A-8EB2-00E83DFDDD51}" destId="{A92AD23B-ECDA-4B48-934B-E9F7253CB2F3}" srcOrd="4" destOrd="0" presId="urn:microsoft.com/office/officeart/2005/8/layout/chevron2"/>
    <dgm:cxn modelId="{BDDA4535-7D7E-42ED-B389-F8B5D93B8216}" type="presParOf" srcId="{A92AD23B-ECDA-4B48-934B-E9F7253CB2F3}" destId="{D02543B0-D831-4A66-8C42-EB8D99A66170}" srcOrd="0" destOrd="0" presId="urn:microsoft.com/office/officeart/2005/8/layout/chevron2"/>
    <dgm:cxn modelId="{7185BC61-E991-44D2-A16F-0CBDC92A9AF5}" type="presParOf" srcId="{A92AD23B-ECDA-4B48-934B-E9F7253CB2F3}" destId="{459F3F99-03DD-412C-840E-CAFF37B28197}" srcOrd="1" destOrd="0" presId="urn:microsoft.com/office/officeart/2005/8/layout/chevron2"/>
    <dgm:cxn modelId="{62672998-F85C-43FF-B80A-53EEA822F52B}" type="presParOf" srcId="{FC378FAD-1E52-455A-8EB2-00E83DFDDD51}" destId="{3C5B71B5-C15D-40F0-B032-6BB9A1276476}" srcOrd="5" destOrd="0" presId="urn:microsoft.com/office/officeart/2005/8/layout/chevron2"/>
    <dgm:cxn modelId="{2E9B4194-2AF0-4DF2-A7BB-D09A98585958}" type="presParOf" srcId="{FC378FAD-1E52-455A-8EB2-00E83DFDDD51}" destId="{67E656D6-51B6-4008-8720-86BA34347FC1}" srcOrd="6" destOrd="0" presId="urn:microsoft.com/office/officeart/2005/8/layout/chevron2"/>
    <dgm:cxn modelId="{EAE0E769-1B85-413C-A5F0-D4532D1F9DAC}" type="presParOf" srcId="{67E656D6-51B6-4008-8720-86BA34347FC1}" destId="{234B9802-4E57-4919-AE4D-B8E9223C34E9}" srcOrd="0" destOrd="0" presId="urn:microsoft.com/office/officeart/2005/8/layout/chevron2"/>
    <dgm:cxn modelId="{5C65A41F-AA34-48E2-BA49-F996B54B4D39}" type="presParOf" srcId="{67E656D6-51B6-4008-8720-86BA34347FC1}" destId="{F3DDBCE6-E86C-4B11-AB68-95023B3B557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1C832D-BC1C-4542-954A-09FCCEE745A4}">
      <dsp:nvSpPr>
        <dsp:cNvPr id="0" name=""/>
        <dsp:cNvSpPr/>
      </dsp:nvSpPr>
      <dsp:spPr>
        <a:xfrm rot="5400000">
          <a:off x="-218998" y="219474"/>
          <a:ext cx="1459992" cy="1021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Fırın</a:t>
          </a:r>
          <a:endParaRPr lang="tr-TR" sz="2100" kern="1200" dirty="0"/>
        </a:p>
      </dsp:txBody>
      <dsp:txXfrm rot="5400000">
        <a:off x="-218998" y="219474"/>
        <a:ext cx="1459992" cy="1021994"/>
      </dsp:txXfrm>
    </dsp:sp>
    <dsp:sp modelId="{120A72E6-7019-4DF8-8631-1D4CC911CD1C}">
      <dsp:nvSpPr>
        <dsp:cNvPr id="0" name=""/>
        <dsp:cNvSpPr/>
      </dsp:nvSpPr>
      <dsp:spPr>
        <a:xfrm rot="5400000">
          <a:off x="3600895" y="-2578425"/>
          <a:ext cx="948995" cy="61067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Atık </a:t>
          </a:r>
          <a:r>
            <a:rPr lang="tr-TR" sz="2800" kern="1200" dirty="0" err="1" smtClean="0"/>
            <a:t>Karakterizasyonu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Kütle ve </a:t>
          </a:r>
          <a:r>
            <a:rPr lang="tr-TR" sz="2800" kern="1200" smtClean="0"/>
            <a:t>Enerji Dengesi</a:t>
          </a:r>
          <a:endParaRPr lang="tr-TR" sz="2800" kern="1200" dirty="0"/>
        </a:p>
      </dsp:txBody>
      <dsp:txXfrm rot="5400000">
        <a:off x="3600895" y="-2578425"/>
        <a:ext cx="948995" cy="6106796"/>
      </dsp:txXfrm>
    </dsp:sp>
    <dsp:sp modelId="{62A62FB6-0DC7-480D-AD79-771C03803572}">
      <dsp:nvSpPr>
        <dsp:cNvPr id="0" name=""/>
        <dsp:cNvSpPr/>
      </dsp:nvSpPr>
      <dsp:spPr>
        <a:xfrm rot="5400000">
          <a:off x="-218998" y="1534822"/>
          <a:ext cx="1459992" cy="1021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Kazan</a:t>
          </a:r>
          <a:endParaRPr lang="tr-TR" sz="2100" kern="1200" dirty="0"/>
        </a:p>
      </dsp:txBody>
      <dsp:txXfrm rot="5400000">
        <a:off x="-218998" y="1534822"/>
        <a:ext cx="1459992" cy="1021994"/>
      </dsp:txXfrm>
    </dsp:sp>
    <dsp:sp modelId="{94EC6E26-3464-4FE9-BB66-72D5A8CA483B}">
      <dsp:nvSpPr>
        <dsp:cNvPr id="0" name=""/>
        <dsp:cNvSpPr/>
      </dsp:nvSpPr>
      <dsp:spPr>
        <a:xfrm rot="5400000">
          <a:off x="3600895" y="-1263076"/>
          <a:ext cx="948995" cy="61067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Buhar Yükü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Emisyon Yükü</a:t>
          </a:r>
          <a:endParaRPr lang="tr-TR" sz="2800" kern="1200" dirty="0"/>
        </a:p>
      </dsp:txBody>
      <dsp:txXfrm rot="5400000">
        <a:off x="3600895" y="-1263076"/>
        <a:ext cx="948995" cy="6106796"/>
      </dsp:txXfrm>
    </dsp:sp>
    <dsp:sp modelId="{D02543B0-D831-4A66-8C42-EB8D99A66170}">
      <dsp:nvSpPr>
        <dsp:cNvPr id="0" name=""/>
        <dsp:cNvSpPr/>
      </dsp:nvSpPr>
      <dsp:spPr>
        <a:xfrm rot="5400000">
          <a:off x="-218998" y="2850170"/>
          <a:ext cx="1459992" cy="1021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Türbin</a:t>
          </a:r>
          <a:endParaRPr lang="tr-TR" sz="2100" kern="1200" dirty="0"/>
        </a:p>
      </dsp:txBody>
      <dsp:txXfrm rot="5400000">
        <a:off x="-218998" y="2850170"/>
        <a:ext cx="1459992" cy="1021994"/>
      </dsp:txXfrm>
    </dsp:sp>
    <dsp:sp modelId="{459F3F99-03DD-412C-840E-CAFF37B28197}">
      <dsp:nvSpPr>
        <dsp:cNvPr id="0" name=""/>
        <dsp:cNvSpPr/>
      </dsp:nvSpPr>
      <dsp:spPr>
        <a:xfrm rot="5400000">
          <a:off x="3600895" y="52271"/>
          <a:ext cx="948995" cy="61067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smtClean="0"/>
            <a:t>Elektrik Üretimi</a:t>
          </a:r>
          <a:endParaRPr lang="tr-TR" sz="2800" kern="120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smtClean="0"/>
            <a:t>Kapasite</a:t>
          </a:r>
          <a:endParaRPr lang="tr-TR" sz="2800" kern="1200" dirty="0"/>
        </a:p>
      </dsp:txBody>
      <dsp:txXfrm rot="5400000">
        <a:off x="3600895" y="52271"/>
        <a:ext cx="948995" cy="6106796"/>
      </dsp:txXfrm>
    </dsp:sp>
    <dsp:sp modelId="{234B9802-4E57-4919-AE4D-B8E9223C34E9}">
      <dsp:nvSpPr>
        <dsp:cNvPr id="0" name=""/>
        <dsp:cNvSpPr/>
      </dsp:nvSpPr>
      <dsp:spPr>
        <a:xfrm rot="5400000">
          <a:off x="-218998" y="4165519"/>
          <a:ext cx="1459992" cy="10219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Fizibilite</a:t>
          </a:r>
          <a:endParaRPr lang="tr-TR" sz="2100" kern="1200" dirty="0"/>
        </a:p>
      </dsp:txBody>
      <dsp:txXfrm rot="5400000">
        <a:off x="-218998" y="4165519"/>
        <a:ext cx="1459992" cy="1021994"/>
      </dsp:txXfrm>
    </dsp:sp>
    <dsp:sp modelId="{F3DDBCE6-E86C-4B11-AB68-95023B3B5579}">
      <dsp:nvSpPr>
        <dsp:cNvPr id="0" name=""/>
        <dsp:cNvSpPr/>
      </dsp:nvSpPr>
      <dsp:spPr>
        <a:xfrm rot="5400000">
          <a:off x="3600895" y="1367619"/>
          <a:ext cx="948995" cy="610679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Maliyet  hesaplamaları</a:t>
          </a:r>
          <a:endParaRPr lang="tr-TR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800" kern="1200" dirty="0" smtClean="0"/>
            <a:t>Geri ödeme hesaplamaları</a:t>
          </a:r>
          <a:endParaRPr lang="tr-TR" sz="2800" kern="1200" dirty="0"/>
        </a:p>
      </dsp:txBody>
      <dsp:txXfrm rot="5400000">
        <a:off x="3600895" y="1367619"/>
        <a:ext cx="948995" cy="61067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0.06779</cdr:x>
      <cdr:y>0.63194</cdr:y>
    </cdr:from>
    <cdr:to>
      <cdr:x>0.99973</cdr:x>
      <cdr:y>0.64645</cdr:y>
    </cdr:to>
    <cdr:cxnSp macro="">
      <cdr:nvCxnSpPr>
        <cdr:cNvPr id="3" name="Düz Bağlayıcı 2"/>
        <cdr:cNvCxnSpPr/>
      </cdr:nvCxnSpPr>
      <cdr:spPr>
        <a:xfrm xmlns:a="http://schemas.openxmlformats.org/drawingml/2006/main" flipV="1">
          <a:off x="571132" y="1767933"/>
          <a:ext cx="7851446" cy="40598"/>
        </a:xfrm>
        <a:prstGeom xmlns:a="http://schemas.openxmlformats.org/drawingml/2006/main" prst="line">
          <a:avLst/>
        </a:prstGeom>
        <a:ln xmlns:a="http://schemas.openxmlformats.org/drawingml/2006/main" w="19050">
          <a:solidFill>
            <a:srgbClr val="00B050"/>
          </a:solidFill>
          <a:prstDash val="lg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123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107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841216B0-F11E-4B99-B263-95638C0425E9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8499952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56163"/>
            <a:ext cx="52070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noProof="0" smtClean="0"/>
              <a:t>Click to edit Master text styles</a:t>
            </a:r>
          </a:p>
          <a:p>
            <a:pPr lvl="1"/>
            <a:r>
              <a:rPr lang="tr-TR" altLang="tr-TR" noProof="0" smtClean="0"/>
              <a:t>Second level</a:t>
            </a:r>
          </a:p>
          <a:p>
            <a:pPr lvl="2"/>
            <a:r>
              <a:rPr lang="tr-TR" altLang="tr-TR" noProof="0" smtClean="0"/>
              <a:t>Third level</a:t>
            </a:r>
          </a:p>
          <a:p>
            <a:pPr lvl="3"/>
            <a:r>
              <a:rPr lang="tr-TR" altLang="tr-TR" noProof="0" smtClean="0"/>
              <a:t>Fourth level</a:t>
            </a:r>
          </a:p>
          <a:p>
            <a:pPr lvl="4"/>
            <a:r>
              <a:rPr lang="tr-TR" altLang="tr-TR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tr-TR" altLang="tr-TR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12325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8984" tIns="49492" rIns="98984" bIns="49492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52AB4DCB-62AF-42FD-8B38-AC7A03170C2D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xmlns="" val="31436532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D244BFF8-1CE0-4AC6-BE90-FBA033F0F848}" type="slidenum">
              <a:rPr lang="tr-TR" altLang="tr-TR" sz="1300" smtClean="0"/>
              <a:pPr/>
              <a:t>1</a:t>
            </a:fld>
            <a:endParaRPr lang="tr-TR" altLang="tr-TR" sz="1300" smtClean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13" y="4856163"/>
            <a:ext cx="5680075" cy="460057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tr-TR" altLang="tr-TR" smtClean="0"/>
          </a:p>
        </p:txBody>
      </p:sp>
    </p:spTree>
    <p:extLst>
      <p:ext uri="{BB962C8B-B14F-4D97-AF65-F5344CB8AC3E}">
        <p14:creationId xmlns:p14="http://schemas.microsoft.com/office/powerpoint/2010/main" xmlns="" val="3180238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>
          <a:xfrm>
            <a:off x="1183217" y="766762"/>
            <a:ext cx="4732867" cy="3833813"/>
          </a:xfrm>
        </p:spPr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932523-D4C5-4CD3-8F8F-8177A31506C7}" type="slidenum">
              <a:rPr lang="en-US" smtClean="0">
                <a:solidFill>
                  <a:prstClr val="black"/>
                </a:solidFill>
              </a:rPr>
              <a:pPr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8270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9363" y="1277938"/>
            <a:ext cx="4600575" cy="34512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25BF50-B49B-4853-A573-925571B59782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027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FA85-F662-47C6-84EF-84CC4C3CD152}" type="slidenum">
              <a:rPr lang="tr-TR" smtClean="0"/>
              <a:pPr/>
              <a:t>42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802997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FA85-F662-47C6-84EF-84CC4C3CD152}" type="slidenum">
              <a:rPr lang="tr-TR" smtClean="0"/>
              <a:pPr/>
              <a:t>44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61615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FA85-F662-47C6-84EF-84CC4C3CD152}" type="slidenum">
              <a:rPr lang="tr-TR" smtClean="0"/>
              <a:pPr/>
              <a:t>46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641999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02FA85-F662-47C6-84EF-84CC4C3CD152}" type="slidenum">
              <a:rPr lang="tr-TR" smtClean="0"/>
              <a:pPr/>
              <a:t>48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9739138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0B784BC-5956-4E44-8335-6EBC08AD31F1}" type="slidenum">
              <a:rPr lang="tr-TR" altLang="tr-TR" smtClean="0"/>
              <a:pPr>
                <a:defRPr/>
              </a:pPr>
              <a:t>58</a:t>
            </a:fld>
            <a:endParaRPr lang="tr-TR" altLang="tr-TR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tr-TR" smtClean="0"/>
          </a:p>
          <a:p>
            <a:pPr eaLnBrk="1" hangingPunct="1"/>
            <a:endParaRPr lang="tr-TR" smtClean="0"/>
          </a:p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28009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5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10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177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defRPr/>
              </a:pPr>
              <a:endParaRPr lang="tr-TR" altLang="tr-TR" smtClean="0"/>
            </a:p>
          </p:txBody>
        </p:sp>
        <p:sp>
          <p:nvSpPr>
            <p:cNvPr id="6" name="Rectangle 11"/>
            <p:cNvSpPr>
              <a:spLocks noChangeArrowheads="1"/>
            </p:cNvSpPr>
            <p:nvPr userDrawn="1"/>
          </p:nvSpPr>
          <p:spPr bwMode="auto">
            <a:xfrm>
              <a:off x="0" y="1200"/>
              <a:ext cx="5760" cy="31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59608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r-TR"/>
            </a:p>
          </p:txBody>
        </p:sp>
      </p:grpSp>
      <p:pic>
        <p:nvPicPr>
          <p:cNvPr id="7" name="Picture 18" descr="TUBITAK-MAM-Logo-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4288" y="230188"/>
            <a:ext cx="148272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Rectangle 8"/>
          <p:cNvSpPr>
            <a:spLocks noGrp="1" noChangeArrowheads="1"/>
          </p:cNvSpPr>
          <p:nvPr>
            <p:ph type="ctrTitle" sz="quarter"/>
          </p:nvPr>
        </p:nvSpPr>
        <p:spPr>
          <a:xfrm>
            <a:off x="696913" y="2582863"/>
            <a:ext cx="7737475" cy="1439862"/>
          </a:xfrm>
        </p:spPr>
        <p:txBody>
          <a:bodyPr/>
          <a:lstStyle>
            <a:lvl1pPr algn="ctr">
              <a:defRPr sz="4400" b="1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tr-TR"/>
              <a:t>Click to edit Master title style</a:t>
            </a:r>
          </a:p>
        </p:txBody>
      </p:sp>
      <p:sp>
        <p:nvSpPr>
          <p:cNvPr id="14345" name="Rectangle 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30326" y="4749801"/>
            <a:ext cx="6478588" cy="1258888"/>
          </a:xfrm>
          <a:ln/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tr-TR" dirty="0" err="1"/>
              <a:t>Click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edit</a:t>
            </a:r>
            <a:r>
              <a:rPr lang="tr-TR" dirty="0"/>
              <a:t> </a:t>
            </a:r>
            <a:r>
              <a:rPr lang="tr-TR" dirty="0" err="1"/>
              <a:t>Master</a:t>
            </a:r>
            <a:r>
              <a:rPr lang="tr-TR" dirty="0"/>
              <a:t> </a:t>
            </a:r>
            <a:r>
              <a:rPr lang="tr-TR" dirty="0" err="1"/>
              <a:t>subtitle</a:t>
            </a:r>
            <a:r>
              <a:rPr lang="tr-TR" dirty="0"/>
              <a:t> </a:t>
            </a:r>
            <a:r>
              <a:rPr lang="tr-TR" dirty="0" err="1"/>
              <a:t>style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089668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8BA54-33A9-4761-9B56-8815EF818C0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4906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927851" y="1"/>
            <a:ext cx="2057400" cy="62357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755651" y="1"/>
            <a:ext cx="6019800" cy="62357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013CB7-3411-4860-A0AB-AF2C3D8AC502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2488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55651" y="1"/>
            <a:ext cx="8229600" cy="719138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Tablo Yer Tutucusu"/>
          <p:cNvSpPr>
            <a:spLocks noGrp="1"/>
          </p:cNvSpPr>
          <p:nvPr>
            <p:ph type="tbl" idx="1"/>
          </p:nvPr>
        </p:nvSpPr>
        <p:spPr>
          <a:xfrm>
            <a:off x="755651" y="906464"/>
            <a:ext cx="8229600" cy="5329237"/>
          </a:xfrm>
        </p:spPr>
        <p:txBody>
          <a:bodyPr/>
          <a:lstStyle/>
          <a:p>
            <a:pPr lvl="0"/>
            <a:endParaRPr lang="tr-TR" noProof="0" smtClean="0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40437-DF12-4337-97A6-A09A5758D2B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131023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936415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66381"/>
            <a:ext cx="7891272" cy="258532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buNone/>
              <a:defRPr sz="1200">
                <a:latin typeface="Calibri" panose="020F050202020403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00825" y="6356381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PRESENTER NAME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COMPANY NAME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E8A1A-EF06-42BD-8183-7D22FECA910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|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 userDrawn="1">
            <p:custDataLst>
              <p:tags r:id="rId1"/>
            </p:custDataLst>
          </p:nvPr>
        </p:nvCxnSpPr>
        <p:spPr>
          <a:xfrm>
            <a:off x="3348572" y="1136829"/>
            <a:ext cx="2328333" cy="0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0"/>
          <p:cNvSpPr>
            <a:spLocks noGrp="1"/>
          </p:cNvSpPr>
          <p:nvPr>
            <p:ph type="title" hasCustomPrompt="1"/>
          </p:nvPr>
        </p:nvSpPr>
        <p:spPr>
          <a:xfrm>
            <a:off x="628650" y="404746"/>
            <a:ext cx="7886700" cy="461665"/>
          </a:xfrm>
          <a:prstGeom prst="rect">
            <a:avLst/>
          </a:prstGeom>
        </p:spPr>
        <p:txBody>
          <a:bodyPr anchor="ctr">
            <a:spAutoFit/>
          </a:bodyPr>
          <a:lstStyle>
            <a:lvl1pPr algn="ctr">
              <a:lnSpc>
                <a:spcPct val="100000"/>
              </a:lnSpc>
              <a:defRPr sz="2400">
                <a:latin typeface="Calibri" panose="020F050202020403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46929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89F4C-B29F-45FB-8B36-E3A5ABAFD878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57788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2F025-4F2E-4962-8E5B-9EB48E129643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948898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755649" y="906464"/>
            <a:ext cx="40386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946651" y="906464"/>
            <a:ext cx="4038600" cy="53292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7D638E-D749-40C8-90D5-2A3905A4CCC0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14881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7233E-4F82-44E6-9139-0B55B6D6818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150860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E72EC7-5516-4010-AB00-C50F26007DAA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90505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298F01-3589-4E23-8BF6-F3584FA3B8FB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146034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23C1D-D7A1-4E12-BE7B-664118888655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95766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smtClean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Rectangle 3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9C4DA-9807-4E89-9C50-44E373F2C066}" type="slidenum">
              <a:rPr lang="tr-TR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6968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89898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4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31" name="Rectangle 14"/>
            <p:cNvSpPr>
              <a:spLocks noChangeArrowheads="1"/>
            </p:cNvSpPr>
            <p:nvPr userDrawn="1"/>
          </p:nvSpPr>
          <p:spPr bwMode="auto">
            <a:xfrm>
              <a:off x="0" y="0"/>
              <a:ext cx="5760" cy="453"/>
            </a:xfrm>
            <a:prstGeom prst="rect">
              <a:avLst/>
            </a:prstGeom>
            <a:solidFill>
              <a:srgbClr val="F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defRPr/>
              </a:pPr>
              <a:endParaRPr lang="tr-TR" altLang="tr-TR" smtClean="0"/>
            </a:p>
          </p:txBody>
        </p:sp>
        <p:sp>
          <p:nvSpPr>
            <p:cNvPr id="1032" name="Rectangle 19"/>
            <p:cNvSpPr>
              <a:spLocks noChangeArrowheads="1"/>
            </p:cNvSpPr>
            <p:nvPr userDrawn="1"/>
          </p:nvSpPr>
          <p:spPr bwMode="auto">
            <a:xfrm>
              <a:off x="0" y="0"/>
              <a:ext cx="476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>
                <a:defRPr/>
              </a:pPr>
              <a:endParaRPr lang="tr-TR" altLang="tr-TR" smtClean="0"/>
            </a:p>
          </p:txBody>
        </p:sp>
      </p:grpSp>
      <p:sp>
        <p:nvSpPr>
          <p:cNvPr id="1027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0"/>
            <a:ext cx="8229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title style</a:t>
            </a:r>
          </a:p>
        </p:txBody>
      </p:sp>
      <p:sp>
        <p:nvSpPr>
          <p:cNvPr id="1028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906463"/>
            <a:ext cx="8229600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Click to edit Master text styles</a:t>
            </a:r>
          </a:p>
          <a:p>
            <a:pPr lvl="1"/>
            <a:r>
              <a:rPr lang="tr-TR" altLang="tr-TR" smtClean="0"/>
              <a:t>Second level</a:t>
            </a:r>
          </a:p>
          <a:p>
            <a:pPr lvl="2"/>
            <a:r>
              <a:rPr lang="tr-TR" altLang="tr-TR" smtClean="0"/>
              <a:t>Third level</a:t>
            </a:r>
          </a:p>
          <a:p>
            <a:pPr lvl="3"/>
            <a:r>
              <a:rPr lang="tr-TR" altLang="tr-TR" smtClean="0"/>
              <a:t>Fourth level</a:t>
            </a:r>
          </a:p>
          <a:p>
            <a:pPr lvl="4"/>
            <a:r>
              <a:rPr lang="tr-TR" altLang="tr-TR" smtClean="0"/>
              <a:t>Fifth level</a:t>
            </a:r>
          </a:p>
        </p:txBody>
      </p:sp>
      <p:sp>
        <p:nvSpPr>
          <p:cNvPr id="1054" name="Rectangle 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AEBB7AA-FA77-4FCD-ACB0-DC94F068A1FE}" type="slidenum">
              <a:rPr lang="tr-TR"/>
              <a:pPr>
                <a:defRPr/>
              </a:pPr>
              <a:t>‹#›</a:t>
            </a:fld>
            <a:endParaRPr lang="tr-TR"/>
          </a:p>
        </p:txBody>
      </p:sp>
      <p:pic>
        <p:nvPicPr>
          <p:cNvPr id="1030" name="Picture 38" descr="TUBITAK-MAM-Logo-JP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88" y="274638"/>
            <a:ext cx="6334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98" r:id="rId1"/>
    <p:sldLayoutId id="2147484687" r:id="rId2"/>
    <p:sldLayoutId id="2147484688" r:id="rId3"/>
    <p:sldLayoutId id="2147484689" r:id="rId4"/>
    <p:sldLayoutId id="2147484690" r:id="rId5"/>
    <p:sldLayoutId id="2147484691" r:id="rId6"/>
    <p:sldLayoutId id="2147484692" r:id="rId7"/>
    <p:sldLayoutId id="2147484693" r:id="rId8"/>
    <p:sldLayoutId id="2147484694" r:id="rId9"/>
    <p:sldLayoutId id="2147484695" r:id="rId10"/>
    <p:sldLayoutId id="2147484696" r:id="rId11"/>
    <p:sldLayoutId id="2147484697" r:id="rId12"/>
    <p:sldLayoutId id="2147484699" r:id="rId13"/>
    <p:sldLayoutId id="2147484700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tags" Target="../tags/tag4.xml"/><Relationship Id="rId7" Type="http://schemas.openxmlformats.org/officeDocument/2006/relationships/image" Target="../media/image18.emf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notesSlide" Target="../notesSlides/notesSlide2.xml"/><Relationship Id="rId10" Type="http://schemas.openxmlformats.org/officeDocument/2006/relationships/image" Target="../media/image21.jpe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7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2.png"/><Relationship Id="rId5" Type="http://schemas.openxmlformats.org/officeDocument/2006/relationships/image" Target="../media/image26.emf"/><Relationship Id="rId4" Type="http://schemas.openxmlformats.org/officeDocument/2006/relationships/image" Target="../media/image25.jpe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5.xml"/><Relationship Id="rId6" Type="http://schemas.openxmlformats.org/officeDocument/2006/relationships/image" Target="../media/image22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chart" Target="../charts/chart11.xml"/><Relationship Id="rId7" Type="http://schemas.openxmlformats.org/officeDocument/2006/relationships/image" Target="../media/image39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chart" Target="../charts/chart12.xml"/><Relationship Id="rId4" Type="http://schemas.openxmlformats.org/officeDocument/2006/relationships/image" Target="../media/image37.jpeg"/><Relationship Id="rId9" Type="http://schemas.openxmlformats.org/officeDocument/2006/relationships/image" Target="../media/image4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image" Target="../media/image2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5" name="Rectangle 5"/>
          <p:cNvSpPr>
            <a:spLocks noChangeArrowheads="1"/>
          </p:cNvSpPr>
          <p:nvPr/>
        </p:nvSpPr>
        <p:spPr bwMode="auto">
          <a:xfrm>
            <a:off x="1187450" y="2349500"/>
            <a:ext cx="6715125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>
              <a:defRPr/>
            </a:pPr>
            <a:endParaRPr lang="tr-TR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tr-TR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tr-TR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4099" name="Rectangle 8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tr-TR" altLang="tr-TR" sz="2400">
              <a:latin typeface="Times" pitchFamily="18" charset="0"/>
            </a:endParaRPr>
          </a:p>
        </p:txBody>
      </p:sp>
      <p:sp>
        <p:nvSpPr>
          <p:cNvPr id="4100" name="Metin kutusu 1"/>
          <p:cNvSpPr txBox="1">
            <a:spLocks noChangeArrowheads="1"/>
          </p:cNvSpPr>
          <p:nvPr/>
        </p:nvSpPr>
        <p:spPr bwMode="auto">
          <a:xfrm>
            <a:off x="684213" y="2205038"/>
            <a:ext cx="7848600" cy="4278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sz="2800" dirty="0" smtClean="0"/>
              <a:t>Batı Karadeniz Bölgesi Katı Atıklarının Yakma Tesisinde </a:t>
            </a:r>
            <a:r>
              <a:rPr lang="tr-TR" sz="2800" dirty="0" err="1" smtClean="0"/>
              <a:t>Bertarafı</a:t>
            </a:r>
            <a:r>
              <a:rPr lang="tr-TR" sz="2800" dirty="0" smtClean="0"/>
              <a:t> için Ön </a:t>
            </a:r>
            <a:r>
              <a:rPr lang="tr-TR" sz="2800" dirty="0"/>
              <a:t>Fizibilite </a:t>
            </a:r>
            <a:endParaRPr lang="tr-TR" sz="280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sz="2800" dirty="0" smtClean="0"/>
              <a:t>Raporunun Hazırlanması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tr-TR" sz="1800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tr-TR" sz="180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sz="1600" dirty="0" smtClean="0"/>
              <a:t>Dr. Özgür </a:t>
            </a:r>
            <a:r>
              <a:rPr lang="tr-TR" sz="1600" dirty="0" smtClean="0"/>
              <a:t>Doğan </a:t>
            </a:r>
            <a:endParaRPr lang="tr-TR" sz="160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sz="1600" dirty="0" smtClean="0"/>
              <a:t>Yük. Müh. Volkan Pelitli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sz="1600" dirty="0" smtClean="0"/>
              <a:t>Dr</a:t>
            </a:r>
            <a:r>
              <a:rPr lang="tr-TR" sz="1600" dirty="0" smtClean="0"/>
              <a:t>. Sönmez Dağlı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sz="1600" dirty="0" smtClean="0"/>
              <a:t>Dr. Mehmet Ünsal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tr-TR" sz="1600" dirty="0" smtClean="0"/>
          </a:p>
          <a:p>
            <a:pPr algn="ctr">
              <a:spcBef>
                <a:spcPct val="0"/>
              </a:spcBef>
              <a:buFontTx/>
              <a:buNone/>
            </a:pPr>
            <a:r>
              <a:rPr lang="tr-TR" sz="3600" dirty="0"/>
              <a:t/>
            </a:r>
            <a:br>
              <a:rPr lang="tr-TR" sz="3600" dirty="0"/>
            </a:br>
            <a:endParaRPr lang="tr-TR" altLang="tr-TR" sz="3600" b="1" dirty="0">
              <a:latin typeface="Calibri" pitchFamily="34" charset="0"/>
            </a:endParaRPr>
          </a:p>
        </p:txBody>
      </p:sp>
      <p:sp>
        <p:nvSpPr>
          <p:cNvPr id="4101" name="Alt Başlık 2"/>
          <p:cNvSpPr>
            <a:spLocks noGrp="1"/>
          </p:cNvSpPr>
          <p:nvPr>
            <p:ph type="subTitle" sz="quarter" idx="1"/>
          </p:nvPr>
        </p:nvSpPr>
        <p:spPr>
          <a:xfrm>
            <a:off x="1305718" y="5554286"/>
            <a:ext cx="6478588" cy="682625"/>
          </a:xfrm>
        </p:spPr>
        <p:txBody>
          <a:bodyPr/>
          <a:lstStyle/>
          <a:p>
            <a:r>
              <a:rPr lang="tr-TR" altLang="tr-TR" sz="1800" b="1" dirty="0" smtClean="0"/>
              <a:t>Nisan 2018</a:t>
            </a:r>
          </a:p>
          <a:p>
            <a:r>
              <a:rPr lang="tr-TR" altLang="tr-TR" sz="1800" b="1" dirty="0" smtClean="0"/>
              <a:t>Safranbolu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dirty="0" smtClean="0"/>
              <a:t>Belediye Atığı </a:t>
            </a:r>
            <a:r>
              <a:rPr lang="tr-TR" sz="2000" dirty="0" err="1" smtClean="0"/>
              <a:t>Karakterizasyon</a:t>
            </a:r>
            <a:r>
              <a:rPr lang="tr-TR" sz="2000" dirty="0" smtClean="0"/>
              <a:t> Sonuçları- Karabük</a:t>
            </a:r>
            <a:endParaRPr lang="tr-TR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771639"/>
            <a:ext cx="4437881" cy="599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61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Maliyet - Kapsam</a:t>
            </a:r>
            <a:endParaRPr lang="tr-TR" dirty="0"/>
          </a:p>
        </p:txBody>
      </p:sp>
      <p:sp>
        <p:nvSpPr>
          <p:cNvPr id="3" name="Dikdörtgen 2"/>
          <p:cNvSpPr/>
          <p:nvPr/>
        </p:nvSpPr>
        <p:spPr>
          <a:xfrm>
            <a:off x="827584" y="908720"/>
            <a:ext cx="792088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tr-TR" sz="2200" dirty="0" smtClean="0">
                <a:latin typeface="Corbel" panose="020B0503020204020204" pitchFamily="34" charset="0"/>
              </a:rPr>
              <a:t>       Zonguldak, Bartın ve Karabük illerinde;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tr-TR" sz="2200" dirty="0" smtClean="0">
              <a:latin typeface="Corbel" panose="020B05030202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200" dirty="0" smtClean="0">
                <a:latin typeface="Corbel" panose="020B0503020204020204" pitchFamily="34" charset="0"/>
              </a:rPr>
              <a:t>Her </a:t>
            </a:r>
            <a:r>
              <a:rPr lang="tr-TR" sz="2200" dirty="0">
                <a:latin typeface="Corbel" panose="020B0503020204020204" pitchFamily="34" charset="0"/>
              </a:rPr>
              <a:t>ilde </a:t>
            </a:r>
            <a:r>
              <a:rPr lang="tr-TR" sz="2200" u="sng" dirty="0" smtClean="0">
                <a:latin typeface="Corbel" panose="020B0503020204020204" pitchFamily="34" charset="0"/>
              </a:rPr>
              <a:t>mevcut</a:t>
            </a:r>
            <a:r>
              <a:rPr lang="tr-TR" sz="2200" dirty="0" smtClean="0">
                <a:latin typeface="Corbel" panose="020B0503020204020204" pitchFamily="34" charset="0"/>
              </a:rPr>
              <a:t> durumda</a:t>
            </a:r>
            <a:r>
              <a:rPr lang="tr-TR" sz="2200" dirty="0">
                <a:latin typeface="Corbel" panose="020B0503020204020204" pitchFamily="34" charset="0"/>
              </a:rPr>
              <a:t>; atıkların toplama, taşıma, geri kazanım ve bertaraf </a:t>
            </a:r>
            <a:r>
              <a:rPr lang="tr-TR" sz="2200" dirty="0" smtClean="0">
                <a:latin typeface="Corbel" panose="020B0503020204020204" pitchFamily="34" charset="0"/>
              </a:rPr>
              <a:t>maliyetleri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200" dirty="0" smtClean="0">
                <a:latin typeface="Corbel" panose="020B0503020204020204" pitchFamily="34" charset="0"/>
              </a:rPr>
              <a:t>Her ilde </a:t>
            </a:r>
            <a:r>
              <a:rPr lang="tr-TR" sz="2200" u="sng" dirty="0" smtClean="0">
                <a:latin typeface="Corbel" panose="020B0503020204020204" pitchFamily="34" charset="0"/>
              </a:rPr>
              <a:t>yeni kurulması planlanan bertaraf tesisi değerlendirildiğinde</a:t>
            </a:r>
            <a:r>
              <a:rPr lang="tr-TR" sz="2200" dirty="0" smtClean="0">
                <a:latin typeface="Corbel" panose="020B0503020204020204" pitchFamily="34" charset="0"/>
              </a:rPr>
              <a:t>; </a:t>
            </a:r>
            <a:r>
              <a:rPr lang="tr-TR" sz="2200" dirty="0">
                <a:latin typeface="Corbel" panose="020B0503020204020204" pitchFamily="34" charset="0"/>
              </a:rPr>
              <a:t>atıkların toplama, taşıma, geri kazanım ve bertaraf </a:t>
            </a:r>
            <a:r>
              <a:rPr lang="tr-TR" sz="2200" dirty="0" smtClean="0">
                <a:latin typeface="Corbel" panose="020B0503020204020204" pitchFamily="34" charset="0"/>
              </a:rPr>
              <a:t>maliyetleri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tr-TR" sz="2200" dirty="0" smtClean="0">
                <a:latin typeface="Corbel" panose="020B0503020204020204" pitchFamily="34" charset="0"/>
              </a:rPr>
              <a:t>Maliyetlerin </a:t>
            </a:r>
            <a:r>
              <a:rPr lang="tr-TR" sz="2200" dirty="0">
                <a:latin typeface="Corbel" panose="020B0503020204020204" pitchFamily="34" charset="0"/>
              </a:rPr>
              <a:t>optimum seviyede olabilmesi için </a:t>
            </a:r>
            <a:r>
              <a:rPr lang="tr-TR" sz="2200" dirty="0" smtClean="0">
                <a:latin typeface="Corbel" panose="020B0503020204020204" pitchFamily="34" charset="0"/>
              </a:rPr>
              <a:t>alınması </a:t>
            </a:r>
            <a:r>
              <a:rPr lang="tr-TR" sz="2200" dirty="0">
                <a:latin typeface="Corbel" panose="020B0503020204020204" pitchFamily="34" charset="0"/>
              </a:rPr>
              <a:t>gereken tedbir ve planlama önerileri </a:t>
            </a:r>
            <a:r>
              <a:rPr lang="tr-TR" sz="2200" dirty="0" smtClean="0">
                <a:latin typeface="Corbel" panose="020B0503020204020204" pitchFamily="34" charset="0"/>
              </a:rPr>
              <a:t>(Hesap aracı kullanılarak)</a:t>
            </a:r>
            <a:endParaRPr lang="tr-TR" sz="2200" dirty="0">
              <a:latin typeface="Corbel" panose="020B0503020204020204" pitchFamily="34" charset="0"/>
            </a:endParaRPr>
          </a:p>
          <a:p>
            <a:endParaRPr lang="tr-TR" sz="2200" dirty="0" smtClean="0">
              <a:latin typeface="Corbel" panose="020B0503020204020204" pitchFamily="34" charset="0"/>
            </a:endParaRPr>
          </a:p>
          <a:p>
            <a:r>
              <a:rPr lang="tr-TR" sz="2200" dirty="0" smtClean="0">
                <a:latin typeface="Corbel" panose="020B0503020204020204" pitchFamily="34" charset="0"/>
              </a:rPr>
              <a:t>belirlenmiştir</a:t>
            </a:r>
            <a:endParaRPr lang="tr-TR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196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ELDE EDİLEN VERİ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7584" y="1052736"/>
            <a:ext cx="7776864" cy="507342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b="1" dirty="0" smtClean="0"/>
              <a:t>Belediye-Atık Birlikleri-İl Özel İdarelerine </a:t>
            </a:r>
            <a:r>
              <a:rPr lang="tr-TR" b="1" dirty="0"/>
              <a:t>ait </a:t>
            </a:r>
            <a:r>
              <a:rPr lang="tr-TR" b="1" dirty="0" smtClean="0"/>
              <a:t>;</a:t>
            </a:r>
            <a:endParaRPr lang="tr-TR" b="1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Katı atık bedeli (kişi başı, </a:t>
            </a:r>
            <a:r>
              <a:rPr lang="tr-TR" dirty="0" err="1"/>
              <a:t>atıksu</a:t>
            </a:r>
            <a:r>
              <a:rPr lang="tr-TR" dirty="0"/>
              <a:t> bedeli bazlı, atık bazlı)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Toplam </a:t>
            </a:r>
            <a:r>
              <a:rPr lang="tr-TR" dirty="0"/>
              <a:t>çöp konteyner tipi, sayısı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Çöp toplama aracı tipi, sayısı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Çöp toplama şekli, sefer sayısı, toplama </a:t>
            </a:r>
            <a:r>
              <a:rPr lang="tr-TR" dirty="0" smtClean="0"/>
              <a:t>mesafesi (</a:t>
            </a:r>
            <a:r>
              <a:rPr lang="tr-TR" dirty="0" err="1" smtClean="0"/>
              <a:t>Beldeler,köyler</a:t>
            </a:r>
            <a:r>
              <a:rPr lang="tr-TR" dirty="0" smtClean="0"/>
              <a:t> dahil)</a:t>
            </a:r>
            <a:endParaRPr lang="tr-TR" dirty="0"/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Çöp taşıma şekli, sefer sayısı, taşıma mesafesi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/>
              <a:t>Çöp toplama işletme durumu (personel sayısı, vardiya durumu vs</a:t>
            </a:r>
            <a:r>
              <a:rPr lang="tr-TR" dirty="0" smtClean="0"/>
              <a:t>.)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Aktarma İstasyonu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Atık Getirme Merkezi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dirty="0" smtClean="0"/>
              <a:t>Geri Kazanım Tesisi</a:t>
            </a:r>
          </a:p>
          <a:p>
            <a:pPr marL="0" indent="0">
              <a:buNone/>
            </a:pPr>
            <a:r>
              <a:rPr lang="tr-TR" dirty="0" smtClean="0"/>
              <a:t>(Ağustos-Eylül 2017 boyunca anket yolu ile toplanmıştır)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3263511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Mevcut Atık Taşıma Durumu</a:t>
            </a:r>
            <a:endParaRPr lang="tr-TR" dirty="0"/>
          </a:p>
        </p:txBody>
      </p:sp>
      <p:pic>
        <p:nvPicPr>
          <p:cNvPr id="5" name="Resim 4" descr="\\10.5.1.98\kati_atik_maliyet\BAKKA\BAKKA_mevcut_durum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64704"/>
            <a:ext cx="8712968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etin kutusu 5"/>
          <p:cNvSpPr txBox="1"/>
          <p:nvPr/>
        </p:nvSpPr>
        <p:spPr>
          <a:xfrm>
            <a:off x="323528" y="1052736"/>
            <a:ext cx="44644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u="sng" dirty="0" smtClean="0">
                <a:latin typeface="Corbel" pitchFamily="34" charset="0"/>
              </a:rPr>
              <a:t>Toplanan Atık:</a:t>
            </a:r>
          </a:p>
          <a:p>
            <a:r>
              <a:rPr lang="tr-TR" dirty="0" smtClean="0">
                <a:latin typeface="Corbel" pitchFamily="34" charset="0"/>
              </a:rPr>
              <a:t>Bartın:		92 - 113 t/gün</a:t>
            </a:r>
          </a:p>
          <a:p>
            <a:r>
              <a:rPr lang="tr-TR" dirty="0" smtClean="0">
                <a:latin typeface="Corbel" pitchFamily="34" charset="0"/>
              </a:rPr>
              <a:t>Karabük: 	188-206 t/gün</a:t>
            </a:r>
          </a:p>
          <a:p>
            <a:r>
              <a:rPr lang="tr-TR" dirty="0" smtClean="0">
                <a:latin typeface="Corbel" pitchFamily="34" charset="0"/>
              </a:rPr>
              <a:t>Zonguldak:	447-489 t/gün</a:t>
            </a:r>
          </a:p>
          <a:p>
            <a:r>
              <a:rPr lang="tr-TR" b="1" dirty="0" smtClean="0">
                <a:latin typeface="Corbel" pitchFamily="34" charset="0"/>
              </a:rPr>
              <a:t>Toplam:	727-808 t/gün</a:t>
            </a:r>
            <a:endParaRPr lang="tr-TR" b="1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52802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BARTIN-Mevcut Maliyetler</a:t>
            </a:r>
            <a:endParaRPr lang="tr-TR" dirty="0"/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16568158"/>
              </p:ext>
            </p:extLst>
          </p:nvPr>
        </p:nvGraphicFramePr>
        <p:xfrm>
          <a:off x="827584" y="980728"/>
          <a:ext cx="7560840" cy="5037793"/>
        </p:xfrm>
        <a:graphic>
          <a:graphicData uri="http://schemas.openxmlformats.org/drawingml/2006/table">
            <a:tbl>
              <a:tblPr firstRow="1" firstCol="1" bandRow="1"/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1109533207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173799055"/>
                    </a:ext>
                  </a:extLst>
                </a:gridCol>
                <a:gridCol w="1137574">
                  <a:extLst>
                    <a:ext uri="{9D8B030D-6E8A-4147-A177-3AD203B41FA5}">
                      <a16:colId xmlns="" xmlns:a16="http://schemas.microsoft.com/office/drawing/2014/main" val="1311692278"/>
                    </a:ext>
                  </a:extLst>
                </a:gridCol>
                <a:gridCol w="1326778">
                  <a:extLst>
                    <a:ext uri="{9D8B030D-6E8A-4147-A177-3AD203B41FA5}">
                      <a16:colId xmlns="" xmlns:a16="http://schemas.microsoft.com/office/drawing/2014/main" val="1345033462"/>
                    </a:ext>
                  </a:extLst>
                </a:gridCol>
                <a:gridCol w="992032">
                  <a:extLst>
                    <a:ext uri="{9D8B030D-6E8A-4147-A177-3AD203B41FA5}">
                      <a16:colId xmlns="" xmlns:a16="http://schemas.microsoft.com/office/drawing/2014/main" val="397542003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22198591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802697913"/>
                    </a:ext>
                  </a:extLst>
                </a:gridCol>
              </a:tblGrid>
              <a:tr h="13198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Yerleşim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Nüfus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(2016)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C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Normal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Sezon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Atık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Miktarı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(ton/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gün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TOPLAM YILLIK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Atık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Miktarı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(ton/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yıl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YILLIK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Toplam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Maliyet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(TL/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yıl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TOPLAM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Bertaraf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Maliyeti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(TL/ton)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Hane Başı Maliyet</a:t>
                      </a:r>
                      <a:b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TL/ay.hane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8245553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ABDİPAŞA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2.600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2,86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1.044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71537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68,5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838471474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AMASRA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15.067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6.049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893369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147,7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65667073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HASANKADI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1.939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2,13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779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71537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91,9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02552339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KOZCAĞIZ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6.892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7,58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2.767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71537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25,9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317478175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KUMLUCA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2.194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1.679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102563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61,1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3899629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KURUCAŞİLE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6.759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2.714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213157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78,5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9664253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MERKEZ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147.472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60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59.210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1357747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22,9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14189715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ULUS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21.410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8.596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598889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69,7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9,32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72865550"/>
                  </a:ext>
                </a:extLst>
              </a:tr>
              <a:tr h="30417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TOPLAM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3.380.336</a:t>
                      </a:r>
                      <a:endParaRPr lang="tr-TR" sz="1400" b="1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5,51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8169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KARABÜK-Mevcut </a:t>
            </a:r>
            <a:r>
              <a:rPr lang="tr-TR" dirty="0"/>
              <a:t>Maliyetler</a:t>
            </a:r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44943828"/>
              </p:ext>
            </p:extLst>
          </p:nvPr>
        </p:nvGraphicFramePr>
        <p:xfrm>
          <a:off x="1043608" y="1412776"/>
          <a:ext cx="6984775" cy="4674084"/>
        </p:xfrm>
        <a:graphic>
          <a:graphicData uri="http://schemas.openxmlformats.org/drawingml/2006/table">
            <a:tbl>
              <a:tblPr firstRow="1" firstCol="1" bandRow="1"/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3302474855"/>
                    </a:ext>
                  </a:extLst>
                </a:gridCol>
                <a:gridCol w="915530">
                  <a:extLst>
                    <a:ext uri="{9D8B030D-6E8A-4147-A177-3AD203B41FA5}">
                      <a16:colId xmlns="" xmlns:a16="http://schemas.microsoft.com/office/drawing/2014/main" val="4159629918"/>
                    </a:ext>
                  </a:extLst>
                </a:gridCol>
                <a:gridCol w="997825">
                  <a:extLst>
                    <a:ext uri="{9D8B030D-6E8A-4147-A177-3AD203B41FA5}">
                      <a16:colId xmlns="" xmlns:a16="http://schemas.microsoft.com/office/drawing/2014/main" val="4031824862"/>
                    </a:ext>
                  </a:extLst>
                </a:gridCol>
                <a:gridCol w="997825">
                  <a:extLst>
                    <a:ext uri="{9D8B030D-6E8A-4147-A177-3AD203B41FA5}">
                      <a16:colId xmlns="" xmlns:a16="http://schemas.microsoft.com/office/drawing/2014/main" val="942903482"/>
                    </a:ext>
                  </a:extLst>
                </a:gridCol>
                <a:gridCol w="997825">
                  <a:extLst>
                    <a:ext uri="{9D8B030D-6E8A-4147-A177-3AD203B41FA5}">
                      <a16:colId xmlns="" xmlns:a16="http://schemas.microsoft.com/office/drawing/2014/main" val="42891341"/>
                    </a:ext>
                  </a:extLst>
                </a:gridCol>
                <a:gridCol w="997825">
                  <a:extLst>
                    <a:ext uri="{9D8B030D-6E8A-4147-A177-3AD203B41FA5}">
                      <a16:colId xmlns="" xmlns:a16="http://schemas.microsoft.com/office/drawing/2014/main" val="656998984"/>
                    </a:ext>
                  </a:extLst>
                </a:gridCol>
                <a:gridCol w="997825">
                  <a:extLst>
                    <a:ext uri="{9D8B030D-6E8A-4147-A177-3AD203B41FA5}">
                      <a16:colId xmlns="" xmlns:a16="http://schemas.microsoft.com/office/drawing/2014/main" val="4042070143"/>
                    </a:ext>
                  </a:extLst>
                </a:gridCol>
              </a:tblGrid>
              <a:tr h="12961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Yerleşim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Nüfus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(2016)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C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Normal Sezon</a:t>
                      </a:r>
                      <a:b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Atık Miktarı</a:t>
                      </a:r>
                      <a:b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(ton/gün)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TOPLAM YILLIK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Atık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Miktarı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(ton/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yıl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YILLIK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Toplam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Maliyet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(TL/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yıl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TOPLAM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Bertaraf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Maliyeti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(TL/ton)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Hane Başı Maliyet</a:t>
                      </a:r>
                      <a:b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TL/ay.hane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2081563"/>
                  </a:ext>
                </a:extLst>
              </a:tr>
              <a:tr h="390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EFLANİ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8.499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3.412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191808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56,2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98282116"/>
                  </a:ext>
                </a:extLst>
              </a:tr>
              <a:tr h="390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ESKİPAZAR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12.493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10,6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5.016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212173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42,3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47523522"/>
                  </a:ext>
                </a:extLst>
              </a:tr>
              <a:tr h="390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MERKEZ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132.658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113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53.262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1747965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32,8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61135402"/>
                  </a:ext>
                </a:extLst>
              </a:tr>
              <a:tr h="390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OVACIK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3.107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2,5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1.460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95874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65,7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10,29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74750280"/>
                  </a:ext>
                </a:extLst>
              </a:tr>
              <a:tr h="390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SAFRANBOLU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59.800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50,8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24.010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1694020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70,6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09402505"/>
                  </a:ext>
                </a:extLst>
              </a:tr>
              <a:tr h="390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YENİCE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20.421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8.199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364043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44,4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17817187"/>
                  </a:ext>
                </a:extLst>
              </a:tr>
              <a:tr h="390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YORTAN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1.681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675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101650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150,6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20,16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64538129"/>
                  </a:ext>
                </a:extLst>
              </a:tr>
              <a:tr h="3909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TOPLAM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4407533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6,16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8211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ZONGULDAK-Mevcut </a:t>
            </a:r>
            <a:r>
              <a:rPr lang="tr-TR" dirty="0"/>
              <a:t>Maliyetler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6388151"/>
              </p:ext>
            </p:extLst>
          </p:nvPr>
        </p:nvGraphicFramePr>
        <p:xfrm>
          <a:off x="773789" y="1412776"/>
          <a:ext cx="8190702" cy="4286820"/>
        </p:xfrm>
        <a:graphic>
          <a:graphicData uri="http://schemas.openxmlformats.org/drawingml/2006/table">
            <a:tbl>
              <a:tblPr firstRow="1" firstCol="1" bandRow="1"/>
              <a:tblGrid>
                <a:gridCol w="1170103">
                  <a:extLst>
                    <a:ext uri="{9D8B030D-6E8A-4147-A177-3AD203B41FA5}">
                      <a16:colId xmlns="" xmlns:a16="http://schemas.microsoft.com/office/drawing/2014/main" val="4049598007"/>
                    </a:ext>
                  </a:extLst>
                </a:gridCol>
                <a:gridCol w="1170100">
                  <a:extLst>
                    <a:ext uri="{9D8B030D-6E8A-4147-A177-3AD203B41FA5}">
                      <a16:colId xmlns="" xmlns:a16="http://schemas.microsoft.com/office/drawing/2014/main" val="1091666527"/>
                    </a:ext>
                  </a:extLst>
                </a:gridCol>
                <a:gridCol w="1170100">
                  <a:extLst>
                    <a:ext uri="{9D8B030D-6E8A-4147-A177-3AD203B41FA5}">
                      <a16:colId xmlns="" xmlns:a16="http://schemas.microsoft.com/office/drawing/2014/main" val="2864381910"/>
                    </a:ext>
                  </a:extLst>
                </a:gridCol>
                <a:gridCol w="1170100">
                  <a:extLst>
                    <a:ext uri="{9D8B030D-6E8A-4147-A177-3AD203B41FA5}">
                      <a16:colId xmlns="" xmlns:a16="http://schemas.microsoft.com/office/drawing/2014/main" val="2957949190"/>
                    </a:ext>
                  </a:extLst>
                </a:gridCol>
                <a:gridCol w="1170100">
                  <a:extLst>
                    <a:ext uri="{9D8B030D-6E8A-4147-A177-3AD203B41FA5}">
                      <a16:colId xmlns="" xmlns:a16="http://schemas.microsoft.com/office/drawing/2014/main" val="2500762676"/>
                    </a:ext>
                  </a:extLst>
                </a:gridCol>
                <a:gridCol w="1023067">
                  <a:extLst>
                    <a:ext uri="{9D8B030D-6E8A-4147-A177-3AD203B41FA5}">
                      <a16:colId xmlns="" xmlns:a16="http://schemas.microsoft.com/office/drawing/2014/main" val="4214700218"/>
                    </a:ext>
                  </a:extLst>
                </a:gridCol>
                <a:gridCol w="1317132">
                  <a:extLst>
                    <a:ext uri="{9D8B030D-6E8A-4147-A177-3AD203B41FA5}">
                      <a16:colId xmlns="" xmlns:a16="http://schemas.microsoft.com/office/drawing/2014/main" val="3455733705"/>
                    </a:ext>
                  </a:extLst>
                </a:gridCol>
              </a:tblGrid>
              <a:tr h="846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Yerleşim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Nüfus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(2016)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C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Normal Sezon</a:t>
                      </a:r>
                      <a:b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Atık </a:t>
                      </a:r>
                      <a:b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(ton/gün)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YILLIK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Atık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(ton/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yıl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YILLIK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Toplam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Maliyet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(TL/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yıl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Birim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Maliyet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(TL/ton)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Hane Başı Maliyet</a:t>
                      </a:r>
                      <a:b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TL/ay.hane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7510700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ALAPLI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44.300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17.786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738668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42469938"/>
                  </a:ext>
                </a:extLst>
              </a:tr>
              <a:tr h="282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BAKACAKKADI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2.874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3,16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1.154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111688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75018598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BEYCUMA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3.432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3,77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1.378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111688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20230229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ÇATALAĞZI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7.499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8,24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3.011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111688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30043087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ÇAYCUMA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91.190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36.613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654403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2,39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204265"/>
                  </a:ext>
                </a:extLst>
              </a:tr>
              <a:tr h="282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ÇAYDEĞİRMENİ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6.528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7,18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2.621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111688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5,70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66941771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DEVREK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56.282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27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22.597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1657255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73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058890"/>
                  </a:ext>
                </a:extLst>
              </a:tr>
              <a:tr h="28222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ELVANPAZARCI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3.005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0,72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1.207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179341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19,89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83123746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EREĞLİ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173.886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110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69.815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6967130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13,36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0685752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FİLYOS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5.004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5,50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2.009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111688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72156745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GELİK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3.079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3,38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1.236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111688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86478035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GÖKÇEBEY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21.402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8.593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276101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4,30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044272047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GÜLÜÇ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8.230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9,05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3.304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112938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61841376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TOPLAM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24082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166775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ZONGULDAK-Mevcut </a:t>
            </a:r>
            <a:r>
              <a:rPr lang="tr-TR" dirty="0"/>
              <a:t>Maliyetler</a:t>
            </a:r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186388151"/>
              </p:ext>
            </p:extLst>
          </p:nvPr>
        </p:nvGraphicFramePr>
        <p:xfrm>
          <a:off x="971600" y="1268760"/>
          <a:ext cx="7560840" cy="3954780"/>
        </p:xfrm>
        <a:graphic>
          <a:graphicData uri="http://schemas.openxmlformats.org/drawingml/2006/table">
            <a:tbl>
              <a:tblPr firstRow="1" firstCol="1" bandRow="1"/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4049598007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1091666527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86438191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957949190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500762676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4214700218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3455733705"/>
                    </a:ext>
                  </a:extLst>
                </a:gridCol>
              </a:tblGrid>
              <a:tr h="8466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Yerleşim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Nüfus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(2016)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C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Normal Sezon</a:t>
                      </a:r>
                      <a:b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Atık </a:t>
                      </a:r>
                      <a:b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(ton/gün)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YILLIK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Atık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(ton/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yıl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0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YILLIK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Toplam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Maliyet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(TL/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yıl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Birim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Maliyet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(TL/ton)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Hane Başı Maliyet</a:t>
                      </a:r>
                      <a:b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(TL/ton.hane)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147510700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GÜMELİ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1.751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703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404603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77,02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55256263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KANDİLLİ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3.264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1.310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187150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782727514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KARAMAN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2.168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2,38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870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111688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17,17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34580493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KARAPINAR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2.438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2,68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979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111688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05970072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KİLİMLİ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38.190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15.333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344101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65175928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KOZLU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44.376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40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18.250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618148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4,64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7815798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MERKEZ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126.281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51.100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5891790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414333942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MUSLU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1.921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2,11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771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111688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0209388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NEBİOĞLU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2.099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1.460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209875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144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33,33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8846398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ORMANLI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2.330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2,563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935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111688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15,98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60915023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PERŞEMBE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2.614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2,87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1.050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111688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17400433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SALTUKOVA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4.180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1.678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128779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77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52408202"/>
                  </a:ext>
                </a:extLst>
              </a:tr>
              <a:tr h="18815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GENEL TOPLAM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29835" marR="2983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19.598.850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400" b="1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9,92</a:t>
                      </a:r>
                      <a:endParaRPr lang="tr-TR" sz="1400" b="1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16677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Planlanan Taşıma Durumu</a:t>
            </a:r>
            <a:endParaRPr lang="tr-TR" dirty="0"/>
          </a:p>
        </p:txBody>
      </p:sp>
      <p:pic>
        <p:nvPicPr>
          <p:cNvPr id="5" name="Resim 4" descr="\\10.5.1.98\kati_atik_maliyet\BAKKA\MaliyetHesaplamalariBAKKA\BAKKA-Planlama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640959" cy="59046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15120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755576" y="0"/>
            <a:ext cx="7776864" cy="706090"/>
          </a:xfrm>
        </p:spPr>
        <p:txBody>
          <a:bodyPr/>
          <a:lstStyle/>
          <a:p>
            <a:r>
              <a:rPr lang="tr-TR" dirty="0" smtClean="0"/>
              <a:t>BARTIN-Planlama Maliyetleri</a:t>
            </a: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07332183"/>
              </p:ext>
            </p:extLst>
          </p:nvPr>
        </p:nvGraphicFramePr>
        <p:xfrm>
          <a:off x="683568" y="1052736"/>
          <a:ext cx="6912769" cy="4582184"/>
        </p:xfrm>
        <a:graphic>
          <a:graphicData uri="http://schemas.openxmlformats.org/drawingml/2006/table">
            <a:tbl>
              <a:tblPr firstRow="1" firstCol="1" bandRow="1"/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1200706515"/>
                    </a:ext>
                  </a:extLst>
                </a:gridCol>
                <a:gridCol w="894956">
                  <a:extLst>
                    <a:ext uri="{9D8B030D-6E8A-4147-A177-3AD203B41FA5}">
                      <a16:colId xmlns="" xmlns:a16="http://schemas.microsoft.com/office/drawing/2014/main" val="3649121470"/>
                    </a:ext>
                  </a:extLst>
                </a:gridCol>
                <a:gridCol w="987538">
                  <a:extLst>
                    <a:ext uri="{9D8B030D-6E8A-4147-A177-3AD203B41FA5}">
                      <a16:colId xmlns="" xmlns:a16="http://schemas.microsoft.com/office/drawing/2014/main" val="2489471633"/>
                    </a:ext>
                  </a:extLst>
                </a:gridCol>
                <a:gridCol w="987538">
                  <a:extLst>
                    <a:ext uri="{9D8B030D-6E8A-4147-A177-3AD203B41FA5}">
                      <a16:colId xmlns="" xmlns:a16="http://schemas.microsoft.com/office/drawing/2014/main" val="2139660842"/>
                    </a:ext>
                  </a:extLst>
                </a:gridCol>
                <a:gridCol w="1089729">
                  <a:extLst>
                    <a:ext uri="{9D8B030D-6E8A-4147-A177-3AD203B41FA5}">
                      <a16:colId xmlns="" xmlns:a16="http://schemas.microsoft.com/office/drawing/2014/main" val="2688635188"/>
                    </a:ext>
                  </a:extLst>
                </a:gridCol>
                <a:gridCol w="886353">
                  <a:extLst>
                    <a:ext uri="{9D8B030D-6E8A-4147-A177-3AD203B41FA5}">
                      <a16:colId xmlns="" xmlns:a16="http://schemas.microsoft.com/office/drawing/2014/main" val="2204092500"/>
                    </a:ext>
                  </a:extLst>
                </a:gridCol>
                <a:gridCol w="986535">
                  <a:extLst>
                    <a:ext uri="{9D8B030D-6E8A-4147-A177-3AD203B41FA5}">
                      <a16:colId xmlns="" xmlns:a16="http://schemas.microsoft.com/office/drawing/2014/main" val="56419774"/>
                    </a:ext>
                  </a:extLst>
                </a:gridCol>
              </a:tblGrid>
              <a:tr h="9943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Yerleşim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Nüfus (2016)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C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Normal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Sezon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Atık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Miktarı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(ton/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gün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TOPLAM YILLIK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Atık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Miktarı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(ton/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yıl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YILLIK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Toplam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Maliyet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(TL/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yıl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TOPLAM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Bertaraf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Maliyeti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(TL/ton)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Hane Başı Maliyet</a:t>
                      </a:r>
                      <a:b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TL/ay.hane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416449719"/>
                  </a:ext>
                </a:extLst>
              </a:tr>
              <a:tr h="397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ABDİPAŞA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2.600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2,86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1.044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114.097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109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14,63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1323356"/>
                  </a:ext>
                </a:extLst>
              </a:tr>
              <a:tr h="397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AMASRA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15.067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16,57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6.049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500.157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83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11,07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66048188"/>
                  </a:ext>
                </a:extLst>
              </a:tr>
              <a:tr h="397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HASANKADI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1.939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2,13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779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145.012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186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24,93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2742161"/>
                  </a:ext>
                </a:extLst>
              </a:tr>
              <a:tr h="397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KOZCAĞIZ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6.892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7,58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2.767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101.093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37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37842440"/>
                  </a:ext>
                </a:extLst>
              </a:tr>
              <a:tr h="397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KUMLUCA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2.194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2,41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1.679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153.554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91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23,33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95462980"/>
                  </a:ext>
                </a:extLst>
              </a:tr>
              <a:tr h="397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KURUCAŞİLE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6.759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7,43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2.714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271.750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100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768086938"/>
                  </a:ext>
                </a:extLst>
              </a:tr>
              <a:tr h="333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MERKEZ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147.472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162,22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59.210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1.431.705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24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3,24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946205048"/>
                  </a:ext>
                </a:extLst>
              </a:tr>
              <a:tr h="397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ULUS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21.410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23,55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8.596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240.880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28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059815143"/>
                  </a:ext>
                </a:extLst>
              </a:tr>
              <a:tr h="3977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GENEL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82.838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2958248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5,07</a:t>
                      </a:r>
                      <a:endParaRPr lang="tr-TR" sz="1400" b="1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Metin kutusu 3"/>
          <p:cNvSpPr txBox="1"/>
          <p:nvPr/>
        </p:nvSpPr>
        <p:spPr>
          <a:xfrm>
            <a:off x="827584" y="5733256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rbel" pitchFamily="34" charset="0"/>
              </a:rPr>
              <a:t>* </a:t>
            </a:r>
            <a:r>
              <a:rPr lang="tr-TR" sz="1700" dirty="0" smtClean="0">
                <a:latin typeface="Corbel" pitchFamily="34" charset="0"/>
              </a:rPr>
              <a:t>Merkez’de yapılacak aktarma istasyonu ilk yatırım bedeli ve Merkez’de 2 adet aktarma aracının ilk yatırım bedeli amortismanı yıllık  150.000 TL alınmıştır</a:t>
            </a:r>
            <a:endParaRPr lang="tr-TR" sz="17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94003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Proje Kapsamı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879249" y="1340768"/>
            <a:ext cx="8229600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İŞ PAKETİ 1: </a:t>
            </a: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Evsel Katı Atık </a:t>
            </a:r>
            <a:r>
              <a:rPr lang="tr-TR" sz="16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Karakterizasyon</a:t>
            </a: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Çalışması ve Miktar Belirleme Çalışması</a:t>
            </a:r>
            <a:endParaRPr lang="tr-TR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İŞ 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PAKETİ 2: </a:t>
            </a: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Atık Taşıma Maliyetlerinin Belirlenmesi</a:t>
            </a:r>
            <a:endParaRPr lang="tr-TR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İŞ 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PAKETİ 3: </a:t>
            </a: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 Ara Raporunun Hazırlanması</a:t>
            </a:r>
            <a:endParaRPr lang="tr-TR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İŞ 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PAKETİ 4: </a:t>
            </a: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Tesise Kabul Edilebilecek Atıkların Çevresel Özelliklerinin ve Enerji Değerinin Belirlenmesi</a:t>
            </a:r>
            <a:endParaRPr lang="tr-TR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İŞ 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PAKETİ 5: </a:t>
            </a: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Yakma Tesisinin Girdi ve Çıktı (buhar, elektrik)  Maliyetlerinin İrdelenmesi ve Değerlendirilme Potansiyelinin Belirlenmesi</a:t>
            </a:r>
            <a:endParaRPr lang="tr-TR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İŞ 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PAKETİ 6: </a:t>
            </a: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Atıkların Atıktan Türetilmiş Yakıt (ATY) Özelliklerinin İncelenmesi</a:t>
            </a:r>
            <a:endParaRPr lang="tr-TR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tr-TR" sz="16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İŞ </a:t>
            </a: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PAKETİ 7. </a:t>
            </a: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 Sonuç Raporunun Hazırlanması ve Teknik Değerlendirme </a:t>
            </a:r>
            <a:endParaRPr lang="tr-TR" sz="1600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769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683568" y="0"/>
            <a:ext cx="7776864" cy="706090"/>
          </a:xfrm>
        </p:spPr>
        <p:txBody>
          <a:bodyPr/>
          <a:lstStyle/>
          <a:p>
            <a:r>
              <a:rPr lang="tr-TR" dirty="0" smtClean="0"/>
              <a:t>KARABÜK-Planlama Maliyetleri</a:t>
            </a:r>
            <a:endParaRPr lang="tr-TR" dirty="0"/>
          </a:p>
        </p:txBody>
      </p:sp>
      <p:graphicFrame>
        <p:nvGraphicFramePr>
          <p:cNvPr id="3" name="Tablo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67954040"/>
              </p:ext>
            </p:extLst>
          </p:nvPr>
        </p:nvGraphicFramePr>
        <p:xfrm>
          <a:off x="1187624" y="980728"/>
          <a:ext cx="6480719" cy="4712101"/>
        </p:xfrm>
        <a:graphic>
          <a:graphicData uri="http://schemas.openxmlformats.org/drawingml/2006/table">
            <a:tbl>
              <a:tblPr firstRow="1" firstCol="1" bandRow="1"/>
              <a:tblGrid>
                <a:gridCol w="1080120">
                  <a:extLst>
                    <a:ext uri="{9D8B030D-6E8A-4147-A177-3AD203B41FA5}">
                      <a16:colId xmlns="" xmlns:a16="http://schemas.microsoft.com/office/drawing/2014/main" val="861819549"/>
                    </a:ext>
                  </a:extLst>
                </a:gridCol>
                <a:gridCol w="771514">
                  <a:extLst>
                    <a:ext uri="{9D8B030D-6E8A-4147-A177-3AD203B41FA5}">
                      <a16:colId xmlns="" xmlns:a16="http://schemas.microsoft.com/office/drawing/2014/main" val="4072078859"/>
                    </a:ext>
                  </a:extLst>
                </a:gridCol>
                <a:gridCol w="925817">
                  <a:extLst>
                    <a:ext uri="{9D8B030D-6E8A-4147-A177-3AD203B41FA5}">
                      <a16:colId xmlns="" xmlns:a16="http://schemas.microsoft.com/office/drawing/2014/main" val="3118227461"/>
                    </a:ext>
                  </a:extLst>
                </a:gridCol>
                <a:gridCol w="925817">
                  <a:extLst>
                    <a:ext uri="{9D8B030D-6E8A-4147-A177-3AD203B41FA5}">
                      <a16:colId xmlns="" xmlns:a16="http://schemas.microsoft.com/office/drawing/2014/main" val="1420581072"/>
                    </a:ext>
                  </a:extLst>
                </a:gridCol>
                <a:gridCol w="1021609">
                  <a:extLst>
                    <a:ext uri="{9D8B030D-6E8A-4147-A177-3AD203B41FA5}">
                      <a16:colId xmlns="" xmlns:a16="http://schemas.microsoft.com/office/drawing/2014/main" val="4144881740"/>
                    </a:ext>
                  </a:extLst>
                </a:gridCol>
                <a:gridCol w="830025">
                  <a:extLst>
                    <a:ext uri="{9D8B030D-6E8A-4147-A177-3AD203B41FA5}">
                      <a16:colId xmlns="" xmlns:a16="http://schemas.microsoft.com/office/drawing/2014/main" val="158161545"/>
                    </a:ext>
                  </a:extLst>
                </a:gridCol>
                <a:gridCol w="925817">
                  <a:extLst>
                    <a:ext uri="{9D8B030D-6E8A-4147-A177-3AD203B41FA5}">
                      <a16:colId xmlns="" xmlns:a16="http://schemas.microsoft.com/office/drawing/2014/main" val="2290795981"/>
                    </a:ext>
                  </a:extLst>
                </a:gridCol>
              </a:tblGrid>
              <a:tr h="13681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Yerleşim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Nüfus (2016)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C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Normal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Sezon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Atık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Miktarı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(ton/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gün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TOPLAM YILLIK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Atık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Miktarı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(ton/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yıl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YILLIK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Toplam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Maliyet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(TL/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yıl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TOPLAM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Bertaraf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Maliyeti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(TL/ton)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Hane Başı Maliyet</a:t>
                      </a:r>
                      <a:b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TL/ay.hane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35511621"/>
                  </a:ext>
                </a:extLst>
              </a:tr>
              <a:tr h="33812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EFLANİ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8.499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9,35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3.412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208.515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61,1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8,18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8620917"/>
                  </a:ext>
                </a:extLst>
              </a:tr>
              <a:tr h="356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ESKİPAZAR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12.493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13,74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5.016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244.895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48,8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6,53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36999051"/>
                  </a:ext>
                </a:extLst>
              </a:tr>
              <a:tr h="356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MERKEZ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132.658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145,92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53.262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1.543.733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29,0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3,88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135293646"/>
                  </a:ext>
                </a:extLst>
              </a:tr>
              <a:tr h="356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OVACIK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3.107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3,42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1.460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144.857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99,2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15,54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37842992"/>
                  </a:ext>
                </a:extLst>
              </a:tr>
              <a:tr h="356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SAFRANBOLU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59.800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65,78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24.010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1.506.225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62,7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8,40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676432726"/>
                  </a:ext>
                </a:extLst>
              </a:tr>
              <a:tr h="2927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YENİCE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20.421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22,46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8.199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359.765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43,9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9486880"/>
                  </a:ext>
                </a:extLst>
              </a:tr>
              <a:tr h="356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YORTAN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1.681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1,85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675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180.143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266,9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35,72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4388341"/>
                  </a:ext>
                </a:extLst>
              </a:tr>
              <a:tr h="356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GENEL</a:t>
                      </a: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96.034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4188133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r-TR" sz="1400" b="1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r-TR" sz="1400" b="1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6,06</a:t>
                      </a:r>
                      <a:endParaRPr lang="tr-TR" sz="1400" b="1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Metin kutusu 3"/>
          <p:cNvSpPr txBox="1"/>
          <p:nvPr/>
        </p:nvSpPr>
        <p:spPr>
          <a:xfrm>
            <a:off x="1043608" y="5805264"/>
            <a:ext cx="712879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latin typeface="Corbel" pitchFamily="34" charset="0"/>
              </a:rPr>
              <a:t>* </a:t>
            </a:r>
            <a:r>
              <a:rPr lang="tr-TR" sz="1700" dirty="0" smtClean="0">
                <a:latin typeface="Corbel" pitchFamily="34" charset="0"/>
              </a:rPr>
              <a:t>Merkez’de yapılacak aktarma istasyonu ilk yatırım bedeli ve Merkez’de 2 adet aktarma aracının ilk yatırım bedeli amortismanı yıllık  150.000 TL alınmıştır</a:t>
            </a:r>
            <a:endParaRPr lang="tr-TR" sz="1700" dirty="0">
              <a:latin typeface="Corbe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44749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ZONGULDAK-Planlama Maliyetleri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2476321"/>
              </p:ext>
            </p:extLst>
          </p:nvPr>
        </p:nvGraphicFramePr>
        <p:xfrm>
          <a:off x="1187624" y="1268760"/>
          <a:ext cx="6660227" cy="4349864"/>
        </p:xfrm>
        <a:graphic>
          <a:graphicData uri="http://schemas.openxmlformats.org/drawingml/2006/table">
            <a:tbl>
              <a:tblPr firstRow="1" firstCol="1" bandRow="1"/>
              <a:tblGrid>
                <a:gridCol w="951461">
                  <a:extLst>
                    <a:ext uri="{9D8B030D-6E8A-4147-A177-3AD203B41FA5}">
                      <a16:colId xmlns="" xmlns:a16="http://schemas.microsoft.com/office/drawing/2014/main" val="2529519227"/>
                    </a:ext>
                  </a:extLst>
                </a:gridCol>
                <a:gridCol w="951461">
                  <a:extLst>
                    <a:ext uri="{9D8B030D-6E8A-4147-A177-3AD203B41FA5}">
                      <a16:colId xmlns="" xmlns:a16="http://schemas.microsoft.com/office/drawing/2014/main" val="2029199532"/>
                    </a:ext>
                  </a:extLst>
                </a:gridCol>
                <a:gridCol w="951461">
                  <a:extLst>
                    <a:ext uri="{9D8B030D-6E8A-4147-A177-3AD203B41FA5}">
                      <a16:colId xmlns="" xmlns:a16="http://schemas.microsoft.com/office/drawing/2014/main" val="796017139"/>
                    </a:ext>
                  </a:extLst>
                </a:gridCol>
                <a:gridCol w="951461">
                  <a:extLst>
                    <a:ext uri="{9D8B030D-6E8A-4147-A177-3AD203B41FA5}">
                      <a16:colId xmlns="" xmlns:a16="http://schemas.microsoft.com/office/drawing/2014/main" val="152191462"/>
                    </a:ext>
                  </a:extLst>
                </a:gridCol>
                <a:gridCol w="1064185">
                  <a:extLst>
                    <a:ext uri="{9D8B030D-6E8A-4147-A177-3AD203B41FA5}">
                      <a16:colId xmlns="" xmlns:a16="http://schemas.microsoft.com/office/drawing/2014/main" val="1348162567"/>
                    </a:ext>
                  </a:extLst>
                </a:gridCol>
                <a:gridCol w="838737">
                  <a:extLst>
                    <a:ext uri="{9D8B030D-6E8A-4147-A177-3AD203B41FA5}">
                      <a16:colId xmlns="" xmlns:a16="http://schemas.microsoft.com/office/drawing/2014/main" val="385257493"/>
                    </a:ext>
                  </a:extLst>
                </a:gridCol>
                <a:gridCol w="951461">
                  <a:extLst>
                    <a:ext uri="{9D8B030D-6E8A-4147-A177-3AD203B41FA5}">
                      <a16:colId xmlns="" xmlns:a16="http://schemas.microsoft.com/office/drawing/2014/main" val="2271136747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Yerleşim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Nüfus (2016)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C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Normal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Sezon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Atık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(ton/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gün</a:t>
                      </a:r>
                      <a:r>
                        <a:rPr lang="en-US" sz="1400" b="1" dirty="0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TOPLAM YILLIK </a:t>
                      </a:r>
                      <a:r>
                        <a:rPr lang="en-US" sz="1400" b="1" dirty="0" err="1" smtClean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Atık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(ton/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yıl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YILLIK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Toplam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Maliyet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(TL/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yıl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TOPLAM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Bertaraf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Maliyeti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(TL/ton)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Hane Başı Maliyet</a:t>
                      </a:r>
                      <a:b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TL/ay.hane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6742706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ALAPLI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44.300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48,73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17.786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833.020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6,27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33772667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BAKACAKKADI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2.874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3,16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1.154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86.393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867721044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BEYCUMA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3.432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3,78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1.378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107.271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10,42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12221487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ÇATALAĞZI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7.499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8,25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3.011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111.688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4,96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20346097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ÇAYCUMA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91.190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100,31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36.613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506.852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1,85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18989948"/>
                  </a:ext>
                </a:extLst>
              </a:tr>
              <a:tr h="305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ÇAYDEĞİRMENİ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6.528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7,18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2.621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99.442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5,08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76368201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DEVREK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56.282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61,91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22.597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1.552.865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9,20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320610124"/>
                  </a:ext>
                </a:extLst>
              </a:tr>
              <a:tr h="3051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ELVANPAZARCIK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3.005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3,31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1.207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180.345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149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79608797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EREĞLİ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173.886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191,27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69.815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7.123.983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153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235546678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FİLYOS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5.004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5,50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2.009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111.688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56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7,44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541130945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GELİK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3.079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3,39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1.236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111.688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12,09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05623883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GÖKÇEBEY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21.402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23,54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8.593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287.143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4,47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171534208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GÜLÜÇ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8.230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9,05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3.304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112.938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8499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81217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ZONGULDAK-Planlama Maliyetleri</a:t>
            </a:r>
            <a:endParaRPr lang="tr-TR" dirty="0"/>
          </a:p>
        </p:txBody>
      </p:sp>
      <p:graphicFrame>
        <p:nvGraphicFramePr>
          <p:cNvPr id="4" name="Tablo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72476321"/>
              </p:ext>
            </p:extLst>
          </p:nvPr>
        </p:nvGraphicFramePr>
        <p:xfrm>
          <a:off x="683570" y="1268760"/>
          <a:ext cx="7344815" cy="3964305"/>
        </p:xfrm>
        <a:graphic>
          <a:graphicData uri="http://schemas.openxmlformats.org/drawingml/2006/table">
            <a:tbl>
              <a:tblPr firstRow="1" firstCol="1" bandRow="1"/>
              <a:tblGrid>
                <a:gridCol w="986304">
                  <a:extLst>
                    <a:ext uri="{9D8B030D-6E8A-4147-A177-3AD203B41FA5}">
                      <a16:colId xmlns="" xmlns:a16="http://schemas.microsoft.com/office/drawing/2014/main" val="2529519227"/>
                    </a:ext>
                  </a:extLst>
                </a:gridCol>
                <a:gridCol w="1059752">
                  <a:extLst>
                    <a:ext uri="{9D8B030D-6E8A-4147-A177-3AD203B41FA5}">
                      <a16:colId xmlns="" xmlns:a16="http://schemas.microsoft.com/office/drawing/2014/main" val="2029199532"/>
                    </a:ext>
                  </a:extLst>
                </a:gridCol>
                <a:gridCol w="1059752">
                  <a:extLst>
                    <a:ext uri="{9D8B030D-6E8A-4147-A177-3AD203B41FA5}">
                      <a16:colId xmlns="" xmlns:a16="http://schemas.microsoft.com/office/drawing/2014/main" val="796017139"/>
                    </a:ext>
                  </a:extLst>
                </a:gridCol>
                <a:gridCol w="1059752">
                  <a:extLst>
                    <a:ext uri="{9D8B030D-6E8A-4147-A177-3AD203B41FA5}">
                      <a16:colId xmlns="" xmlns:a16="http://schemas.microsoft.com/office/drawing/2014/main" val="152191462"/>
                    </a:ext>
                  </a:extLst>
                </a:gridCol>
                <a:gridCol w="1185305">
                  <a:extLst>
                    <a:ext uri="{9D8B030D-6E8A-4147-A177-3AD203B41FA5}">
                      <a16:colId xmlns="" xmlns:a16="http://schemas.microsoft.com/office/drawing/2014/main" val="1348162567"/>
                    </a:ext>
                  </a:extLst>
                </a:gridCol>
                <a:gridCol w="934198">
                  <a:extLst>
                    <a:ext uri="{9D8B030D-6E8A-4147-A177-3AD203B41FA5}">
                      <a16:colId xmlns="" xmlns:a16="http://schemas.microsoft.com/office/drawing/2014/main" val="385257493"/>
                    </a:ext>
                  </a:extLst>
                </a:gridCol>
                <a:gridCol w="1059752">
                  <a:extLst>
                    <a:ext uri="{9D8B030D-6E8A-4147-A177-3AD203B41FA5}">
                      <a16:colId xmlns="" xmlns:a16="http://schemas.microsoft.com/office/drawing/2014/main" val="2271136747"/>
                    </a:ext>
                  </a:extLst>
                </a:gridCol>
              </a:tblGrid>
              <a:tr h="8640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Yerleşim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Nüfus (2016)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C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Normal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Sezon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Atık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(ton/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gün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TOPLAM YILLIK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Atık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ı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(ton/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yıl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YILLIK</a:t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Toplam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Maliyet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(TL/</a:t>
                      </a:r>
                      <a:r>
                        <a:rPr lang="en-US" sz="1400" b="1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yıl</a:t>
                      </a:r>
                      <a:r>
                        <a:rPr lang="en-US" sz="14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TOPLAM</a:t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Bertaraf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Maliyeti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/>
                      </a:r>
                      <a:b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</a:br>
                      <a:r>
                        <a:rPr lang="en-US" sz="14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(TL/ton)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Hane Başı Maliyet</a:t>
                      </a:r>
                      <a:b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TL/ay.hane</a:t>
                      </a:r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6742706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GÜMELİ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1.751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1,93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703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404.603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576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77,02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35714564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KANDİLLİ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3.264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3,59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1.310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187.150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143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19,11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470356841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KARAMAN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2.168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2,38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870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105.464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16,22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9726867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KARAPINAR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2.438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2,68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979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115.301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167448447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KİLİMLİ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38.190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42,01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15.333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426.355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540979440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KOZLU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44.376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48,81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18.250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712.500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5,35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650256236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MERKEZ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126.281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138,91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51.100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5.866.143</a:t>
                      </a:r>
                      <a:endParaRPr lang="tr-TR" sz="14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15,48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96296980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MUSLU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1.921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2,11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771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111.688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145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19,38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732181239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NEBİOĞLU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2.099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2,31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1.460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157.479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25,01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30905371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ORMANLI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2.330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2,56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935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114.900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16,44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513567093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PERŞEMBE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2.614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2,88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1.050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92.416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88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11,78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73566170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SALTUKOVA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4.180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4,60</a:t>
                      </a:r>
                      <a:endParaRPr lang="tr-TR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1.678</a:t>
                      </a:r>
                      <a:endParaRPr lang="tr-TR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 smtClean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132.593</a:t>
                      </a:r>
                      <a:endParaRPr lang="tr-TR" sz="1400" b="0" i="0" u="none" strike="noStrike" dirty="0">
                        <a:solidFill>
                          <a:srgbClr val="40315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403151"/>
                          </a:solidFill>
                          <a:effectLst/>
                          <a:latin typeface="Calibri" panose="020F0502020204030204" pitchFamily="34" charset="0"/>
                        </a:rPr>
                        <a:t>79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22643972"/>
                  </a:ext>
                </a:extLst>
              </a:tr>
              <a:tr h="203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tr-TR" sz="1400" b="1" dirty="0" smtClean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GENEL</a:t>
                      </a:r>
                      <a:endParaRPr lang="tr-TR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tr-TR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30829" marR="308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265.763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19.651.908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tr-TR" sz="1400" b="1" i="0" u="none" strike="noStrike" dirty="0">
                        <a:solidFill>
                          <a:srgbClr val="40315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r-T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9,95</a:t>
                      </a:r>
                      <a:endParaRPr lang="tr-T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81217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BARTIN Karşılaştırmalı Maliyetler</a:t>
            </a:r>
            <a:endParaRPr lang="tr-TR" dirty="0"/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22120776"/>
              </p:ext>
            </p:extLst>
          </p:nvPr>
        </p:nvGraphicFramePr>
        <p:xfrm>
          <a:off x="323528" y="1124744"/>
          <a:ext cx="835292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26076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 txBox="1">
            <a:spLocks/>
          </p:cNvSpPr>
          <p:nvPr/>
        </p:nvSpPr>
        <p:spPr bwMode="auto">
          <a:xfrm>
            <a:off x="683568" y="0"/>
            <a:ext cx="7776864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Corbe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orbel" pitchFamily="34" charset="0"/>
              </a:defRPr>
            </a:lvl9pPr>
          </a:lstStyle>
          <a:p>
            <a:r>
              <a:rPr lang="tr-TR" dirty="0" smtClean="0"/>
              <a:t>BARTIN Karşılaştırmalı Maliyetler</a:t>
            </a:r>
            <a:endParaRPr lang="tr-TR" dirty="0"/>
          </a:p>
        </p:txBody>
      </p:sp>
      <p:graphicFrame>
        <p:nvGraphicFramePr>
          <p:cNvPr id="4" name="Chart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4247252851"/>
              </p:ext>
            </p:extLst>
          </p:nvPr>
        </p:nvGraphicFramePr>
        <p:xfrm>
          <a:off x="425674" y="1268760"/>
          <a:ext cx="8322789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3621891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1"/>
          <p:cNvSpPr>
            <a:spLocks noGrp="1"/>
          </p:cNvSpPr>
          <p:nvPr>
            <p:ph type="title"/>
          </p:nvPr>
        </p:nvSpPr>
        <p:spPr>
          <a:xfrm>
            <a:off x="683568" y="0"/>
            <a:ext cx="7776864" cy="706090"/>
          </a:xfrm>
        </p:spPr>
        <p:txBody>
          <a:bodyPr/>
          <a:lstStyle/>
          <a:p>
            <a:r>
              <a:rPr lang="tr-TR" dirty="0" smtClean="0"/>
              <a:t>BARTIN Karşılaştırmalı Maliyetler</a:t>
            </a:r>
            <a:endParaRPr lang="tr-TR" dirty="0"/>
          </a:p>
        </p:txBody>
      </p:sp>
      <p:graphicFrame>
        <p:nvGraphicFramePr>
          <p:cNvPr id="4" name="Chart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102889448"/>
              </p:ext>
            </p:extLst>
          </p:nvPr>
        </p:nvGraphicFramePr>
        <p:xfrm>
          <a:off x="395536" y="1196752"/>
          <a:ext cx="828091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12898090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KARABÜK </a:t>
            </a:r>
            <a:r>
              <a:rPr lang="tr-TR" dirty="0" smtClean="0"/>
              <a:t>Karşılaştırmalı Maliyetler</a:t>
            </a:r>
            <a:endParaRPr lang="tr-TR" dirty="0"/>
          </a:p>
        </p:txBody>
      </p:sp>
      <p:graphicFrame>
        <p:nvGraphicFramePr>
          <p:cNvPr id="5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703477901"/>
              </p:ext>
            </p:extLst>
          </p:nvPr>
        </p:nvGraphicFramePr>
        <p:xfrm>
          <a:off x="395536" y="1124744"/>
          <a:ext cx="8352927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86910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 txBox="1">
            <a:spLocks/>
          </p:cNvSpPr>
          <p:nvPr/>
        </p:nvSpPr>
        <p:spPr bwMode="auto">
          <a:xfrm>
            <a:off x="755576" y="0"/>
            <a:ext cx="7776864" cy="70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Corbe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orbe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orbe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orbe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orbe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orbe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orbe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orbe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Corbel" pitchFamily="34" charset="0"/>
              </a:defRPr>
            </a:lvl9pPr>
          </a:lstStyle>
          <a:p>
            <a:r>
              <a:rPr lang="tr-TR" dirty="0"/>
              <a:t>KARABÜK</a:t>
            </a:r>
            <a:r>
              <a:rPr lang="tr-TR" dirty="0" smtClean="0"/>
              <a:t> Karşılaştırmalı Maliyetler</a:t>
            </a:r>
            <a:endParaRPr lang="tr-TR" dirty="0"/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377910254"/>
              </p:ext>
            </p:extLst>
          </p:nvPr>
        </p:nvGraphicFramePr>
        <p:xfrm>
          <a:off x="467544" y="1196752"/>
          <a:ext cx="8208911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620513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KARABÜK Karşılaştırmalı Maliyetler</a:t>
            </a:r>
            <a:endParaRPr lang="tr-TR" dirty="0"/>
          </a:p>
        </p:txBody>
      </p:sp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329589244"/>
              </p:ext>
            </p:extLst>
          </p:nvPr>
        </p:nvGraphicFramePr>
        <p:xfrm>
          <a:off x="395536" y="1124744"/>
          <a:ext cx="8280919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7029187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ZONGULDAK </a:t>
            </a:r>
            <a:r>
              <a:rPr lang="tr-TR" dirty="0" smtClean="0"/>
              <a:t>Karşılaştırmalı Maliyetler</a:t>
            </a:r>
            <a:endParaRPr lang="tr-TR" dirty="0"/>
          </a:p>
        </p:txBody>
      </p:sp>
      <p:graphicFrame>
        <p:nvGraphicFramePr>
          <p:cNvPr id="6" name="Chart 1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990272374"/>
              </p:ext>
            </p:extLst>
          </p:nvPr>
        </p:nvGraphicFramePr>
        <p:xfrm>
          <a:off x="195262" y="1052736"/>
          <a:ext cx="8753476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520458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400" dirty="0" smtClean="0"/>
              <a:t>İŞ PAKETİ 1</a:t>
            </a:r>
            <a:endParaRPr lang="tr-TR" sz="2400" dirty="0"/>
          </a:p>
        </p:txBody>
      </p:sp>
      <p:sp>
        <p:nvSpPr>
          <p:cNvPr id="4" name="Dikdörtgen 3"/>
          <p:cNvSpPr/>
          <p:nvPr/>
        </p:nvSpPr>
        <p:spPr>
          <a:xfrm>
            <a:off x="1547664" y="1074510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tr-TR" sz="1800" b="1" u="sng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Evsel </a:t>
            </a:r>
            <a:r>
              <a:rPr lang="tr-TR" sz="18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Katı Atık </a:t>
            </a:r>
            <a:r>
              <a:rPr lang="tr-TR" sz="1800" b="1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Karakterizasyon</a:t>
            </a:r>
            <a:r>
              <a:rPr lang="tr-TR" sz="1800" b="1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Çalışması ve Miktar Belirleme Çalışması</a:t>
            </a:r>
            <a:endParaRPr lang="tr-TR" sz="1800" b="1" dirty="0"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tr-TR" sz="1800" dirty="0">
                <a:latin typeface="Arial" panose="020B0604020202020204" pitchFamily="34" charset="0"/>
                <a:ea typeface="Times New Roman" panose="02020603050405020304" pitchFamily="18" charset="0"/>
              </a:rPr>
              <a:t>Zonguldak, Bartın ve Karabük illerine ait 18 ilçede evsel katı atık </a:t>
            </a:r>
            <a:r>
              <a:rPr lang="tr-TR" sz="1800" dirty="0" err="1">
                <a:latin typeface="Arial" panose="020B0604020202020204" pitchFamily="34" charset="0"/>
                <a:ea typeface="Times New Roman" panose="02020603050405020304" pitchFamily="18" charset="0"/>
              </a:rPr>
              <a:t>karakterizasyonu</a:t>
            </a:r>
            <a:r>
              <a:rPr lang="tr-TR" sz="1800" dirty="0">
                <a:latin typeface="Arial" panose="020B0604020202020204" pitchFamily="34" charset="0"/>
                <a:ea typeface="Times New Roman" panose="02020603050405020304" pitchFamily="18" charset="0"/>
              </a:rPr>
              <a:t> için saha çalışması </a:t>
            </a:r>
            <a:r>
              <a:rPr lang="tr-TR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gerçekleştirilmiştir. </a:t>
            </a:r>
            <a:r>
              <a:rPr lang="tr-TR" sz="1800" dirty="0">
                <a:latin typeface="Arial" panose="020B0604020202020204" pitchFamily="34" charset="0"/>
                <a:ea typeface="Times New Roman" panose="02020603050405020304" pitchFamily="18" charset="0"/>
              </a:rPr>
              <a:t>Tüm ilçelerde normal sezon ve yoğun sezon katı atık oluşum miktarlarını tespit çalışması </a:t>
            </a:r>
            <a:r>
              <a:rPr lang="tr-TR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yürütülmüştür</a:t>
            </a:r>
            <a:r>
              <a:rPr lang="tr-TR" sz="1800" dirty="0">
                <a:latin typeface="Arial" panose="020B0604020202020204" pitchFamily="34" charset="0"/>
                <a:ea typeface="Times New Roman" panose="02020603050405020304" pitchFamily="18" charset="0"/>
              </a:rPr>
              <a:t>. Bölgede 441.868 ton/yıl </a:t>
            </a:r>
            <a:r>
              <a:rPr lang="tr-TR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(1210 ton/gün) belediye </a:t>
            </a:r>
            <a:r>
              <a:rPr lang="tr-TR" sz="1800">
                <a:latin typeface="Arial" panose="020B0604020202020204" pitchFamily="34" charset="0"/>
                <a:ea typeface="Times New Roman" panose="02020603050405020304" pitchFamily="18" charset="0"/>
              </a:rPr>
              <a:t>atığı </a:t>
            </a:r>
            <a:r>
              <a:rPr lang="tr-TR" sz="1800" smtClean="0">
                <a:latin typeface="Arial" panose="020B0604020202020204" pitchFamily="34" charset="0"/>
                <a:ea typeface="Times New Roman" panose="02020603050405020304" pitchFamily="18" charset="0"/>
              </a:rPr>
              <a:t>oluşmaktadır.</a:t>
            </a:r>
            <a:endParaRPr lang="tr-TR" sz="1800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87707469"/>
              </p:ext>
            </p:extLst>
          </p:nvPr>
        </p:nvGraphicFramePr>
        <p:xfrm>
          <a:off x="3779912" y="3645024"/>
          <a:ext cx="1944216" cy="26224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6103"/>
                <a:gridCol w="728113"/>
              </a:tblGrid>
              <a:tr h="23042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ZONGULDAK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tr-TR" sz="12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</a:rPr>
                        <a:t>201</a:t>
                      </a:r>
                      <a:r>
                        <a:rPr lang="tr-TR" sz="1200" dirty="0" smtClean="0">
                          <a:effectLst/>
                        </a:rPr>
                        <a:t>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Ton/yıl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Merkez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54555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Alaplı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24038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Çaycuma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44943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Devrek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25218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Kdz</a:t>
                      </a:r>
                      <a:r>
                        <a:rPr lang="en-US" sz="1200" dirty="0">
                          <a:effectLst/>
                        </a:rPr>
                        <a:t>. </a:t>
                      </a:r>
                      <a:r>
                        <a:rPr lang="en-US" sz="1200" dirty="0" err="1">
                          <a:effectLst/>
                        </a:rPr>
                        <a:t>Ereğli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69815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Gökçebey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8593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Kilimli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20351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42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Kozlu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18250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304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TOPLAM</a:t>
                      </a:r>
                      <a:endParaRPr lang="tr-T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265.763</a:t>
                      </a:r>
                      <a:endParaRPr lang="tr-TR" sz="1200" b="1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9" name="Tablo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0868982"/>
              </p:ext>
            </p:extLst>
          </p:nvPr>
        </p:nvGraphicFramePr>
        <p:xfrm>
          <a:off x="6372200" y="3645024"/>
          <a:ext cx="1704975" cy="20020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82421"/>
                <a:gridCol w="722554"/>
              </a:tblGrid>
              <a:tr h="4194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effectLst/>
                        </a:rPr>
                        <a:t>KARABÜK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201</a:t>
                      </a:r>
                      <a:r>
                        <a:rPr lang="tr-TR" sz="1200" kern="1200" dirty="0" smtClean="0"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kern="12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Ton/yıl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2245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Merkez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53262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2245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Eflani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3412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2245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</a:rPr>
                        <a:t>Eskipazar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5016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2245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Ovacik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1460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2245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Safranbolu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24010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22456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>
                          <a:effectLst/>
                        </a:rPr>
                        <a:t>Yenice</a:t>
                      </a:r>
                      <a:endParaRPr lang="tr-TR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2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8874</a:t>
                      </a:r>
                      <a:endParaRPr lang="tr-TR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  <a:tr h="22456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effectLst/>
                        </a:rPr>
                        <a:t>T</a:t>
                      </a:r>
                      <a:r>
                        <a:rPr lang="tr-TR" sz="1200" b="1" kern="1200" dirty="0" smtClean="0">
                          <a:effectLst/>
                        </a:rPr>
                        <a:t>OPLAM</a:t>
                      </a:r>
                      <a:endParaRPr lang="tr-T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96.034</a:t>
                      </a:r>
                      <a:endParaRPr lang="tr-TR" sz="1200" b="1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  <p:graphicFrame>
        <p:nvGraphicFramePr>
          <p:cNvPr id="10" name="Tabl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7711622"/>
              </p:ext>
            </p:extLst>
          </p:nvPr>
        </p:nvGraphicFramePr>
        <p:xfrm>
          <a:off x="1259632" y="3645024"/>
          <a:ext cx="2070100" cy="1948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68400"/>
                <a:gridCol w="901700"/>
              </a:tblGrid>
              <a:tr h="303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effectLst/>
                        </a:rPr>
                        <a:t>BARTIN </a:t>
                      </a:r>
                      <a:endParaRPr lang="tr-TR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solidFill>
                            <a:schemeClr val="bg1"/>
                          </a:solidFill>
                          <a:effectLst/>
                        </a:rPr>
                        <a:t>201</a:t>
                      </a: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200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Ton/yıl</a:t>
                      </a:r>
                      <a:endParaRPr lang="tr-TR" sz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</a:tr>
              <a:tr h="3037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</a:rPr>
                        <a:t>Merkez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59989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</a:tr>
              <a:tr h="3037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</a:rPr>
                        <a:t>Kurucaşile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2714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</a:tr>
              <a:tr h="3037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</a:rPr>
                        <a:t>Ulus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kern="1200" dirty="0" smtClean="0">
                          <a:effectLst/>
                          <a:latin typeface="+mn-lt"/>
                          <a:cs typeface="Calibri" panose="020F0502020204030204" pitchFamily="34" charset="0"/>
                        </a:rPr>
                        <a:t>11319</a:t>
                      </a:r>
                      <a:endParaRPr lang="tr-TR" sz="1200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</a:tr>
              <a:tr h="30371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kern="1200" dirty="0" err="1">
                          <a:effectLst/>
                        </a:rPr>
                        <a:t>Amasra</a:t>
                      </a:r>
                      <a:endParaRPr lang="tr-TR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+mn-lt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6.049</a:t>
                      </a:r>
                      <a:endParaRPr lang="tr-TR" sz="2400" dirty="0">
                        <a:effectLst/>
                        <a:latin typeface="+mn-lt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</a:tr>
              <a:tr h="3037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kern="1200" dirty="0" smtClean="0">
                          <a:effectLst/>
                        </a:rPr>
                        <a:t>T</a:t>
                      </a:r>
                      <a:r>
                        <a:rPr lang="tr-TR" sz="1200" b="1" kern="1200" dirty="0" smtClean="0">
                          <a:effectLst/>
                        </a:rPr>
                        <a:t>OPLAM</a:t>
                      </a:r>
                      <a:endParaRPr lang="tr-TR" sz="12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200" b="1" dirty="0" smtClean="0">
                          <a:effectLst/>
                          <a:latin typeface="+mn-lt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80.071</a:t>
                      </a:r>
                      <a:endParaRPr lang="tr-TR" sz="1200" b="1" dirty="0">
                        <a:effectLst/>
                        <a:latin typeface="+mn-lt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9525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14472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ZONGULDAK </a:t>
            </a:r>
            <a:r>
              <a:rPr lang="tr-TR" dirty="0" smtClean="0"/>
              <a:t>Karşılaştırmalı Maliyetler</a:t>
            </a:r>
            <a:endParaRPr lang="tr-TR" dirty="0"/>
          </a:p>
        </p:txBody>
      </p:sp>
      <p:graphicFrame>
        <p:nvGraphicFramePr>
          <p:cNvPr id="5" name="Chart 2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21422276"/>
              </p:ext>
            </p:extLst>
          </p:nvPr>
        </p:nvGraphicFramePr>
        <p:xfrm>
          <a:off x="255984" y="1402556"/>
          <a:ext cx="8632031" cy="4762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949174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ZONGULDAK Karşılaştırmalı Maliyetler</a:t>
            </a:r>
            <a:endParaRPr lang="tr-TR" dirty="0"/>
          </a:p>
        </p:txBody>
      </p:sp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731597534"/>
              </p:ext>
            </p:extLst>
          </p:nvPr>
        </p:nvGraphicFramePr>
        <p:xfrm>
          <a:off x="179512" y="1132284"/>
          <a:ext cx="8712968" cy="4816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3364596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5690" t="44951" r="29720" b="44305"/>
          <a:stretch/>
        </p:blipFill>
        <p:spPr>
          <a:xfrm>
            <a:off x="9495732" y="3611939"/>
            <a:ext cx="1744462" cy="736846"/>
          </a:xfrm>
          <a:prstGeom prst="rect">
            <a:avLst/>
          </a:prstGeom>
          <a:effectLst>
            <a:outerShdw blurRad="38100" dist="25400" dir="5400000" algn="tl" rotWithShape="0">
              <a:prstClr val="black">
                <a:alpha val="20000"/>
              </a:prst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9313394" y="4672973"/>
            <a:ext cx="3433335" cy="307777"/>
          </a:xfrm>
          <a:prstGeom prst="rect">
            <a:avLst/>
          </a:prstGeom>
        </p:spPr>
        <p:txBody>
          <a:bodyPr wrap="square" lIns="0" tIns="0" rIns="0" bIns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000" dirty="0" smtClean="0">
                <a:solidFill>
                  <a:prstClr val="white"/>
                </a:solidFill>
                <a:ea typeface="Segoe UI" panose="020B0502040204020203" pitchFamily="34" charset="0"/>
                <a:cs typeface="Segoe UI" panose="020B0502040204020203" pitchFamily="34" charset="0"/>
              </a:rPr>
              <a:t>- PowerPoint Presentation -</a:t>
            </a:r>
            <a:endParaRPr lang="en-US" sz="2000" dirty="0">
              <a:solidFill>
                <a:prstClr val="white"/>
              </a:solidFill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9503230" y="3065444"/>
            <a:ext cx="1526828" cy="110557"/>
            <a:chOff x="-170626" y="0"/>
            <a:chExt cx="13534857" cy="166915"/>
          </a:xfrm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19" name="Parallelogram 18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0" name="Parallelogram 19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1" name="Parallelogram 20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961" t="28167" r="40909" b="2069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31800" y="5492504"/>
            <a:ext cx="4740836" cy="997196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Tesise</a:t>
            </a:r>
            <a:r>
              <a:rPr lang="en-US" sz="2400" b="1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Kabul </a:t>
            </a:r>
            <a:r>
              <a:rPr lang="en-US" sz="24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Edilebilecek</a:t>
            </a:r>
            <a:r>
              <a:rPr lang="en-US" sz="2400" b="1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Atıkların</a:t>
            </a:r>
            <a:r>
              <a:rPr lang="en-US" sz="2400" dirty="0" smtClean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Çevresel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Özelliklerinin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ve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Enerji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Değerinin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2400" dirty="0" err="1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Belirlenmesi</a:t>
            </a:r>
            <a:r>
              <a:rPr lang="en-US" sz="2400" dirty="0">
                <a:solidFill>
                  <a:prstClr val="black">
                    <a:lumMod val="95000"/>
                    <a:lumOff val="5000"/>
                  </a:prst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4770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/>
          <p:nvPr/>
        </p:nvGrpSpPr>
        <p:grpSpPr>
          <a:xfrm>
            <a:off x="5357520" y="3646713"/>
            <a:ext cx="2939305" cy="2614128"/>
            <a:chOff x="6096000" y="3646713"/>
            <a:chExt cx="3919073" cy="2614128"/>
          </a:xfrm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96" name="Freeform 5"/>
            <p:cNvSpPr>
              <a:spLocks/>
            </p:cNvSpPr>
            <p:nvPr/>
          </p:nvSpPr>
          <p:spPr bwMode="auto">
            <a:xfrm>
              <a:off x="6096000" y="3674296"/>
              <a:ext cx="3919073" cy="2586545"/>
            </a:xfrm>
            <a:custGeom>
              <a:avLst/>
              <a:gdLst>
                <a:gd name="T0" fmla="*/ 37 w 1723"/>
                <a:gd name="T1" fmla="*/ 721 h 1138"/>
                <a:gd name="T2" fmla="*/ 451 w 1723"/>
                <a:gd name="T3" fmla="*/ 0 h 1138"/>
                <a:gd name="T4" fmla="*/ 451 w 1723"/>
                <a:gd name="T5" fmla="*/ 0 h 1138"/>
                <a:gd name="T6" fmla="*/ 634 w 1723"/>
                <a:gd name="T7" fmla="*/ 605 h 1138"/>
                <a:gd name="T8" fmla="*/ 1330 w 1723"/>
                <a:gd name="T9" fmla="*/ 579 h 1138"/>
                <a:gd name="T10" fmla="*/ 1446 w 1723"/>
                <a:gd name="T11" fmla="*/ 325 h 1138"/>
                <a:gd name="T12" fmla="*/ 1277 w 1723"/>
                <a:gd name="T13" fmla="*/ 32 h 1138"/>
                <a:gd name="T14" fmla="*/ 1071 w 1723"/>
                <a:gd name="T15" fmla="*/ 1138 h 1138"/>
                <a:gd name="T16" fmla="*/ 1071 w 1723"/>
                <a:gd name="T17" fmla="*/ 1138 h 1138"/>
                <a:gd name="T18" fmla="*/ 279 w 1723"/>
                <a:gd name="T19" fmla="*/ 1138 h 1138"/>
                <a:gd name="T20" fmla="*/ 0 w 1723"/>
                <a:gd name="T21" fmla="*/ 860 h 1138"/>
                <a:gd name="T22" fmla="*/ 37 w 1723"/>
                <a:gd name="T23" fmla="*/ 721 h 1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23" h="1138">
                  <a:moveTo>
                    <a:pt x="37" y="721"/>
                  </a:moveTo>
                  <a:cubicBezTo>
                    <a:pt x="451" y="0"/>
                    <a:pt x="451" y="0"/>
                    <a:pt x="451" y="0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342" y="265"/>
                    <a:pt x="450" y="484"/>
                    <a:pt x="634" y="605"/>
                  </a:cubicBezTo>
                  <a:cubicBezTo>
                    <a:pt x="828" y="733"/>
                    <a:pt x="1106" y="750"/>
                    <a:pt x="1330" y="579"/>
                  </a:cubicBezTo>
                  <a:cubicBezTo>
                    <a:pt x="1401" y="517"/>
                    <a:pt x="1446" y="426"/>
                    <a:pt x="1446" y="325"/>
                  </a:cubicBezTo>
                  <a:cubicBezTo>
                    <a:pt x="1446" y="196"/>
                    <a:pt x="1378" y="96"/>
                    <a:pt x="1277" y="32"/>
                  </a:cubicBezTo>
                  <a:cubicBezTo>
                    <a:pt x="1723" y="311"/>
                    <a:pt x="1648" y="1131"/>
                    <a:pt x="1071" y="1138"/>
                  </a:cubicBezTo>
                  <a:cubicBezTo>
                    <a:pt x="1071" y="1138"/>
                    <a:pt x="1071" y="1138"/>
                    <a:pt x="1071" y="1138"/>
                  </a:cubicBezTo>
                  <a:cubicBezTo>
                    <a:pt x="279" y="1138"/>
                    <a:pt x="279" y="1138"/>
                    <a:pt x="279" y="1138"/>
                  </a:cubicBezTo>
                  <a:cubicBezTo>
                    <a:pt x="125" y="1138"/>
                    <a:pt x="0" y="1014"/>
                    <a:pt x="0" y="860"/>
                  </a:cubicBezTo>
                  <a:cubicBezTo>
                    <a:pt x="0" y="809"/>
                    <a:pt x="13" y="762"/>
                    <a:pt x="37" y="721"/>
                  </a:cubicBezTo>
                  <a:close/>
                </a:path>
              </a:pathLst>
            </a:custGeom>
            <a:solidFill>
              <a:srgbClr val="FEA3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9"/>
            <p:cNvSpPr>
              <a:spLocks/>
            </p:cNvSpPr>
            <p:nvPr/>
          </p:nvSpPr>
          <p:spPr bwMode="auto">
            <a:xfrm>
              <a:off x="6651927" y="3646713"/>
              <a:ext cx="2134589" cy="1979694"/>
            </a:xfrm>
            <a:custGeom>
              <a:avLst/>
              <a:gdLst>
                <a:gd name="T0" fmla="*/ 939 w 939"/>
                <a:gd name="T1" fmla="*/ 677 h 871"/>
                <a:gd name="T2" fmla="*/ 214 w 939"/>
                <a:gd name="T3" fmla="*/ 0 h 871"/>
                <a:gd name="T4" fmla="*/ 939 w 939"/>
                <a:gd name="T5" fmla="*/ 677 h 8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39" h="871">
                  <a:moveTo>
                    <a:pt x="939" y="677"/>
                  </a:moveTo>
                  <a:cubicBezTo>
                    <a:pt x="419" y="871"/>
                    <a:pt x="0" y="457"/>
                    <a:pt x="214" y="0"/>
                  </a:cubicBezTo>
                  <a:cubicBezTo>
                    <a:pt x="37" y="499"/>
                    <a:pt x="468" y="810"/>
                    <a:pt x="939" y="677"/>
                  </a:cubicBezTo>
                  <a:close/>
                </a:path>
              </a:pathLst>
            </a:custGeom>
            <a:solidFill>
              <a:srgbClr val="FEBF8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3"/>
          <p:cNvGrpSpPr/>
          <p:nvPr/>
        </p:nvGrpSpPr>
        <p:grpSpPr>
          <a:xfrm>
            <a:off x="6670406" y="2522156"/>
            <a:ext cx="2466660" cy="3738713"/>
            <a:chOff x="7846534" y="2522128"/>
            <a:chExt cx="3288880" cy="3738713"/>
          </a:xfrm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98" name="Freeform 7"/>
            <p:cNvSpPr>
              <a:spLocks/>
            </p:cNvSpPr>
            <p:nvPr/>
          </p:nvSpPr>
          <p:spPr bwMode="auto">
            <a:xfrm>
              <a:off x="7846534" y="2522128"/>
              <a:ext cx="3288880" cy="3738713"/>
            </a:xfrm>
            <a:custGeom>
              <a:avLst/>
              <a:gdLst>
                <a:gd name="T0" fmla="*/ 992 w 1446"/>
                <a:gd name="T1" fmla="*/ 501 h 1645"/>
                <a:gd name="T2" fmla="*/ 1409 w 1446"/>
                <a:gd name="T3" fmla="*/ 1228 h 1645"/>
                <a:gd name="T4" fmla="*/ 1446 w 1446"/>
                <a:gd name="T5" fmla="*/ 1367 h 1645"/>
                <a:gd name="T6" fmla="*/ 1167 w 1446"/>
                <a:gd name="T7" fmla="*/ 1645 h 1645"/>
                <a:gd name="T8" fmla="*/ 294 w 1446"/>
                <a:gd name="T9" fmla="*/ 1645 h 1645"/>
                <a:gd name="T10" fmla="*/ 507 w 1446"/>
                <a:gd name="T11" fmla="*/ 539 h 1645"/>
                <a:gd name="T12" fmla="*/ 338 w 1446"/>
                <a:gd name="T13" fmla="*/ 494 h 1645"/>
                <a:gd name="T14" fmla="*/ 0 w 1446"/>
                <a:gd name="T15" fmla="*/ 832 h 1645"/>
                <a:gd name="T16" fmla="*/ 992 w 1446"/>
                <a:gd name="T17" fmla="*/ 501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6" h="1645">
                  <a:moveTo>
                    <a:pt x="992" y="501"/>
                  </a:moveTo>
                  <a:cubicBezTo>
                    <a:pt x="1409" y="1228"/>
                    <a:pt x="1409" y="1228"/>
                    <a:pt x="1409" y="1228"/>
                  </a:cubicBezTo>
                  <a:cubicBezTo>
                    <a:pt x="1432" y="1269"/>
                    <a:pt x="1446" y="1316"/>
                    <a:pt x="1446" y="1367"/>
                  </a:cubicBezTo>
                  <a:cubicBezTo>
                    <a:pt x="1446" y="1521"/>
                    <a:pt x="1321" y="1645"/>
                    <a:pt x="1167" y="1645"/>
                  </a:cubicBezTo>
                  <a:cubicBezTo>
                    <a:pt x="294" y="1645"/>
                    <a:pt x="294" y="1645"/>
                    <a:pt x="294" y="1645"/>
                  </a:cubicBezTo>
                  <a:cubicBezTo>
                    <a:pt x="877" y="1645"/>
                    <a:pt x="955" y="819"/>
                    <a:pt x="507" y="539"/>
                  </a:cubicBezTo>
                  <a:cubicBezTo>
                    <a:pt x="457" y="510"/>
                    <a:pt x="399" y="494"/>
                    <a:pt x="338" y="494"/>
                  </a:cubicBezTo>
                  <a:cubicBezTo>
                    <a:pt x="151" y="494"/>
                    <a:pt x="0" y="645"/>
                    <a:pt x="0" y="832"/>
                  </a:cubicBezTo>
                  <a:cubicBezTo>
                    <a:pt x="0" y="315"/>
                    <a:pt x="699" y="0"/>
                    <a:pt x="992" y="501"/>
                  </a:cubicBezTo>
                  <a:close/>
                </a:path>
              </a:pathLst>
            </a:custGeom>
            <a:solidFill>
              <a:srgbClr val="46B688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10"/>
            <p:cNvSpPr>
              <a:spLocks/>
            </p:cNvSpPr>
            <p:nvPr/>
          </p:nvSpPr>
          <p:spPr bwMode="auto">
            <a:xfrm>
              <a:off x="8514918" y="3746439"/>
              <a:ext cx="1587150" cy="2514402"/>
            </a:xfrm>
            <a:custGeom>
              <a:avLst/>
              <a:gdLst>
                <a:gd name="T0" fmla="*/ 0 w 698"/>
                <a:gd name="T1" fmla="*/ 1106 h 1106"/>
                <a:gd name="T2" fmla="*/ 213 w 698"/>
                <a:gd name="T3" fmla="*/ 0 h 1106"/>
                <a:gd name="T4" fmla="*/ 0 w 698"/>
                <a:gd name="T5" fmla="*/ 1106 h 1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8" h="1106">
                  <a:moveTo>
                    <a:pt x="0" y="1106"/>
                  </a:moveTo>
                  <a:cubicBezTo>
                    <a:pt x="583" y="1106"/>
                    <a:pt x="661" y="280"/>
                    <a:pt x="213" y="0"/>
                  </a:cubicBezTo>
                  <a:cubicBezTo>
                    <a:pt x="698" y="280"/>
                    <a:pt x="610" y="1106"/>
                    <a:pt x="0" y="1106"/>
                  </a:cubicBezTo>
                  <a:close/>
                </a:path>
              </a:pathLst>
            </a:custGeom>
            <a:solidFill>
              <a:srgbClr val="7ACCA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1" y="330593"/>
            <a:ext cx="9144000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Belediye Atıkları </a:t>
            </a:r>
            <a:r>
              <a:rPr lang="tr-TR" sz="2400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Yönetimi 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MEVCUT </a:t>
            </a:r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ea typeface="+mn-ea"/>
                <a:cs typeface="+mn-cs"/>
              </a:rPr>
              <a:t>DURUM</a:t>
            </a:r>
            <a:endParaRPr lang="en-US" sz="2400" b="1" dirty="0">
              <a:solidFill>
                <a:schemeClr val="tx1">
                  <a:lumMod val="65000"/>
                  <a:lumOff val="35000"/>
                </a:schemeClr>
              </a:solidFill>
              <a:ea typeface="+mn-ea"/>
              <a:cs typeface="+mn-cs"/>
            </a:endParaRPr>
          </a:p>
        </p:txBody>
      </p:sp>
      <p:grpSp>
        <p:nvGrpSpPr>
          <p:cNvPr id="4" name="Group 2"/>
          <p:cNvGrpSpPr/>
          <p:nvPr/>
        </p:nvGrpSpPr>
        <p:grpSpPr>
          <a:xfrm>
            <a:off x="5741034" y="1711579"/>
            <a:ext cx="2621026" cy="4010310"/>
            <a:chOff x="6607369" y="1711579"/>
            <a:chExt cx="3494701" cy="4010310"/>
          </a:xfrm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97" name="Freeform 6"/>
            <p:cNvSpPr>
              <a:spLocks/>
            </p:cNvSpPr>
            <p:nvPr/>
          </p:nvSpPr>
          <p:spPr bwMode="auto">
            <a:xfrm>
              <a:off x="6607369" y="1711579"/>
              <a:ext cx="3494701" cy="4010310"/>
            </a:xfrm>
            <a:custGeom>
              <a:avLst/>
              <a:gdLst>
                <a:gd name="T0" fmla="*/ 226 w 1537"/>
                <a:gd name="T1" fmla="*/ 862 h 1764"/>
                <a:gd name="T2" fmla="*/ 640 w 1537"/>
                <a:gd name="T3" fmla="*/ 141 h 1764"/>
                <a:gd name="T4" fmla="*/ 883 w 1537"/>
                <a:gd name="T5" fmla="*/ 0 h 1764"/>
                <a:gd name="T6" fmla="*/ 1123 w 1537"/>
                <a:gd name="T7" fmla="*/ 136 h 1764"/>
                <a:gd name="T8" fmla="*/ 1537 w 1537"/>
                <a:gd name="T9" fmla="*/ 857 h 1764"/>
                <a:gd name="T10" fmla="*/ 1537 w 1537"/>
                <a:gd name="T11" fmla="*/ 857 h 1764"/>
                <a:gd name="T12" fmla="*/ 545 w 1537"/>
                <a:gd name="T13" fmla="*/ 1188 h 1764"/>
                <a:gd name="T14" fmla="*/ 883 w 1537"/>
                <a:gd name="T15" fmla="*/ 1525 h 1764"/>
                <a:gd name="T16" fmla="*/ 1094 w 1537"/>
                <a:gd name="T17" fmla="*/ 1451 h 1764"/>
                <a:gd name="T18" fmla="*/ 226 w 1537"/>
                <a:gd name="T19" fmla="*/ 863 h 1764"/>
                <a:gd name="T20" fmla="*/ 226 w 1537"/>
                <a:gd name="T21" fmla="*/ 862 h 1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37" h="1764">
                  <a:moveTo>
                    <a:pt x="226" y="862"/>
                  </a:moveTo>
                  <a:cubicBezTo>
                    <a:pt x="640" y="141"/>
                    <a:pt x="640" y="141"/>
                    <a:pt x="640" y="141"/>
                  </a:cubicBezTo>
                  <a:cubicBezTo>
                    <a:pt x="688" y="57"/>
                    <a:pt x="779" y="0"/>
                    <a:pt x="883" y="0"/>
                  </a:cubicBezTo>
                  <a:cubicBezTo>
                    <a:pt x="985" y="0"/>
                    <a:pt x="1074" y="55"/>
                    <a:pt x="1123" y="136"/>
                  </a:cubicBezTo>
                  <a:cubicBezTo>
                    <a:pt x="1537" y="857"/>
                    <a:pt x="1537" y="857"/>
                    <a:pt x="1537" y="857"/>
                  </a:cubicBezTo>
                  <a:cubicBezTo>
                    <a:pt x="1537" y="857"/>
                    <a:pt x="1537" y="857"/>
                    <a:pt x="1537" y="857"/>
                  </a:cubicBezTo>
                  <a:cubicBezTo>
                    <a:pt x="1244" y="356"/>
                    <a:pt x="545" y="671"/>
                    <a:pt x="545" y="1188"/>
                  </a:cubicBezTo>
                  <a:cubicBezTo>
                    <a:pt x="545" y="1374"/>
                    <a:pt x="696" y="1525"/>
                    <a:pt x="883" y="1525"/>
                  </a:cubicBezTo>
                  <a:cubicBezTo>
                    <a:pt x="963" y="1525"/>
                    <a:pt x="1036" y="1498"/>
                    <a:pt x="1094" y="1451"/>
                  </a:cubicBezTo>
                  <a:cubicBezTo>
                    <a:pt x="681" y="1764"/>
                    <a:pt x="0" y="1400"/>
                    <a:pt x="226" y="863"/>
                  </a:cubicBezTo>
                  <a:lnTo>
                    <a:pt x="226" y="862"/>
                  </a:lnTo>
                  <a:close/>
                </a:path>
              </a:pathLst>
            </a:custGeom>
            <a:solidFill>
              <a:srgbClr val="016AA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8"/>
            <p:cNvSpPr>
              <a:spLocks/>
            </p:cNvSpPr>
            <p:nvPr/>
          </p:nvSpPr>
          <p:spPr bwMode="auto">
            <a:xfrm>
              <a:off x="7810461" y="2522128"/>
              <a:ext cx="2291607" cy="1890576"/>
            </a:xfrm>
            <a:custGeom>
              <a:avLst/>
              <a:gdLst>
                <a:gd name="T0" fmla="*/ 16 w 1008"/>
                <a:gd name="T1" fmla="*/ 832 h 832"/>
                <a:gd name="T2" fmla="*/ 1008 w 1008"/>
                <a:gd name="T3" fmla="*/ 501 h 832"/>
                <a:gd name="T4" fmla="*/ 16 w 1008"/>
                <a:gd name="T5" fmla="*/ 832 h 8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08" h="832">
                  <a:moveTo>
                    <a:pt x="16" y="832"/>
                  </a:moveTo>
                  <a:cubicBezTo>
                    <a:pt x="16" y="315"/>
                    <a:pt x="715" y="0"/>
                    <a:pt x="1008" y="501"/>
                  </a:cubicBezTo>
                  <a:cubicBezTo>
                    <a:pt x="715" y="1"/>
                    <a:pt x="0" y="253"/>
                    <a:pt x="16" y="832"/>
                  </a:cubicBezTo>
                  <a:close/>
                </a:path>
              </a:pathLst>
            </a:custGeom>
            <a:solidFill>
              <a:srgbClr val="0185C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43" name="Freeform 1496"/>
          <p:cNvSpPr>
            <a:spLocks noEditPoints="1"/>
          </p:cNvSpPr>
          <p:nvPr/>
        </p:nvSpPr>
        <p:spPr bwMode="auto">
          <a:xfrm>
            <a:off x="7821001" y="3386601"/>
            <a:ext cx="165497" cy="287338"/>
          </a:xfrm>
          <a:custGeom>
            <a:avLst/>
            <a:gdLst>
              <a:gd name="T0" fmla="*/ 91 w 693"/>
              <a:gd name="T1" fmla="*/ 120 h 906"/>
              <a:gd name="T2" fmla="*/ 347 w 693"/>
              <a:gd name="T3" fmla="*/ 845 h 906"/>
              <a:gd name="T4" fmla="*/ 322 w 693"/>
              <a:gd name="T5" fmla="*/ 837 h 906"/>
              <a:gd name="T6" fmla="*/ 305 w 693"/>
              <a:gd name="T7" fmla="*/ 817 h 906"/>
              <a:gd name="T8" fmla="*/ 302 w 693"/>
              <a:gd name="T9" fmla="*/ 791 h 906"/>
              <a:gd name="T10" fmla="*/ 315 w 693"/>
              <a:gd name="T11" fmla="*/ 767 h 906"/>
              <a:gd name="T12" fmla="*/ 337 w 693"/>
              <a:gd name="T13" fmla="*/ 755 h 906"/>
              <a:gd name="T14" fmla="*/ 364 w 693"/>
              <a:gd name="T15" fmla="*/ 759 h 906"/>
              <a:gd name="T16" fmla="*/ 384 w 693"/>
              <a:gd name="T17" fmla="*/ 774 h 906"/>
              <a:gd name="T18" fmla="*/ 392 w 693"/>
              <a:gd name="T19" fmla="*/ 799 h 906"/>
              <a:gd name="T20" fmla="*/ 384 w 693"/>
              <a:gd name="T21" fmla="*/ 825 h 906"/>
              <a:gd name="T22" fmla="*/ 364 w 693"/>
              <a:gd name="T23" fmla="*/ 842 h 906"/>
              <a:gd name="T24" fmla="*/ 347 w 693"/>
              <a:gd name="T25" fmla="*/ 53 h 906"/>
              <a:gd name="T26" fmla="*/ 359 w 693"/>
              <a:gd name="T27" fmla="*/ 57 h 906"/>
              <a:gd name="T28" fmla="*/ 367 w 693"/>
              <a:gd name="T29" fmla="*/ 67 h 906"/>
              <a:gd name="T30" fmla="*/ 369 w 693"/>
              <a:gd name="T31" fmla="*/ 80 h 906"/>
              <a:gd name="T32" fmla="*/ 363 w 693"/>
              <a:gd name="T33" fmla="*/ 91 h 906"/>
              <a:gd name="T34" fmla="*/ 352 w 693"/>
              <a:gd name="T35" fmla="*/ 98 h 906"/>
              <a:gd name="T36" fmla="*/ 338 w 693"/>
              <a:gd name="T37" fmla="*/ 96 h 906"/>
              <a:gd name="T38" fmla="*/ 328 w 693"/>
              <a:gd name="T39" fmla="*/ 88 h 906"/>
              <a:gd name="T40" fmla="*/ 324 w 693"/>
              <a:gd name="T41" fmla="*/ 76 h 906"/>
              <a:gd name="T42" fmla="*/ 328 w 693"/>
              <a:gd name="T43" fmla="*/ 63 h 906"/>
              <a:gd name="T44" fmla="*/ 338 w 693"/>
              <a:gd name="T45" fmla="*/ 55 h 906"/>
              <a:gd name="T46" fmla="*/ 347 w 693"/>
              <a:gd name="T47" fmla="*/ 53 h 906"/>
              <a:gd name="T48" fmla="*/ 81 w 693"/>
              <a:gd name="T49" fmla="*/ 1 h 906"/>
              <a:gd name="T50" fmla="*/ 55 w 693"/>
              <a:gd name="T51" fmla="*/ 7 h 906"/>
              <a:gd name="T52" fmla="*/ 33 w 693"/>
              <a:gd name="T53" fmla="*/ 21 h 906"/>
              <a:gd name="T54" fmla="*/ 15 w 693"/>
              <a:gd name="T55" fmla="*/ 39 h 906"/>
              <a:gd name="T56" fmla="*/ 3 w 693"/>
              <a:gd name="T57" fmla="*/ 64 h 906"/>
              <a:gd name="T58" fmla="*/ 0 w 693"/>
              <a:gd name="T59" fmla="*/ 90 h 906"/>
              <a:gd name="T60" fmla="*/ 1 w 693"/>
              <a:gd name="T61" fmla="*/ 833 h 906"/>
              <a:gd name="T62" fmla="*/ 11 w 693"/>
              <a:gd name="T63" fmla="*/ 858 h 906"/>
              <a:gd name="T64" fmla="*/ 27 w 693"/>
              <a:gd name="T65" fmla="*/ 879 h 906"/>
              <a:gd name="T66" fmla="*/ 48 w 693"/>
              <a:gd name="T67" fmla="*/ 895 h 906"/>
              <a:gd name="T68" fmla="*/ 72 w 693"/>
              <a:gd name="T69" fmla="*/ 903 h 906"/>
              <a:gd name="T70" fmla="*/ 603 w 693"/>
              <a:gd name="T71" fmla="*/ 906 h 906"/>
              <a:gd name="T72" fmla="*/ 630 w 693"/>
              <a:gd name="T73" fmla="*/ 901 h 906"/>
              <a:gd name="T74" fmla="*/ 654 w 693"/>
              <a:gd name="T75" fmla="*/ 890 h 906"/>
              <a:gd name="T76" fmla="*/ 674 w 693"/>
              <a:gd name="T77" fmla="*/ 872 h 906"/>
              <a:gd name="T78" fmla="*/ 687 w 693"/>
              <a:gd name="T79" fmla="*/ 850 h 906"/>
              <a:gd name="T80" fmla="*/ 693 w 693"/>
              <a:gd name="T81" fmla="*/ 824 h 906"/>
              <a:gd name="T82" fmla="*/ 693 w 693"/>
              <a:gd name="T83" fmla="*/ 82 h 906"/>
              <a:gd name="T84" fmla="*/ 687 w 693"/>
              <a:gd name="T85" fmla="*/ 55 h 906"/>
              <a:gd name="T86" fmla="*/ 674 w 693"/>
              <a:gd name="T87" fmla="*/ 33 h 906"/>
              <a:gd name="T88" fmla="*/ 654 w 693"/>
              <a:gd name="T89" fmla="*/ 15 h 906"/>
              <a:gd name="T90" fmla="*/ 630 w 693"/>
              <a:gd name="T91" fmla="*/ 4 h 906"/>
              <a:gd name="T92" fmla="*/ 603 w 693"/>
              <a:gd name="T93" fmla="*/ 0 h 9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93" h="906">
                <a:moveTo>
                  <a:pt x="603" y="724"/>
                </a:moveTo>
                <a:lnTo>
                  <a:pt x="91" y="724"/>
                </a:lnTo>
                <a:lnTo>
                  <a:pt x="91" y="120"/>
                </a:lnTo>
                <a:lnTo>
                  <a:pt x="603" y="120"/>
                </a:lnTo>
                <a:lnTo>
                  <a:pt x="603" y="724"/>
                </a:lnTo>
                <a:close/>
                <a:moveTo>
                  <a:pt x="347" y="845"/>
                </a:moveTo>
                <a:lnTo>
                  <a:pt x="337" y="844"/>
                </a:lnTo>
                <a:lnTo>
                  <a:pt x="330" y="842"/>
                </a:lnTo>
                <a:lnTo>
                  <a:pt x="322" y="837"/>
                </a:lnTo>
                <a:lnTo>
                  <a:pt x="315" y="832"/>
                </a:lnTo>
                <a:lnTo>
                  <a:pt x="310" y="825"/>
                </a:lnTo>
                <a:lnTo>
                  <a:pt x="305" y="817"/>
                </a:lnTo>
                <a:lnTo>
                  <a:pt x="302" y="809"/>
                </a:lnTo>
                <a:lnTo>
                  <a:pt x="302" y="799"/>
                </a:lnTo>
                <a:lnTo>
                  <a:pt x="302" y="791"/>
                </a:lnTo>
                <a:lnTo>
                  <a:pt x="305" y="782"/>
                </a:lnTo>
                <a:lnTo>
                  <a:pt x="310" y="774"/>
                </a:lnTo>
                <a:lnTo>
                  <a:pt x="315" y="767"/>
                </a:lnTo>
                <a:lnTo>
                  <a:pt x="322" y="762"/>
                </a:lnTo>
                <a:lnTo>
                  <a:pt x="330" y="759"/>
                </a:lnTo>
                <a:lnTo>
                  <a:pt x="337" y="755"/>
                </a:lnTo>
                <a:lnTo>
                  <a:pt x="347" y="754"/>
                </a:lnTo>
                <a:lnTo>
                  <a:pt x="356" y="755"/>
                </a:lnTo>
                <a:lnTo>
                  <a:pt x="364" y="759"/>
                </a:lnTo>
                <a:lnTo>
                  <a:pt x="372" y="762"/>
                </a:lnTo>
                <a:lnTo>
                  <a:pt x="378" y="767"/>
                </a:lnTo>
                <a:lnTo>
                  <a:pt x="384" y="774"/>
                </a:lnTo>
                <a:lnTo>
                  <a:pt x="388" y="782"/>
                </a:lnTo>
                <a:lnTo>
                  <a:pt x="392" y="791"/>
                </a:lnTo>
                <a:lnTo>
                  <a:pt x="392" y="799"/>
                </a:lnTo>
                <a:lnTo>
                  <a:pt x="392" y="809"/>
                </a:lnTo>
                <a:lnTo>
                  <a:pt x="388" y="817"/>
                </a:lnTo>
                <a:lnTo>
                  <a:pt x="384" y="825"/>
                </a:lnTo>
                <a:lnTo>
                  <a:pt x="378" y="832"/>
                </a:lnTo>
                <a:lnTo>
                  <a:pt x="372" y="837"/>
                </a:lnTo>
                <a:lnTo>
                  <a:pt x="364" y="842"/>
                </a:lnTo>
                <a:lnTo>
                  <a:pt x="356" y="844"/>
                </a:lnTo>
                <a:lnTo>
                  <a:pt x="347" y="845"/>
                </a:lnTo>
                <a:close/>
                <a:moveTo>
                  <a:pt x="347" y="53"/>
                </a:moveTo>
                <a:lnTo>
                  <a:pt x="352" y="53"/>
                </a:lnTo>
                <a:lnTo>
                  <a:pt x="356" y="55"/>
                </a:lnTo>
                <a:lnTo>
                  <a:pt x="359" y="57"/>
                </a:lnTo>
                <a:lnTo>
                  <a:pt x="363" y="59"/>
                </a:lnTo>
                <a:lnTo>
                  <a:pt x="366" y="63"/>
                </a:lnTo>
                <a:lnTo>
                  <a:pt x="367" y="67"/>
                </a:lnTo>
                <a:lnTo>
                  <a:pt x="369" y="70"/>
                </a:lnTo>
                <a:lnTo>
                  <a:pt x="369" y="76"/>
                </a:lnTo>
                <a:lnTo>
                  <a:pt x="369" y="80"/>
                </a:lnTo>
                <a:lnTo>
                  <a:pt x="367" y="85"/>
                </a:lnTo>
                <a:lnTo>
                  <a:pt x="366" y="88"/>
                </a:lnTo>
                <a:lnTo>
                  <a:pt x="363" y="91"/>
                </a:lnTo>
                <a:lnTo>
                  <a:pt x="359" y="95"/>
                </a:lnTo>
                <a:lnTo>
                  <a:pt x="356" y="96"/>
                </a:lnTo>
                <a:lnTo>
                  <a:pt x="352" y="98"/>
                </a:lnTo>
                <a:lnTo>
                  <a:pt x="347" y="98"/>
                </a:lnTo>
                <a:lnTo>
                  <a:pt x="342" y="98"/>
                </a:lnTo>
                <a:lnTo>
                  <a:pt x="338" y="96"/>
                </a:lnTo>
                <a:lnTo>
                  <a:pt x="334" y="95"/>
                </a:lnTo>
                <a:lnTo>
                  <a:pt x="331" y="91"/>
                </a:lnTo>
                <a:lnTo>
                  <a:pt x="328" y="88"/>
                </a:lnTo>
                <a:lnTo>
                  <a:pt x="326" y="85"/>
                </a:lnTo>
                <a:lnTo>
                  <a:pt x="324" y="80"/>
                </a:lnTo>
                <a:lnTo>
                  <a:pt x="324" y="76"/>
                </a:lnTo>
                <a:lnTo>
                  <a:pt x="324" y="70"/>
                </a:lnTo>
                <a:lnTo>
                  <a:pt x="326" y="67"/>
                </a:lnTo>
                <a:lnTo>
                  <a:pt x="328" y="63"/>
                </a:lnTo>
                <a:lnTo>
                  <a:pt x="331" y="59"/>
                </a:lnTo>
                <a:lnTo>
                  <a:pt x="334" y="57"/>
                </a:lnTo>
                <a:lnTo>
                  <a:pt x="338" y="55"/>
                </a:lnTo>
                <a:lnTo>
                  <a:pt x="342" y="54"/>
                </a:lnTo>
                <a:lnTo>
                  <a:pt x="347" y="53"/>
                </a:lnTo>
                <a:lnTo>
                  <a:pt x="347" y="53"/>
                </a:lnTo>
                <a:close/>
                <a:moveTo>
                  <a:pt x="603" y="0"/>
                </a:moveTo>
                <a:lnTo>
                  <a:pt x="91" y="0"/>
                </a:lnTo>
                <a:lnTo>
                  <a:pt x="81" y="1"/>
                </a:lnTo>
                <a:lnTo>
                  <a:pt x="72" y="2"/>
                </a:lnTo>
                <a:lnTo>
                  <a:pt x="63" y="4"/>
                </a:lnTo>
                <a:lnTo>
                  <a:pt x="55" y="7"/>
                </a:lnTo>
                <a:lnTo>
                  <a:pt x="48" y="11"/>
                </a:lnTo>
                <a:lnTo>
                  <a:pt x="40" y="15"/>
                </a:lnTo>
                <a:lnTo>
                  <a:pt x="33" y="21"/>
                </a:lnTo>
                <a:lnTo>
                  <a:pt x="27" y="26"/>
                </a:lnTo>
                <a:lnTo>
                  <a:pt x="21" y="33"/>
                </a:lnTo>
                <a:lnTo>
                  <a:pt x="15" y="39"/>
                </a:lnTo>
                <a:lnTo>
                  <a:pt x="11" y="47"/>
                </a:lnTo>
                <a:lnTo>
                  <a:pt x="7" y="55"/>
                </a:lnTo>
                <a:lnTo>
                  <a:pt x="3" y="64"/>
                </a:lnTo>
                <a:lnTo>
                  <a:pt x="1" y="73"/>
                </a:lnTo>
                <a:lnTo>
                  <a:pt x="0" y="82"/>
                </a:lnTo>
                <a:lnTo>
                  <a:pt x="0" y="90"/>
                </a:lnTo>
                <a:lnTo>
                  <a:pt x="0" y="815"/>
                </a:lnTo>
                <a:lnTo>
                  <a:pt x="0" y="824"/>
                </a:lnTo>
                <a:lnTo>
                  <a:pt x="1" y="833"/>
                </a:lnTo>
                <a:lnTo>
                  <a:pt x="3" y="842"/>
                </a:lnTo>
                <a:lnTo>
                  <a:pt x="7" y="850"/>
                </a:lnTo>
                <a:lnTo>
                  <a:pt x="11" y="858"/>
                </a:lnTo>
                <a:lnTo>
                  <a:pt x="15" y="866"/>
                </a:lnTo>
                <a:lnTo>
                  <a:pt x="21" y="872"/>
                </a:lnTo>
                <a:lnTo>
                  <a:pt x="27" y="879"/>
                </a:lnTo>
                <a:lnTo>
                  <a:pt x="33" y="885"/>
                </a:lnTo>
                <a:lnTo>
                  <a:pt x="40" y="890"/>
                </a:lnTo>
                <a:lnTo>
                  <a:pt x="48" y="895"/>
                </a:lnTo>
                <a:lnTo>
                  <a:pt x="55" y="898"/>
                </a:lnTo>
                <a:lnTo>
                  <a:pt x="63" y="901"/>
                </a:lnTo>
                <a:lnTo>
                  <a:pt x="72" y="903"/>
                </a:lnTo>
                <a:lnTo>
                  <a:pt x="81" y="905"/>
                </a:lnTo>
                <a:lnTo>
                  <a:pt x="91" y="906"/>
                </a:lnTo>
                <a:lnTo>
                  <a:pt x="603" y="906"/>
                </a:lnTo>
                <a:lnTo>
                  <a:pt x="613" y="905"/>
                </a:lnTo>
                <a:lnTo>
                  <a:pt x="622" y="903"/>
                </a:lnTo>
                <a:lnTo>
                  <a:pt x="630" y="901"/>
                </a:lnTo>
                <a:lnTo>
                  <a:pt x="638" y="898"/>
                </a:lnTo>
                <a:lnTo>
                  <a:pt x="646" y="895"/>
                </a:lnTo>
                <a:lnTo>
                  <a:pt x="654" y="890"/>
                </a:lnTo>
                <a:lnTo>
                  <a:pt x="660" y="885"/>
                </a:lnTo>
                <a:lnTo>
                  <a:pt x="667" y="879"/>
                </a:lnTo>
                <a:lnTo>
                  <a:pt x="674" y="872"/>
                </a:lnTo>
                <a:lnTo>
                  <a:pt x="678" y="866"/>
                </a:lnTo>
                <a:lnTo>
                  <a:pt x="682" y="858"/>
                </a:lnTo>
                <a:lnTo>
                  <a:pt x="687" y="850"/>
                </a:lnTo>
                <a:lnTo>
                  <a:pt x="690" y="842"/>
                </a:lnTo>
                <a:lnTo>
                  <a:pt x="692" y="833"/>
                </a:lnTo>
                <a:lnTo>
                  <a:pt x="693" y="824"/>
                </a:lnTo>
                <a:lnTo>
                  <a:pt x="693" y="815"/>
                </a:lnTo>
                <a:lnTo>
                  <a:pt x="693" y="90"/>
                </a:lnTo>
                <a:lnTo>
                  <a:pt x="693" y="82"/>
                </a:lnTo>
                <a:lnTo>
                  <a:pt x="692" y="73"/>
                </a:lnTo>
                <a:lnTo>
                  <a:pt x="690" y="64"/>
                </a:lnTo>
                <a:lnTo>
                  <a:pt x="687" y="55"/>
                </a:lnTo>
                <a:lnTo>
                  <a:pt x="682" y="47"/>
                </a:lnTo>
                <a:lnTo>
                  <a:pt x="678" y="39"/>
                </a:lnTo>
                <a:lnTo>
                  <a:pt x="674" y="33"/>
                </a:lnTo>
                <a:lnTo>
                  <a:pt x="667" y="26"/>
                </a:lnTo>
                <a:lnTo>
                  <a:pt x="660" y="21"/>
                </a:lnTo>
                <a:lnTo>
                  <a:pt x="654" y="15"/>
                </a:lnTo>
                <a:lnTo>
                  <a:pt x="646" y="11"/>
                </a:lnTo>
                <a:lnTo>
                  <a:pt x="638" y="7"/>
                </a:lnTo>
                <a:lnTo>
                  <a:pt x="630" y="4"/>
                </a:lnTo>
                <a:lnTo>
                  <a:pt x="622" y="2"/>
                </a:lnTo>
                <a:lnTo>
                  <a:pt x="613" y="1"/>
                </a:lnTo>
                <a:lnTo>
                  <a:pt x="603" y="0"/>
                </a:lnTo>
                <a:lnTo>
                  <a:pt x="603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6" name="Rectangle 75"/>
          <p:cNvSpPr/>
          <p:nvPr>
            <p:custDataLst>
              <p:tags r:id="rId1"/>
            </p:custDataLst>
          </p:nvPr>
        </p:nvSpPr>
        <p:spPr>
          <a:xfrm>
            <a:off x="6336423" y="2658317"/>
            <a:ext cx="18028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ZONGULDAK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>
            <p:custDataLst>
              <p:tags r:id="rId2"/>
            </p:custDataLst>
          </p:nvPr>
        </p:nvSpPr>
        <p:spPr>
          <a:xfrm>
            <a:off x="7971554" y="5378825"/>
            <a:ext cx="11966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BARTIN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>
            <p:custDataLst>
              <p:tags r:id="rId3"/>
            </p:custDataLst>
          </p:nvPr>
        </p:nvSpPr>
        <p:spPr>
          <a:xfrm>
            <a:off x="4969720" y="5571776"/>
            <a:ext cx="19910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KARABÜK</a:t>
            </a:r>
            <a:endParaRPr lang="en-US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64"/>
          <p:cNvGrpSpPr/>
          <p:nvPr/>
        </p:nvGrpSpPr>
        <p:grpSpPr>
          <a:xfrm>
            <a:off x="7004838" y="4160226"/>
            <a:ext cx="486113" cy="597454"/>
            <a:chOff x="4313201" y="1920875"/>
            <a:chExt cx="284163" cy="261938"/>
          </a:xfrm>
          <a:solidFill>
            <a:schemeClr val="tx2">
              <a:lumMod val="50000"/>
            </a:schemeClr>
          </a:solidFill>
        </p:grpSpPr>
        <p:sp>
          <p:nvSpPr>
            <p:cNvPr id="66" name="Freeform 3131"/>
            <p:cNvSpPr>
              <a:spLocks/>
            </p:cNvSpPr>
            <p:nvPr/>
          </p:nvSpPr>
          <p:spPr bwMode="auto">
            <a:xfrm>
              <a:off x="4313201" y="1920875"/>
              <a:ext cx="236538" cy="200025"/>
            </a:xfrm>
            <a:custGeom>
              <a:avLst/>
              <a:gdLst>
                <a:gd name="T0" fmla="*/ 599 w 599"/>
                <a:gd name="T1" fmla="*/ 12 h 503"/>
                <a:gd name="T2" fmla="*/ 599 w 599"/>
                <a:gd name="T3" fmla="*/ 7 h 503"/>
                <a:gd name="T4" fmla="*/ 595 w 599"/>
                <a:gd name="T5" fmla="*/ 3 h 503"/>
                <a:gd name="T6" fmla="*/ 592 w 599"/>
                <a:gd name="T7" fmla="*/ 1 h 503"/>
                <a:gd name="T8" fmla="*/ 587 w 599"/>
                <a:gd name="T9" fmla="*/ 0 h 503"/>
                <a:gd name="T10" fmla="*/ 12 w 599"/>
                <a:gd name="T11" fmla="*/ 0 h 503"/>
                <a:gd name="T12" fmla="*/ 8 w 599"/>
                <a:gd name="T13" fmla="*/ 1 h 503"/>
                <a:gd name="T14" fmla="*/ 4 w 599"/>
                <a:gd name="T15" fmla="*/ 3 h 503"/>
                <a:gd name="T16" fmla="*/ 2 w 599"/>
                <a:gd name="T17" fmla="*/ 7 h 503"/>
                <a:gd name="T18" fmla="*/ 0 w 599"/>
                <a:gd name="T19" fmla="*/ 12 h 503"/>
                <a:gd name="T20" fmla="*/ 0 w 599"/>
                <a:gd name="T21" fmla="*/ 371 h 503"/>
                <a:gd name="T22" fmla="*/ 2 w 599"/>
                <a:gd name="T23" fmla="*/ 376 h 503"/>
                <a:gd name="T24" fmla="*/ 4 w 599"/>
                <a:gd name="T25" fmla="*/ 379 h 503"/>
                <a:gd name="T26" fmla="*/ 8 w 599"/>
                <a:gd name="T27" fmla="*/ 382 h 503"/>
                <a:gd name="T28" fmla="*/ 12 w 599"/>
                <a:gd name="T29" fmla="*/ 383 h 503"/>
                <a:gd name="T30" fmla="*/ 96 w 599"/>
                <a:gd name="T31" fmla="*/ 383 h 503"/>
                <a:gd name="T32" fmla="*/ 96 w 599"/>
                <a:gd name="T33" fmla="*/ 490 h 503"/>
                <a:gd name="T34" fmla="*/ 97 w 599"/>
                <a:gd name="T35" fmla="*/ 493 h 503"/>
                <a:gd name="T36" fmla="*/ 98 w 599"/>
                <a:gd name="T37" fmla="*/ 497 h 503"/>
                <a:gd name="T38" fmla="*/ 100 w 599"/>
                <a:gd name="T39" fmla="*/ 499 h 503"/>
                <a:gd name="T40" fmla="*/ 104 w 599"/>
                <a:gd name="T41" fmla="*/ 502 h 503"/>
                <a:gd name="T42" fmla="*/ 106 w 599"/>
                <a:gd name="T43" fmla="*/ 502 h 503"/>
                <a:gd name="T44" fmla="*/ 109 w 599"/>
                <a:gd name="T45" fmla="*/ 503 h 503"/>
                <a:gd name="T46" fmla="*/ 112 w 599"/>
                <a:gd name="T47" fmla="*/ 502 h 503"/>
                <a:gd name="T48" fmla="*/ 117 w 599"/>
                <a:gd name="T49" fmla="*/ 499 h 503"/>
                <a:gd name="T50" fmla="*/ 232 w 599"/>
                <a:gd name="T51" fmla="*/ 383 h 503"/>
                <a:gd name="T52" fmla="*/ 288 w 599"/>
                <a:gd name="T53" fmla="*/ 383 h 503"/>
                <a:gd name="T54" fmla="*/ 288 w 599"/>
                <a:gd name="T55" fmla="*/ 251 h 503"/>
                <a:gd name="T56" fmla="*/ 288 w 599"/>
                <a:gd name="T57" fmla="*/ 246 h 503"/>
                <a:gd name="T58" fmla="*/ 291 w 599"/>
                <a:gd name="T59" fmla="*/ 242 h 503"/>
                <a:gd name="T60" fmla="*/ 295 w 599"/>
                <a:gd name="T61" fmla="*/ 240 h 503"/>
                <a:gd name="T62" fmla="*/ 300 w 599"/>
                <a:gd name="T63" fmla="*/ 239 h 503"/>
                <a:gd name="T64" fmla="*/ 599 w 599"/>
                <a:gd name="T65" fmla="*/ 239 h 503"/>
                <a:gd name="T66" fmla="*/ 599 w 599"/>
                <a:gd name="T67" fmla="*/ 12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99" h="503">
                  <a:moveTo>
                    <a:pt x="599" y="12"/>
                  </a:moveTo>
                  <a:lnTo>
                    <a:pt x="599" y="7"/>
                  </a:lnTo>
                  <a:lnTo>
                    <a:pt x="595" y="3"/>
                  </a:lnTo>
                  <a:lnTo>
                    <a:pt x="592" y="1"/>
                  </a:lnTo>
                  <a:lnTo>
                    <a:pt x="587" y="0"/>
                  </a:lnTo>
                  <a:lnTo>
                    <a:pt x="12" y="0"/>
                  </a:lnTo>
                  <a:lnTo>
                    <a:pt x="8" y="1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2"/>
                  </a:lnTo>
                  <a:lnTo>
                    <a:pt x="0" y="371"/>
                  </a:lnTo>
                  <a:lnTo>
                    <a:pt x="2" y="376"/>
                  </a:lnTo>
                  <a:lnTo>
                    <a:pt x="4" y="379"/>
                  </a:lnTo>
                  <a:lnTo>
                    <a:pt x="8" y="382"/>
                  </a:lnTo>
                  <a:lnTo>
                    <a:pt x="12" y="383"/>
                  </a:lnTo>
                  <a:lnTo>
                    <a:pt x="96" y="383"/>
                  </a:lnTo>
                  <a:lnTo>
                    <a:pt x="96" y="490"/>
                  </a:lnTo>
                  <a:lnTo>
                    <a:pt x="97" y="493"/>
                  </a:lnTo>
                  <a:lnTo>
                    <a:pt x="98" y="497"/>
                  </a:lnTo>
                  <a:lnTo>
                    <a:pt x="100" y="499"/>
                  </a:lnTo>
                  <a:lnTo>
                    <a:pt x="104" y="502"/>
                  </a:lnTo>
                  <a:lnTo>
                    <a:pt x="106" y="502"/>
                  </a:lnTo>
                  <a:lnTo>
                    <a:pt x="109" y="503"/>
                  </a:lnTo>
                  <a:lnTo>
                    <a:pt x="112" y="502"/>
                  </a:lnTo>
                  <a:lnTo>
                    <a:pt x="117" y="499"/>
                  </a:lnTo>
                  <a:lnTo>
                    <a:pt x="232" y="383"/>
                  </a:lnTo>
                  <a:lnTo>
                    <a:pt x="288" y="383"/>
                  </a:lnTo>
                  <a:lnTo>
                    <a:pt x="288" y="251"/>
                  </a:lnTo>
                  <a:lnTo>
                    <a:pt x="288" y="246"/>
                  </a:lnTo>
                  <a:lnTo>
                    <a:pt x="291" y="242"/>
                  </a:lnTo>
                  <a:lnTo>
                    <a:pt x="295" y="240"/>
                  </a:lnTo>
                  <a:lnTo>
                    <a:pt x="300" y="239"/>
                  </a:lnTo>
                  <a:lnTo>
                    <a:pt x="599" y="239"/>
                  </a:lnTo>
                  <a:lnTo>
                    <a:pt x="599" y="12"/>
                  </a:lnTo>
                  <a:close/>
                </a:path>
              </a:pathLst>
            </a:custGeom>
            <a:solidFill>
              <a:srgbClr val="0C4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3132"/>
            <p:cNvSpPr>
              <a:spLocks/>
            </p:cNvSpPr>
            <p:nvPr/>
          </p:nvSpPr>
          <p:spPr bwMode="auto">
            <a:xfrm>
              <a:off x="4437026" y="2025650"/>
              <a:ext cx="160338" cy="157163"/>
            </a:xfrm>
            <a:custGeom>
              <a:avLst/>
              <a:gdLst>
                <a:gd name="T0" fmla="*/ 395 w 407"/>
                <a:gd name="T1" fmla="*/ 0 h 394"/>
                <a:gd name="T2" fmla="*/ 12 w 407"/>
                <a:gd name="T3" fmla="*/ 0 h 394"/>
                <a:gd name="T4" fmla="*/ 0 w 407"/>
                <a:gd name="T5" fmla="*/ 0 h 394"/>
                <a:gd name="T6" fmla="*/ 0 w 407"/>
                <a:gd name="T7" fmla="*/ 11 h 394"/>
                <a:gd name="T8" fmla="*/ 0 w 407"/>
                <a:gd name="T9" fmla="*/ 252 h 394"/>
                <a:gd name="T10" fmla="*/ 0 w 407"/>
                <a:gd name="T11" fmla="*/ 255 h 394"/>
                <a:gd name="T12" fmla="*/ 4 w 407"/>
                <a:gd name="T13" fmla="*/ 260 h 394"/>
                <a:gd name="T14" fmla="*/ 7 w 407"/>
                <a:gd name="T15" fmla="*/ 262 h 394"/>
                <a:gd name="T16" fmla="*/ 12 w 407"/>
                <a:gd name="T17" fmla="*/ 264 h 394"/>
                <a:gd name="T18" fmla="*/ 193 w 407"/>
                <a:gd name="T19" fmla="*/ 264 h 394"/>
                <a:gd name="T20" fmla="*/ 198 w 407"/>
                <a:gd name="T21" fmla="*/ 264 h 394"/>
                <a:gd name="T22" fmla="*/ 314 w 407"/>
                <a:gd name="T23" fmla="*/ 391 h 394"/>
                <a:gd name="T24" fmla="*/ 319 w 407"/>
                <a:gd name="T25" fmla="*/ 394 h 394"/>
                <a:gd name="T26" fmla="*/ 324 w 407"/>
                <a:gd name="T27" fmla="*/ 394 h 394"/>
                <a:gd name="T28" fmla="*/ 325 w 407"/>
                <a:gd name="T29" fmla="*/ 394 h 394"/>
                <a:gd name="T30" fmla="*/ 327 w 407"/>
                <a:gd name="T31" fmla="*/ 394 h 394"/>
                <a:gd name="T32" fmla="*/ 331 w 407"/>
                <a:gd name="T33" fmla="*/ 392 h 394"/>
                <a:gd name="T34" fmla="*/ 333 w 407"/>
                <a:gd name="T35" fmla="*/ 390 h 394"/>
                <a:gd name="T36" fmla="*/ 334 w 407"/>
                <a:gd name="T37" fmla="*/ 386 h 394"/>
                <a:gd name="T38" fmla="*/ 336 w 407"/>
                <a:gd name="T39" fmla="*/ 383 h 394"/>
                <a:gd name="T40" fmla="*/ 336 w 407"/>
                <a:gd name="T41" fmla="*/ 276 h 394"/>
                <a:gd name="T42" fmla="*/ 336 w 407"/>
                <a:gd name="T43" fmla="*/ 264 h 394"/>
                <a:gd name="T44" fmla="*/ 347 w 407"/>
                <a:gd name="T45" fmla="*/ 264 h 394"/>
                <a:gd name="T46" fmla="*/ 395 w 407"/>
                <a:gd name="T47" fmla="*/ 264 h 394"/>
                <a:gd name="T48" fmla="*/ 400 w 407"/>
                <a:gd name="T49" fmla="*/ 262 h 394"/>
                <a:gd name="T50" fmla="*/ 403 w 407"/>
                <a:gd name="T51" fmla="*/ 260 h 394"/>
                <a:gd name="T52" fmla="*/ 406 w 407"/>
                <a:gd name="T53" fmla="*/ 257 h 394"/>
                <a:gd name="T54" fmla="*/ 407 w 407"/>
                <a:gd name="T55" fmla="*/ 252 h 394"/>
                <a:gd name="T56" fmla="*/ 407 w 407"/>
                <a:gd name="T57" fmla="*/ 11 h 394"/>
                <a:gd name="T58" fmla="*/ 406 w 407"/>
                <a:gd name="T59" fmla="*/ 7 h 394"/>
                <a:gd name="T60" fmla="*/ 403 w 407"/>
                <a:gd name="T61" fmla="*/ 3 h 394"/>
                <a:gd name="T62" fmla="*/ 400 w 407"/>
                <a:gd name="T63" fmla="*/ 1 h 394"/>
                <a:gd name="T64" fmla="*/ 395 w 407"/>
                <a:gd name="T65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07" h="394">
                  <a:moveTo>
                    <a:pt x="395" y="0"/>
                  </a:moveTo>
                  <a:lnTo>
                    <a:pt x="12" y="0"/>
                  </a:lnTo>
                  <a:lnTo>
                    <a:pt x="0" y="0"/>
                  </a:lnTo>
                  <a:lnTo>
                    <a:pt x="0" y="11"/>
                  </a:lnTo>
                  <a:lnTo>
                    <a:pt x="0" y="252"/>
                  </a:lnTo>
                  <a:lnTo>
                    <a:pt x="0" y="255"/>
                  </a:lnTo>
                  <a:lnTo>
                    <a:pt x="4" y="260"/>
                  </a:lnTo>
                  <a:lnTo>
                    <a:pt x="7" y="262"/>
                  </a:lnTo>
                  <a:lnTo>
                    <a:pt x="12" y="264"/>
                  </a:lnTo>
                  <a:lnTo>
                    <a:pt x="193" y="264"/>
                  </a:lnTo>
                  <a:lnTo>
                    <a:pt x="198" y="264"/>
                  </a:lnTo>
                  <a:lnTo>
                    <a:pt x="314" y="391"/>
                  </a:lnTo>
                  <a:lnTo>
                    <a:pt x="319" y="394"/>
                  </a:lnTo>
                  <a:lnTo>
                    <a:pt x="324" y="394"/>
                  </a:lnTo>
                  <a:lnTo>
                    <a:pt x="325" y="394"/>
                  </a:lnTo>
                  <a:lnTo>
                    <a:pt x="327" y="394"/>
                  </a:lnTo>
                  <a:lnTo>
                    <a:pt x="331" y="392"/>
                  </a:lnTo>
                  <a:lnTo>
                    <a:pt x="333" y="390"/>
                  </a:lnTo>
                  <a:lnTo>
                    <a:pt x="334" y="386"/>
                  </a:lnTo>
                  <a:lnTo>
                    <a:pt x="336" y="383"/>
                  </a:lnTo>
                  <a:lnTo>
                    <a:pt x="336" y="276"/>
                  </a:lnTo>
                  <a:lnTo>
                    <a:pt x="336" y="264"/>
                  </a:lnTo>
                  <a:lnTo>
                    <a:pt x="347" y="264"/>
                  </a:lnTo>
                  <a:lnTo>
                    <a:pt x="395" y="264"/>
                  </a:lnTo>
                  <a:lnTo>
                    <a:pt x="400" y="262"/>
                  </a:lnTo>
                  <a:lnTo>
                    <a:pt x="403" y="260"/>
                  </a:lnTo>
                  <a:lnTo>
                    <a:pt x="406" y="257"/>
                  </a:lnTo>
                  <a:lnTo>
                    <a:pt x="407" y="252"/>
                  </a:lnTo>
                  <a:lnTo>
                    <a:pt x="407" y="11"/>
                  </a:lnTo>
                  <a:lnTo>
                    <a:pt x="406" y="7"/>
                  </a:lnTo>
                  <a:lnTo>
                    <a:pt x="403" y="3"/>
                  </a:lnTo>
                  <a:lnTo>
                    <a:pt x="400" y="1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0C406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102" name="TextBox 101"/>
          <p:cNvSpPr txBox="1"/>
          <p:nvPr/>
        </p:nvSpPr>
        <p:spPr>
          <a:xfrm>
            <a:off x="2640968" y="1391986"/>
            <a:ext cx="3923241" cy="1723549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tr-TR" sz="1400" dirty="0" smtClean="0">
                <a:solidFill>
                  <a:srgbClr val="016AA3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LOT Doluluk Oranı: %95 – Yatırım Bedeli: 10 Milyon TL – 9 Yıllık İşletme Maliyeti: 24 Milyon TL</a:t>
            </a:r>
          </a:p>
          <a:p>
            <a:pPr marL="342900" indent="-342900">
              <a:buFontTx/>
              <a:buAutoNum type="arabicPeriod"/>
            </a:pPr>
            <a:r>
              <a:rPr lang="tr-TR" sz="1400" dirty="0" smtClean="0">
                <a:solidFill>
                  <a:srgbClr val="016AA3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LOT Yatırım Bedeli: 9 Milyon TL </a:t>
            </a:r>
          </a:p>
          <a:p>
            <a:r>
              <a:rPr lang="tr-TR" sz="1400" dirty="0" smtClean="0">
                <a:solidFill>
                  <a:srgbClr val="016AA3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       Tahmini Hizmet Süresi: 10 yıl</a:t>
            </a:r>
          </a:p>
          <a:p>
            <a:r>
              <a:rPr lang="tr-TR" sz="1400" dirty="0" smtClean="0">
                <a:solidFill>
                  <a:srgbClr val="016AA3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       DD Yatırımına İlave Olarak:</a:t>
            </a:r>
          </a:p>
          <a:p>
            <a:r>
              <a:rPr lang="tr-TR" sz="1400" dirty="0" smtClean="0">
                <a:solidFill>
                  <a:srgbClr val="016AA3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Ön işlem + Sızıntı Suyu Arıtma Tesisi Yatırım Bedeli: 10-15 Milyon TL</a:t>
            </a:r>
            <a:endParaRPr lang="en-US" sz="1400" dirty="0">
              <a:solidFill>
                <a:srgbClr val="016AA3"/>
              </a:solidFill>
              <a:latin typeface="Century Gothic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3" name="TextBox 102"/>
          <p:cNvSpPr txBox="1"/>
          <p:nvPr/>
        </p:nvSpPr>
        <p:spPr>
          <a:xfrm>
            <a:off x="285011" y="3591119"/>
            <a:ext cx="3563904" cy="1508105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46B688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Düzensiz Depolama 18 Aylık İşletme Maliyeti: 6 Milyon TL</a:t>
            </a:r>
          </a:p>
          <a:p>
            <a:pPr algn="ctr"/>
            <a:r>
              <a:rPr lang="tr-TR" sz="1400" dirty="0" smtClean="0">
                <a:solidFill>
                  <a:srgbClr val="46B688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İl Özel İdare İşletme Maliyeti: 900 Bin TL/Yıl</a:t>
            </a:r>
            <a:endParaRPr lang="tr-TR" sz="1400" dirty="0">
              <a:solidFill>
                <a:srgbClr val="46B688"/>
              </a:solidFill>
              <a:latin typeface="Century Gothic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tr-TR" sz="1400" dirty="0" smtClean="0">
                <a:solidFill>
                  <a:srgbClr val="46B688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DD Yapımı ÇŞB Onayında.</a:t>
            </a:r>
          </a:p>
          <a:p>
            <a:pPr algn="ctr"/>
            <a:r>
              <a:rPr lang="tr-TR" sz="1400" dirty="0" smtClean="0">
                <a:solidFill>
                  <a:srgbClr val="46B688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DD Yatırım Bedeli: 15 Milyon TL (2021)</a:t>
            </a:r>
          </a:p>
          <a:p>
            <a:pPr algn="ctr"/>
            <a:r>
              <a:rPr lang="tr-TR" sz="1400" dirty="0" smtClean="0">
                <a:solidFill>
                  <a:srgbClr val="46B688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Tahmini Hizmet Süresi: 15 yıl</a:t>
            </a:r>
          </a:p>
          <a:p>
            <a:pPr algn="ctr"/>
            <a:r>
              <a:rPr lang="tr-TR" sz="1400" dirty="0" smtClean="0">
                <a:solidFill>
                  <a:srgbClr val="46B688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İlave Lot Yapımı için Arazi Müsait  </a:t>
            </a:r>
            <a:endParaRPr lang="en-US" sz="1400" dirty="0">
              <a:solidFill>
                <a:srgbClr val="46B688"/>
              </a:solidFill>
              <a:latin typeface="Century Gothic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04" name="TextBox 103"/>
          <p:cNvSpPr txBox="1"/>
          <p:nvPr/>
        </p:nvSpPr>
        <p:spPr>
          <a:xfrm>
            <a:off x="239869" y="5467392"/>
            <a:ext cx="3939644" cy="1077218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tr-TR" sz="1400" dirty="0" smtClean="0">
                <a:solidFill>
                  <a:srgbClr val="FFC000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DD İnşası için OSB yakınında arazi belirlenmiş,</a:t>
            </a:r>
          </a:p>
          <a:p>
            <a:pPr algn="ctr"/>
            <a:r>
              <a:rPr lang="tr-TR" sz="1400" dirty="0" smtClean="0">
                <a:solidFill>
                  <a:srgbClr val="FFC000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Arazi tahsisinden sonra ÇED raporu sunulup, projeye başlanması planlanmaktadır. </a:t>
            </a:r>
          </a:p>
          <a:p>
            <a:pPr algn="ctr"/>
            <a:r>
              <a:rPr lang="tr-TR" sz="1400" dirty="0">
                <a:solidFill>
                  <a:srgbClr val="FFC000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İl Özel İdare İşletme Maliyeti: </a:t>
            </a:r>
            <a:r>
              <a:rPr lang="tr-TR" sz="1400" dirty="0" smtClean="0">
                <a:solidFill>
                  <a:srgbClr val="FFC000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700 </a:t>
            </a:r>
            <a:r>
              <a:rPr lang="tr-TR" sz="1400" dirty="0">
                <a:solidFill>
                  <a:srgbClr val="FFC000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Bin </a:t>
            </a:r>
            <a:r>
              <a:rPr lang="tr-TR" sz="1400" dirty="0" smtClean="0">
                <a:solidFill>
                  <a:srgbClr val="FFC000"/>
                </a:solidFill>
                <a:latin typeface="Century Gothic"/>
                <a:ea typeface="Segoe UI" panose="020B0502040204020203" pitchFamily="34" charset="0"/>
                <a:cs typeface="Segoe UI" panose="020B0502040204020203" pitchFamily="34" charset="0"/>
              </a:rPr>
              <a:t>TL/Yıl</a:t>
            </a:r>
            <a:endParaRPr lang="tr-TR" sz="1400" dirty="0">
              <a:solidFill>
                <a:srgbClr val="FFC000"/>
              </a:solidFill>
              <a:latin typeface="Century Gothic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400" dirty="0">
              <a:solidFill>
                <a:srgbClr val="FEA34F"/>
              </a:solidFill>
              <a:latin typeface="Century Gothic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cxnSp>
        <p:nvCxnSpPr>
          <p:cNvPr id="109" name="Straight Connector 108"/>
          <p:cNvCxnSpPr/>
          <p:nvPr/>
        </p:nvCxnSpPr>
        <p:spPr>
          <a:xfrm flipH="1">
            <a:off x="239869" y="5154965"/>
            <a:ext cx="3999619" cy="0"/>
          </a:xfrm>
          <a:prstGeom prst="line">
            <a:avLst/>
          </a:prstGeom>
          <a:ln w="127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>
            <a:off x="239869" y="6392588"/>
            <a:ext cx="3746466" cy="0"/>
          </a:xfrm>
          <a:prstGeom prst="line">
            <a:avLst/>
          </a:prstGeom>
          <a:ln w="12700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18"/>
          <p:cNvGrpSpPr/>
          <p:nvPr/>
        </p:nvGrpSpPr>
        <p:grpSpPr>
          <a:xfrm>
            <a:off x="-503569" y="6747444"/>
            <a:ext cx="10151143" cy="110556"/>
            <a:chOff x="-170626" y="0"/>
            <a:chExt cx="13534857" cy="166915"/>
          </a:xfrm>
        </p:grpSpPr>
        <p:sp>
          <p:nvSpPr>
            <p:cNvPr id="120" name="Parallelogram 11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1" name="Parallelogram 12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2" name="Parallelogram 12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" name="Group 122"/>
          <p:cNvGrpSpPr/>
          <p:nvPr/>
        </p:nvGrpSpPr>
        <p:grpSpPr>
          <a:xfrm>
            <a:off x="4049706" y="764976"/>
            <a:ext cx="1028700" cy="110556"/>
            <a:chOff x="-170626" y="0"/>
            <a:chExt cx="13534857" cy="166915"/>
          </a:xfrm>
        </p:grpSpPr>
        <p:sp>
          <p:nvSpPr>
            <p:cNvPr id="124" name="Parallelogram 123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5" name="Parallelogram 124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6" name="Parallelogram 125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 descr="zonguldak anıt ile ilgili görsel sonucu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5102" y="1366253"/>
            <a:ext cx="810000" cy="1282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242" b="2938"/>
          <a:stretch/>
        </p:blipFill>
        <p:spPr bwMode="auto">
          <a:xfrm>
            <a:off x="77246" y="1366253"/>
            <a:ext cx="2478831" cy="9431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9" name="Straight Connector 110"/>
          <p:cNvCxnSpPr/>
          <p:nvPr/>
        </p:nvCxnSpPr>
        <p:spPr>
          <a:xfrm flipH="1">
            <a:off x="2414575" y="3174751"/>
            <a:ext cx="3849284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bartın heykel ile ilgili görsel sonucu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579" r="31473"/>
          <a:stretch/>
        </p:blipFill>
        <p:spPr bwMode="auto">
          <a:xfrm>
            <a:off x="8241262" y="4160225"/>
            <a:ext cx="651510" cy="1227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7" descr="illegal waste dumping icon ile ilgili görsel sonucu"/>
          <p:cNvSpPr>
            <a:spLocks noChangeAspect="1" noChangeArrowheads="1"/>
          </p:cNvSpPr>
          <p:nvPr/>
        </p:nvSpPr>
        <p:spPr bwMode="auto">
          <a:xfrm>
            <a:off x="116681" y="-239713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AutoShape 9" descr="waste icon ile ilgili görsel sonucu"/>
          <p:cNvSpPr>
            <a:spLocks noChangeAspect="1" noChangeArrowheads="1"/>
          </p:cNvSpPr>
          <p:nvPr/>
        </p:nvSpPr>
        <p:spPr bwMode="auto">
          <a:xfrm>
            <a:off x="230981" y="-87285"/>
            <a:ext cx="2286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1035" name="Picture 11" descr="waste icon ile ilgili görsel sonucu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16" t="18163" r="51587" b="19157"/>
          <a:stretch/>
        </p:blipFill>
        <p:spPr bwMode="auto">
          <a:xfrm>
            <a:off x="3889274" y="3627170"/>
            <a:ext cx="1426628" cy="1351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karabük anıt ile ilgili görsel sonucu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917" t="16056" r="29834" b="13785"/>
          <a:stretch/>
        </p:blipFill>
        <p:spPr bwMode="auto">
          <a:xfrm>
            <a:off x="5588440" y="4345170"/>
            <a:ext cx="778286" cy="122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 descr="https://lh3.ggpht.com/FdUtzFe9c5e90oBSKC5j-Ku9fHJ4bjIhOtpOmhoPwAbDKDnYBCbG2gCvHtAl-CTHYQ=w30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8396" y="9525"/>
            <a:ext cx="107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61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55"/>
          <p:cNvGrpSpPr/>
          <p:nvPr/>
        </p:nvGrpSpPr>
        <p:grpSpPr>
          <a:xfrm>
            <a:off x="659494" y="3033331"/>
            <a:ext cx="8026292" cy="2356827"/>
            <a:chOff x="567198" y="2917808"/>
            <a:chExt cx="8009605" cy="2356827"/>
          </a:xfrm>
        </p:grpSpPr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151260" y="3100364"/>
              <a:ext cx="2425543" cy="1984240"/>
            </a:xfrm>
            <a:custGeom>
              <a:avLst/>
              <a:gdLst>
                <a:gd name="T0" fmla="*/ 473 w 946"/>
                <a:gd name="T1" fmla="*/ 772 h 772"/>
                <a:gd name="T2" fmla="*/ 325 w 946"/>
                <a:gd name="T3" fmla="*/ 688 h 772"/>
                <a:gd name="T4" fmla="*/ 42 w 946"/>
                <a:gd name="T5" fmla="*/ 260 h 772"/>
                <a:gd name="T6" fmla="*/ 29 w 946"/>
                <a:gd name="T7" fmla="*/ 85 h 772"/>
                <a:gd name="T8" fmla="*/ 182 w 946"/>
                <a:gd name="T9" fmla="*/ 0 h 772"/>
                <a:gd name="T10" fmla="*/ 764 w 946"/>
                <a:gd name="T11" fmla="*/ 0 h 772"/>
                <a:gd name="T12" fmla="*/ 917 w 946"/>
                <a:gd name="T13" fmla="*/ 85 h 772"/>
                <a:gd name="T14" fmla="*/ 904 w 946"/>
                <a:gd name="T15" fmla="*/ 260 h 772"/>
                <a:gd name="T16" fmla="*/ 621 w 946"/>
                <a:gd name="T17" fmla="*/ 688 h 772"/>
                <a:gd name="T18" fmla="*/ 473 w 946"/>
                <a:gd name="T19" fmla="*/ 772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6" h="772">
                  <a:moveTo>
                    <a:pt x="473" y="772"/>
                  </a:moveTo>
                  <a:cubicBezTo>
                    <a:pt x="414" y="772"/>
                    <a:pt x="360" y="741"/>
                    <a:pt x="325" y="688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5" y="204"/>
                    <a:pt x="0" y="138"/>
                    <a:pt x="29" y="85"/>
                  </a:cubicBezTo>
                  <a:cubicBezTo>
                    <a:pt x="58" y="32"/>
                    <a:pt x="115" y="0"/>
                    <a:pt x="182" y="0"/>
                  </a:cubicBezTo>
                  <a:cubicBezTo>
                    <a:pt x="764" y="0"/>
                    <a:pt x="764" y="0"/>
                    <a:pt x="764" y="0"/>
                  </a:cubicBezTo>
                  <a:cubicBezTo>
                    <a:pt x="831" y="0"/>
                    <a:pt x="888" y="32"/>
                    <a:pt x="917" y="85"/>
                  </a:cubicBezTo>
                  <a:cubicBezTo>
                    <a:pt x="946" y="138"/>
                    <a:pt x="941" y="204"/>
                    <a:pt x="904" y="260"/>
                  </a:cubicBezTo>
                  <a:cubicBezTo>
                    <a:pt x="621" y="688"/>
                    <a:pt x="621" y="688"/>
                    <a:pt x="621" y="688"/>
                  </a:cubicBezTo>
                  <a:cubicBezTo>
                    <a:pt x="586" y="741"/>
                    <a:pt x="532" y="772"/>
                    <a:pt x="473" y="7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4755787" y="3100364"/>
              <a:ext cx="2423374" cy="1984240"/>
            </a:xfrm>
            <a:custGeom>
              <a:avLst/>
              <a:gdLst>
                <a:gd name="T0" fmla="*/ 472 w 945"/>
                <a:gd name="T1" fmla="*/ 0 h 772"/>
                <a:gd name="T2" fmla="*/ 325 w 945"/>
                <a:gd name="T3" fmla="*/ 83 h 772"/>
                <a:gd name="T4" fmla="*/ 42 w 945"/>
                <a:gd name="T5" fmla="*/ 512 h 772"/>
                <a:gd name="T6" fmla="*/ 29 w 945"/>
                <a:gd name="T7" fmla="*/ 687 h 772"/>
                <a:gd name="T8" fmla="*/ 182 w 945"/>
                <a:gd name="T9" fmla="*/ 772 h 772"/>
                <a:gd name="T10" fmla="*/ 763 w 945"/>
                <a:gd name="T11" fmla="*/ 772 h 772"/>
                <a:gd name="T12" fmla="*/ 916 w 945"/>
                <a:gd name="T13" fmla="*/ 687 h 772"/>
                <a:gd name="T14" fmla="*/ 903 w 945"/>
                <a:gd name="T15" fmla="*/ 512 h 772"/>
                <a:gd name="T16" fmla="*/ 620 w 945"/>
                <a:gd name="T17" fmla="*/ 83 h 772"/>
                <a:gd name="T18" fmla="*/ 472 w 945"/>
                <a:gd name="T19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5" h="772">
                  <a:moveTo>
                    <a:pt x="472" y="0"/>
                  </a:moveTo>
                  <a:cubicBezTo>
                    <a:pt x="414" y="0"/>
                    <a:pt x="360" y="30"/>
                    <a:pt x="325" y="83"/>
                  </a:cubicBezTo>
                  <a:cubicBezTo>
                    <a:pt x="42" y="512"/>
                    <a:pt x="42" y="512"/>
                    <a:pt x="42" y="512"/>
                  </a:cubicBezTo>
                  <a:cubicBezTo>
                    <a:pt x="5" y="568"/>
                    <a:pt x="0" y="633"/>
                    <a:pt x="29" y="687"/>
                  </a:cubicBezTo>
                  <a:cubicBezTo>
                    <a:pt x="57" y="740"/>
                    <a:pt x="115" y="772"/>
                    <a:pt x="182" y="772"/>
                  </a:cubicBezTo>
                  <a:cubicBezTo>
                    <a:pt x="763" y="772"/>
                    <a:pt x="763" y="772"/>
                    <a:pt x="763" y="772"/>
                  </a:cubicBezTo>
                  <a:cubicBezTo>
                    <a:pt x="830" y="772"/>
                    <a:pt x="888" y="740"/>
                    <a:pt x="916" y="687"/>
                  </a:cubicBezTo>
                  <a:cubicBezTo>
                    <a:pt x="945" y="633"/>
                    <a:pt x="940" y="568"/>
                    <a:pt x="903" y="512"/>
                  </a:cubicBezTo>
                  <a:cubicBezTo>
                    <a:pt x="620" y="83"/>
                    <a:pt x="620" y="83"/>
                    <a:pt x="620" y="83"/>
                  </a:cubicBezTo>
                  <a:cubicBezTo>
                    <a:pt x="585" y="30"/>
                    <a:pt x="531" y="0"/>
                    <a:pt x="47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359229" y="3100364"/>
              <a:ext cx="2425543" cy="1984240"/>
            </a:xfrm>
            <a:custGeom>
              <a:avLst/>
              <a:gdLst>
                <a:gd name="T0" fmla="*/ 473 w 946"/>
                <a:gd name="T1" fmla="*/ 772 h 772"/>
                <a:gd name="T2" fmla="*/ 325 w 946"/>
                <a:gd name="T3" fmla="*/ 688 h 772"/>
                <a:gd name="T4" fmla="*/ 42 w 946"/>
                <a:gd name="T5" fmla="*/ 260 h 772"/>
                <a:gd name="T6" fmla="*/ 29 w 946"/>
                <a:gd name="T7" fmla="*/ 85 h 772"/>
                <a:gd name="T8" fmla="*/ 182 w 946"/>
                <a:gd name="T9" fmla="*/ 0 h 772"/>
                <a:gd name="T10" fmla="*/ 764 w 946"/>
                <a:gd name="T11" fmla="*/ 0 h 772"/>
                <a:gd name="T12" fmla="*/ 917 w 946"/>
                <a:gd name="T13" fmla="*/ 85 h 772"/>
                <a:gd name="T14" fmla="*/ 904 w 946"/>
                <a:gd name="T15" fmla="*/ 260 h 772"/>
                <a:gd name="T16" fmla="*/ 621 w 946"/>
                <a:gd name="T17" fmla="*/ 688 h 772"/>
                <a:gd name="T18" fmla="*/ 473 w 946"/>
                <a:gd name="T19" fmla="*/ 772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6" h="772">
                  <a:moveTo>
                    <a:pt x="473" y="772"/>
                  </a:moveTo>
                  <a:cubicBezTo>
                    <a:pt x="414" y="772"/>
                    <a:pt x="360" y="741"/>
                    <a:pt x="325" y="688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5" y="204"/>
                    <a:pt x="0" y="138"/>
                    <a:pt x="29" y="85"/>
                  </a:cubicBezTo>
                  <a:cubicBezTo>
                    <a:pt x="58" y="32"/>
                    <a:pt x="115" y="0"/>
                    <a:pt x="182" y="0"/>
                  </a:cubicBezTo>
                  <a:cubicBezTo>
                    <a:pt x="764" y="0"/>
                    <a:pt x="764" y="0"/>
                    <a:pt x="764" y="0"/>
                  </a:cubicBezTo>
                  <a:cubicBezTo>
                    <a:pt x="831" y="0"/>
                    <a:pt x="888" y="32"/>
                    <a:pt x="917" y="85"/>
                  </a:cubicBezTo>
                  <a:cubicBezTo>
                    <a:pt x="946" y="138"/>
                    <a:pt x="941" y="204"/>
                    <a:pt x="904" y="260"/>
                  </a:cubicBezTo>
                  <a:cubicBezTo>
                    <a:pt x="621" y="688"/>
                    <a:pt x="621" y="688"/>
                    <a:pt x="621" y="688"/>
                  </a:cubicBezTo>
                  <a:cubicBezTo>
                    <a:pt x="586" y="741"/>
                    <a:pt x="532" y="772"/>
                    <a:pt x="473" y="7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1963756" y="3100364"/>
              <a:ext cx="2423374" cy="1984240"/>
            </a:xfrm>
            <a:custGeom>
              <a:avLst/>
              <a:gdLst>
                <a:gd name="T0" fmla="*/ 472 w 945"/>
                <a:gd name="T1" fmla="*/ 0 h 772"/>
                <a:gd name="T2" fmla="*/ 325 w 945"/>
                <a:gd name="T3" fmla="*/ 83 h 772"/>
                <a:gd name="T4" fmla="*/ 42 w 945"/>
                <a:gd name="T5" fmla="*/ 512 h 772"/>
                <a:gd name="T6" fmla="*/ 29 w 945"/>
                <a:gd name="T7" fmla="*/ 687 h 772"/>
                <a:gd name="T8" fmla="*/ 182 w 945"/>
                <a:gd name="T9" fmla="*/ 772 h 772"/>
                <a:gd name="T10" fmla="*/ 763 w 945"/>
                <a:gd name="T11" fmla="*/ 772 h 772"/>
                <a:gd name="T12" fmla="*/ 916 w 945"/>
                <a:gd name="T13" fmla="*/ 687 h 772"/>
                <a:gd name="T14" fmla="*/ 903 w 945"/>
                <a:gd name="T15" fmla="*/ 512 h 772"/>
                <a:gd name="T16" fmla="*/ 620 w 945"/>
                <a:gd name="T17" fmla="*/ 83 h 772"/>
                <a:gd name="T18" fmla="*/ 472 w 945"/>
                <a:gd name="T19" fmla="*/ 0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5" h="772">
                  <a:moveTo>
                    <a:pt x="472" y="0"/>
                  </a:moveTo>
                  <a:cubicBezTo>
                    <a:pt x="414" y="0"/>
                    <a:pt x="360" y="30"/>
                    <a:pt x="325" y="83"/>
                  </a:cubicBezTo>
                  <a:cubicBezTo>
                    <a:pt x="42" y="512"/>
                    <a:pt x="42" y="512"/>
                    <a:pt x="42" y="512"/>
                  </a:cubicBezTo>
                  <a:cubicBezTo>
                    <a:pt x="5" y="568"/>
                    <a:pt x="0" y="633"/>
                    <a:pt x="29" y="687"/>
                  </a:cubicBezTo>
                  <a:cubicBezTo>
                    <a:pt x="57" y="740"/>
                    <a:pt x="115" y="772"/>
                    <a:pt x="182" y="772"/>
                  </a:cubicBezTo>
                  <a:cubicBezTo>
                    <a:pt x="763" y="772"/>
                    <a:pt x="763" y="772"/>
                    <a:pt x="763" y="772"/>
                  </a:cubicBezTo>
                  <a:cubicBezTo>
                    <a:pt x="830" y="772"/>
                    <a:pt x="888" y="740"/>
                    <a:pt x="916" y="687"/>
                  </a:cubicBezTo>
                  <a:cubicBezTo>
                    <a:pt x="945" y="633"/>
                    <a:pt x="940" y="568"/>
                    <a:pt x="903" y="512"/>
                  </a:cubicBezTo>
                  <a:cubicBezTo>
                    <a:pt x="620" y="83"/>
                    <a:pt x="620" y="83"/>
                    <a:pt x="620" y="83"/>
                  </a:cubicBezTo>
                  <a:cubicBezTo>
                    <a:pt x="585" y="30"/>
                    <a:pt x="531" y="0"/>
                    <a:pt x="472" y="0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567198" y="3100364"/>
              <a:ext cx="2425543" cy="1984240"/>
            </a:xfrm>
            <a:custGeom>
              <a:avLst/>
              <a:gdLst>
                <a:gd name="T0" fmla="*/ 473 w 946"/>
                <a:gd name="T1" fmla="*/ 772 h 772"/>
                <a:gd name="T2" fmla="*/ 325 w 946"/>
                <a:gd name="T3" fmla="*/ 688 h 772"/>
                <a:gd name="T4" fmla="*/ 42 w 946"/>
                <a:gd name="T5" fmla="*/ 260 h 772"/>
                <a:gd name="T6" fmla="*/ 29 w 946"/>
                <a:gd name="T7" fmla="*/ 85 h 772"/>
                <a:gd name="T8" fmla="*/ 182 w 946"/>
                <a:gd name="T9" fmla="*/ 0 h 772"/>
                <a:gd name="T10" fmla="*/ 764 w 946"/>
                <a:gd name="T11" fmla="*/ 0 h 772"/>
                <a:gd name="T12" fmla="*/ 917 w 946"/>
                <a:gd name="T13" fmla="*/ 85 h 772"/>
                <a:gd name="T14" fmla="*/ 904 w 946"/>
                <a:gd name="T15" fmla="*/ 260 h 772"/>
                <a:gd name="T16" fmla="*/ 621 w 946"/>
                <a:gd name="T17" fmla="*/ 688 h 772"/>
                <a:gd name="T18" fmla="*/ 473 w 946"/>
                <a:gd name="T19" fmla="*/ 772 h 7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6" h="772">
                  <a:moveTo>
                    <a:pt x="473" y="772"/>
                  </a:moveTo>
                  <a:cubicBezTo>
                    <a:pt x="414" y="772"/>
                    <a:pt x="360" y="741"/>
                    <a:pt x="325" y="688"/>
                  </a:cubicBezTo>
                  <a:cubicBezTo>
                    <a:pt x="42" y="260"/>
                    <a:pt x="42" y="260"/>
                    <a:pt x="42" y="260"/>
                  </a:cubicBezTo>
                  <a:cubicBezTo>
                    <a:pt x="5" y="204"/>
                    <a:pt x="0" y="138"/>
                    <a:pt x="29" y="85"/>
                  </a:cubicBezTo>
                  <a:cubicBezTo>
                    <a:pt x="58" y="32"/>
                    <a:pt x="115" y="0"/>
                    <a:pt x="182" y="0"/>
                  </a:cubicBezTo>
                  <a:cubicBezTo>
                    <a:pt x="764" y="0"/>
                    <a:pt x="764" y="0"/>
                    <a:pt x="764" y="0"/>
                  </a:cubicBezTo>
                  <a:cubicBezTo>
                    <a:pt x="831" y="0"/>
                    <a:pt x="888" y="32"/>
                    <a:pt x="917" y="85"/>
                  </a:cubicBezTo>
                  <a:cubicBezTo>
                    <a:pt x="946" y="138"/>
                    <a:pt x="941" y="204"/>
                    <a:pt x="904" y="260"/>
                  </a:cubicBezTo>
                  <a:cubicBezTo>
                    <a:pt x="621" y="688"/>
                    <a:pt x="621" y="688"/>
                    <a:pt x="621" y="688"/>
                  </a:cubicBezTo>
                  <a:cubicBezTo>
                    <a:pt x="586" y="741"/>
                    <a:pt x="532" y="772"/>
                    <a:pt x="473" y="77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879472" y="3421312"/>
              <a:ext cx="1799911" cy="1365114"/>
            </a:xfrm>
            <a:custGeom>
              <a:avLst/>
              <a:gdLst>
                <a:gd name="T0" fmla="*/ 272 w 702"/>
                <a:gd name="T1" fmla="*/ 0 h 531"/>
                <a:gd name="T2" fmla="*/ 430 w 702"/>
                <a:gd name="T3" fmla="*/ 0 h 531"/>
                <a:gd name="T4" fmla="*/ 642 w 702"/>
                <a:gd name="T5" fmla="*/ 0 h 531"/>
                <a:gd name="T6" fmla="*/ 678 w 702"/>
                <a:gd name="T7" fmla="*/ 66 h 531"/>
                <a:gd name="T8" fmla="*/ 580 w 702"/>
                <a:gd name="T9" fmla="*/ 214 h 531"/>
                <a:gd name="T10" fmla="*/ 492 w 702"/>
                <a:gd name="T11" fmla="*/ 347 h 531"/>
                <a:gd name="T12" fmla="*/ 395 w 702"/>
                <a:gd name="T13" fmla="*/ 495 h 531"/>
                <a:gd name="T14" fmla="*/ 307 w 702"/>
                <a:gd name="T15" fmla="*/ 495 h 531"/>
                <a:gd name="T16" fmla="*/ 210 w 702"/>
                <a:gd name="T17" fmla="*/ 347 h 531"/>
                <a:gd name="T18" fmla="*/ 122 w 702"/>
                <a:gd name="T19" fmla="*/ 214 h 531"/>
                <a:gd name="T20" fmla="*/ 24 w 702"/>
                <a:gd name="T21" fmla="*/ 66 h 531"/>
                <a:gd name="T22" fmla="*/ 60 w 702"/>
                <a:gd name="T23" fmla="*/ 0 h 531"/>
                <a:gd name="T24" fmla="*/ 272 w 702"/>
                <a:gd name="T2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2" h="531">
                  <a:moveTo>
                    <a:pt x="272" y="0"/>
                  </a:moveTo>
                  <a:cubicBezTo>
                    <a:pt x="315" y="0"/>
                    <a:pt x="387" y="0"/>
                    <a:pt x="430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85" y="0"/>
                    <a:pt x="702" y="29"/>
                    <a:pt x="678" y="66"/>
                  </a:cubicBezTo>
                  <a:cubicBezTo>
                    <a:pt x="580" y="214"/>
                    <a:pt x="580" y="214"/>
                    <a:pt x="580" y="214"/>
                  </a:cubicBezTo>
                  <a:cubicBezTo>
                    <a:pt x="556" y="251"/>
                    <a:pt x="516" y="310"/>
                    <a:pt x="492" y="347"/>
                  </a:cubicBezTo>
                  <a:cubicBezTo>
                    <a:pt x="395" y="495"/>
                    <a:pt x="395" y="495"/>
                    <a:pt x="395" y="495"/>
                  </a:cubicBezTo>
                  <a:cubicBezTo>
                    <a:pt x="371" y="531"/>
                    <a:pt x="331" y="531"/>
                    <a:pt x="307" y="495"/>
                  </a:cubicBezTo>
                  <a:cubicBezTo>
                    <a:pt x="210" y="347"/>
                    <a:pt x="210" y="347"/>
                    <a:pt x="210" y="347"/>
                  </a:cubicBezTo>
                  <a:cubicBezTo>
                    <a:pt x="186" y="310"/>
                    <a:pt x="146" y="251"/>
                    <a:pt x="122" y="21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0" y="29"/>
                    <a:pt x="17" y="0"/>
                    <a:pt x="60" y="0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2277114" y="3398542"/>
              <a:ext cx="1796658" cy="1365114"/>
            </a:xfrm>
            <a:custGeom>
              <a:avLst/>
              <a:gdLst>
                <a:gd name="T0" fmla="*/ 271 w 701"/>
                <a:gd name="T1" fmla="*/ 531 h 531"/>
                <a:gd name="T2" fmla="*/ 430 w 701"/>
                <a:gd name="T3" fmla="*/ 531 h 531"/>
                <a:gd name="T4" fmla="*/ 641 w 701"/>
                <a:gd name="T5" fmla="*/ 531 h 531"/>
                <a:gd name="T6" fmla="*/ 677 w 701"/>
                <a:gd name="T7" fmla="*/ 465 h 531"/>
                <a:gd name="T8" fmla="*/ 579 w 701"/>
                <a:gd name="T9" fmla="*/ 317 h 531"/>
                <a:gd name="T10" fmla="*/ 492 w 701"/>
                <a:gd name="T11" fmla="*/ 184 h 531"/>
                <a:gd name="T12" fmla="*/ 394 w 701"/>
                <a:gd name="T13" fmla="*/ 36 h 531"/>
                <a:gd name="T14" fmla="*/ 307 w 701"/>
                <a:gd name="T15" fmla="*/ 36 h 531"/>
                <a:gd name="T16" fmla="*/ 209 w 701"/>
                <a:gd name="T17" fmla="*/ 184 h 531"/>
                <a:gd name="T18" fmla="*/ 122 w 701"/>
                <a:gd name="T19" fmla="*/ 317 h 531"/>
                <a:gd name="T20" fmla="*/ 24 w 701"/>
                <a:gd name="T21" fmla="*/ 465 h 531"/>
                <a:gd name="T22" fmla="*/ 60 w 701"/>
                <a:gd name="T23" fmla="*/ 531 h 531"/>
                <a:gd name="T24" fmla="*/ 271 w 701"/>
                <a:gd name="T25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1" h="531">
                  <a:moveTo>
                    <a:pt x="271" y="531"/>
                  </a:moveTo>
                  <a:cubicBezTo>
                    <a:pt x="315" y="531"/>
                    <a:pt x="386" y="531"/>
                    <a:pt x="430" y="531"/>
                  </a:cubicBezTo>
                  <a:cubicBezTo>
                    <a:pt x="641" y="531"/>
                    <a:pt x="641" y="531"/>
                    <a:pt x="641" y="531"/>
                  </a:cubicBezTo>
                  <a:cubicBezTo>
                    <a:pt x="685" y="531"/>
                    <a:pt x="701" y="501"/>
                    <a:pt x="677" y="465"/>
                  </a:cubicBezTo>
                  <a:cubicBezTo>
                    <a:pt x="579" y="317"/>
                    <a:pt x="579" y="317"/>
                    <a:pt x="579" y="317"/>
                  </a:cubicBezTo>
                  <a:cubicBezTo>
                    <a:pt x="555" y="280"/>
                    <a:pt x="516" y="221"/>
                    <a:pt x="492" y="184"/>
                  </a:cubicBezTo>
                  <a:cubicBezTo>
                    <a:pt x="394" y="36"/>
                    <a:pt x="394" y="36"/>
                    <a:pt x="394" y="36"/>
                  </a:cubicBezTo>
                  <a:cubicBezTo>
                    <a:pt x="370" y="0"/>
                    <a:pt x="331" y="0"/>
                    <a:pt x="307" y="36"/>
                  </a:cubicBezTo>
                  <a:cubicBezTo>
                    <a:pt x="209" y="184"/>
                    <a:pt x="209" y="184"/>
                    <a:pt x="209" y="184"/>
                  </a:cubicBezTo>
                  <a:cubicBezTo>
                    <a:pt x="185" y="221"/>
                    <a:pt x="146" y="280"/>
                    <a:pt x="122" y="317"/>
                  </a:cubicBezTo>
                  <a:cubicBezTo>
                    <a:pt x="24" y="465"/>
                    <a:pt x="24" y="465"/>
                    <a:pt x="24" y="465"/>
                  </a:cubicBezTo>
                  <a:cubicBezTo>
                    <a:pt x="0" y="501"/>
                    <a:pt x="16" y="531"/>
                    <a:pt x="60" y="531"/>
                  </a:cubicBezTo>
                  <a:lnTo>
                    <a:pt x="271" y="531"/>
                  </a:ln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5069145" y="3398542"/>
              <a:ext cx="1796658" cy="1365114"/>
            </a:xfrm>
            <a:custGeom>
              <a:avLst/>
              <a:gdLst>
                <a:gd name="T0" fmla="*/ 271 w 701"/>
                <a:gd name="T1" fmla="*/ 531 h 531"/>
                <a:gd name="T2" fmla="*/ 430 w 701"/>
                <a:gd name="T3" fmla="*/ 531 h 531"/>
                <a:gd name="T4" fmla="*/ 641 w 701"/>
                <a:gd name="T5" fmla="*/ 531 h 531"/>
                <a:gd name="T6" fmla="*/ 677 w 701"/>
                <a:gd name="T7" fmla="*/ 465 h 531"/>
                <a:gd name="T8" fmla="*/ 579 w 701"/>
                <a:gd name="T9" fmla="*/ 317 h 531"/>
                <a:gd name="T10" fmla="*/ 492 w 701"/>
                <a:gd name="T11" fmla="*/ 184 h 531"/>
                <a:gd name="T12" fmla="*/ 394 w 701"/>
                <a:gd name="T13" fmla="*/ 36 h 531"/>
                <a:gd name="T14" fmla="*/ 307 w 701"/>
                <a:gd name="T15" fmla="*/ 36 h 531"/>
                <a:gd name="T16" fmla="*/ 209 w 701"/>
                <a:gd name="T17" fmla="*/ 184 h 531"/>
                <a:gd name="T18" fmla="*/ 122 w 701"/>
                <a:gd name="T19" fmla="*/ 317 h 531"/>
                <a:gd name="T20" fmla="*/ 24 w 701"/>
                <a:gd name="T21" fmla="*/ 465 h 531"/>
                <a:gd name="T22" fmla="*/ 60 w 701"/>
                <a:gd name="T23" fmla="*/ 531 h 531"/>
                <a:gd name="T24" fmla="*/ 271 w 701"/>
                <a:gd name="T25" fmla="*/ 531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1" h="531">
                  <a:moveTo>
                    <a:pt x="271" y="531"/>
                  </a:moveTo>
                  <a:cubicBezTo>
                    <a:pt x="315" y="531"/>
                    <a:pt x="386" y="531"/>
                    <a:pt x="430" y="531"/>
                  </a:cubicBezTo>
                  <a:cubicBezTo>
                    <a:pt x="641" y="531"/>
                    <a:pt x="641" y="531"/>
                    <a:pt x="641" y="531"/>
                  </a:cubicBezTo>
                  <a:cubicBezTo>
                    <a:pt x="685" y="531"/>
                    <a:pt x="701" y="501"/>
                    <a:pt x="677" y="465"/>
                  </a:cubicBezTo>
                  <a:cubicBezTo>
                    <a:pt x="579" y="317"/>
                    <a:pt x="579" y="317"/>
                    <a:pt x="579" y="317"/>
                  </a:cubicBezTo>
                  <a:cubicBezTo>
                    <a:pt x="555" y="280"/>
                    <a:pt x="516" y="221"/>
                    <a:pt x="492" y="184"/>
                  </a:cubicBezTo>
                  <a:cubicBezTo>
                    <a:pt x="394" y="36"/>
                    <a:pt x="394" y="36"/>
                    <a:pt x="394" y="36"/>
                  </a:cubicBezTo>
                  <a:cubicBezTo>
                    <a:pt x="370" y="0"/>
                    <a:pt x="331" y="0"/>
                    <a:pt x="307" y="36"/>
                  </a:cubicBezTo>
                  <a:cubicBezTo>
                    <a:pt x="209" y="184"/>
                    <a:pt x="209" y="184"/>
                    <a:pt x="209" y="184"/>
                  </a:cubicBezTo>
                  <a:cubicBezTo>
                    <a:pt x="185" y="221"/>
                    <a:pt x="146" y="280"/>
                    <a:pt x="122" y="317"/>
                  </a:cubicBezTo>
                  <a:cubicBezTo>
                    <a:pt x="24" y="465"/>
                    <a:pt x="24" y="465"/>
                    <a:pt x="24" y="465"/>
                  </a:cubicBezTo>
                  <a:cubicBezTo>
                    <a:pt x="0" y="501"/>
                    <a:pt x="16" y="531"/>
                    <a:pt x="60" y="531"/>
                  </a:cubicBezTo>
                  <a:lnTo>
                    <a:pt x="271" y="531"/>
                  </a:ln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3671503" y="3421312"/>
              <a:ext cx="1799911" cy="1365114"/>
            </a:xfrm>
            <a:custGeom>
              <a:avLst/>
              <a:gdLst>
                <a:gd name="T0" fmla="*/ 272 w 702"/>
                <a:gd name="T1" fmla="*/ 0 h 531"/>
                <a:gd name="T2" fmla="*/ 430 w 702"/>
                <a:gd name="T3" fmla="*/ 0 h 531"/>
                <a:gd name="T4" fmla="*/ 642 w 702"/>
                <a:gd name="T5" fmla="*/ 0 h 531"/>
                <a:gd name="T6" fmla="*/ 678 w 702"/>
                <a:gd name="T7" fmla="*/ 66 h 531"/>
                <a:gd name="T8" fmla="*/ 580 w 702"/>
                <a:gd name="T9" fmla="*/ 214 h 531"/>
                <a:gd name="T10" fmla="*/ 492 w 702"/>
                <a:gd name="T11" fmla="*/ 347 h 531"/>
                <a:gd name="T12" fmla="*/ 395 w 702"/>
                <a:gd name="T13" fmla="*/ 495 h 531"/>
                <a:gd name="T14" fmla="*/ 307 w 702"/>
                <a:gd name="T15" fmla="*/ 495 h 531"/>
                <a:gd name="T16" fmla="*/ 210 w 702"/>
                <a:gd name="T17" fmla="*/ 347 h 531"/>
                <a:gd name="T18" fmla="*/ 122 w 702"/>
                <a:gd name="T19" fmla="*/ 214 h 531"/>
                <a:gd name="T20" fmla="*/ 24 w 702"/>
                <a:gd name="T21" fmla="*/ 66 h 531"/>
                <a:gd name="T22" fmla="*/ 60 w 702"/>
                <a:gd name="T23" fmla="*/ 0 h 531"/>
                <a:gd name="T24" fmla="*/ 272 w 702"/>
                <a:gd name="T2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2" h="531">
                  <a:moveTo>
                    <a:pt x="272" y="0"/>
                  </a:moveTo>
                  <a:cubicBezTo>
                    <a:pt x="315" y="0"/>
                    <a:pt x="387" y="0"/>
                    <a:pt x="430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85" y="0"/>
                    <a:pt x="702" y="29"/>
                    <a:pt x="678" y="66"/>
                  </a:cubicBezTo>
                  <a:cubicBezTo>
                    <a:pt x="580" y="214"/>
                    <a:pt x="580" y="214"/>
                    <a:pt x="580" y="214"/>
                  </a:cubicBezTo>
                  <a:cubicBezTo>
                    <a:pt x="556" y="251"/>
                    <a:pt x="516" y="310"/>
                    <a:pt x="492" y="347"/>
                  </a:cubicBezTo>
                  <a:cubicBezTo>
                    <a:pt x="395" y="495"/>
                    <a:pt x="395" y="495"/>
                    <a:pt x="395" y="495"/>
                  </a:cubicBezTo>
                  <a:cubicBezTo>
                    <a:pt x="371" y="531"/>
                    <a:pt x="331" y="531"/>
                    <a:pt x="307" y="495"/>
                  </a:cubicBezTo>
                  <a:cubicBezTo>
                    <a:pt x="210" y="347"/>
                    <a:pt x="210" y="347"/>
                    <a:pt x="210" y="347"/>
                  </a:cubicBezTo>
                  <a:cubicBezTo>
                    <a:pt x="186" y="310"/>
                    <a:pt x="146" y="251"/>
                    <a:pt x="122" y="21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0" y="29"/>
                    <a:pt x="17" y="0"/>
                    <a:pt x="60" y="0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5"/>
            <p:cNvSpPr>
              <a:spLocks/>
            </p:cNvSpPr>
            <p:nvPr/>
          </p:nvSpPr>
          <p:spPr bwMode="auto">
            <a:xfrm>
              <a:off x="6463534" y="3421312"/>
              <a:ext cx="1799911" cy="1365114"/>
            </a:xfrm>
            <a:custGeom>
              <a:avLst/>
              <a:gdLst>
                <a:gd name="T0" fmla="*/ 272 w 702"/>
                <a:gd name="T1" fmla="*/ 0 h 531"/>
                <a:gd name="T2" fmla="*/ 430 w 702"/>
                <a:gd name="T3" fmla="*/ 0 h 531"/>
                <a:gd name="T4" fmla="*/ 642 w 702"/>
                <a:gd name="T5" fmla="*/ 0 h 531"/>
                <a:gd name="T6" fmla="*/ 678 w 702"/>
                <a:gd name="T7" fmla="*/ 66 h 531"/>
                <a:gd name="T8" fmla="*/ 580 w 702"/>
                <a:gd name="T9" fmla="*/ 214 h 531"/>
                <a:gd name="T10" fmla="*/ 492 w 702"/>
                <a:gd name="T11" fmla="*/ 347 h 531"/>
                <a:gd name="T12" fmla="*/ 395 w 702"/>
                <a:gd name="T13" fmla="*/ 495 h 531"/>
                <a:gd name="T14" fmla="*/ 307 w 702"/>
                <a:gd name="T15" fmla="*/ 495 h 531"/>
                <a:gd name="T16" fmla="*/ 210 w 702"/>
                <a:gd name="T17" fmla="*/ 347 h 531"/>
                <a:gd name="T18" fmla="*/ 122 w 702"/>
                <a:gd name="T19" fmla="*/ 214 h 531"/>
                <a:gd name="T20" fmla="*/ 24 w 702"/>
                <a:gd name="T21" fmla="*/ 66 h 531"/>
                <a:gd name="T22" fmla="*/ 60 w 702"/>
                <a:gd name="T23" fmla="*/ 0 h 531"/>
                <a:gd name="T24" fmla="*/ 272 w 702"/>
                <a:gd name="T25" fmla="*/ 0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02" h="531">
                  <a:moveTo>
                    <a:pt x="272" y="0"/>
                  </a:moveTo>
                  <a:cubicBezTo>
                    <a:pt x="315" y="0"/>
                    <a:pt x="387" y="0"/>
                    <a:pt x="430" y="0"/>
                  </a:cubicBezTo>
                  <a:cubicBezTo>
                    <a:pt x="642" y="0"/>
                    <a:pt x="642" y="0"/>
                    <a:pt x="642" y="0"/>
                  </a:cubicBezTo>
                  <a:cubicBezTo>
                    <a:pt x="685" y="0"/>
                    <a:pt x="702" y="29"/>
                    <a:pt x="678" y="66"/>
                  </a:cubicBezTo>
                  <a:cubicBezTo>
                    <a:pt x="580" y="214"/>
                    <a:pt x="580" y="214"/>
                    <a:pt x="580" y="214"/>
                  </a:cubicBezTo>
                  <a:cubicBezTo>
                    <a:pt x="556" y="251"/>
                    <a:pt x="516" y="310"/>
                    <a:pt x="492" y="347"/>
                  </a:cubicBezTo>
                  <a:cubicBezTo>
                    <a:pt x="395" y="495"/>
                    <a:pt x="395" y="495"/>
                    <a:pt x="395" y="495"/>
                  </a:cubicBezTo>
                  <a:cubicBezTo>
                    <a:pt x="371" y="531"/>
                    <a:pt x="331" y="531"/>
                    <a:pt x="307" y="495"/>
                  </a:cubicBezTo>
                  <a:cubicBezTo>
                    <a:pt x="210" y="347"/>
                    <a:pt x="210" y="347"/>
                    <a:pt x="210" y="347"/>
                  </a:cubicBezTo>
                  <a:cubicBezTo>
                    <a:pt x="186" y="310"/>
                    <a:pt x="146" y="251"/>
                    <a:pt x="122" y="214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0" y="29"/>
                    <a:pt x="17" y="0"/>
                    <a:pt x="60" y="0"/>
                  </a:cubicBezTo>
                  <a:lnTo>
                    <a:pt x="272" y="0"/>
                  </a:lnTo>
                  <a:close/>
                </a:path>
              </a:pathLst>
            </a:custGeom>
            <a:solidFill>
              <a:schemeClr val="bg1"/>
            </a:solidFill>
            <a:ln w="14288" cap="flat">
              <a:noFill/>
              <a:prstDash val="solid"/>
              <a:miter lim="800000"/>
              <a:headEnd/>
              <a:tailEnd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7"/>
            <p:cNvSpPr>
              <a:spLocks/>
            </p:cNvSpPr>
            <p:nvPr/>
          </p:nvSpPr>
          <p:spPr bwMode="auto">
            <a:xfrm>
              <a:off x="2335665" y="3100364"/>
              <a:ext cx="1666544" cy="1087537"/>
            </a:xfrm>
            <a:custGeom>
              <a:avLst/>
              <a:gdLst>
                <a:gd name="T0" fmla="*/ 327 w 650"/>
                <a:gd name="T1" fmla="*/ 0 h 423"/>
                <a:gd name="T2" fmla="*/ 180 w 650"/>
                <a:gd name="T3" fmla="*/ 83 h 423"/>
                <a:gd name="T4" fmla="*/ 0 w 650"/>
                <a:gd name="T5" fmla="*/ 356 h 423"/>
                <a:gd name="T6" fmla="*/ 105 w 650"/>
                <a:gd name="T7" fmla="*/ 423 h 423"/>
                <a:gd name="T8" fmla="*/ 186 w 650"/>
                <a:gd name="T9" fmla="*/ 300 h 423"/>
                <a:gd name="T10" fmla="*/ 284 w 650"/>
                <a:gd name="T11" fmla="*/ 152 h 423"/>
                <a:gd name="T12" fmla="*/ 371 w 650"/>
                <a:gd name="T13" fmla="*/ 152 h 423"/>
                <a:gd name="T14" fmla="*/ 469 w 650"/>
                <a:gd name="T15" fmla="*/ 300 h 423"/>
                <a:gd name="T16" fmla="*/ 547 w 650"/>
                <a:gd name="T17" fmla="*/ 419 h 423"/>
                <a:gd name="T18" fmla="*/ 621 w 650"/>
                <a:gd name="T19" fmla="*/ 419 h 423"/>
                <a:gd name="T20" fmla="*/ 650 w 650"/>
                <a:gd name="T21" fmla="*/ 349 h 423"/>
                <a:gd name="T22" fmla="*/ 650 w 650"/>
                <a:gd name="T23" fmla="*/ 348 h 423"/>
                <a:gd name="T24" fmla="*/ 475 w 650"/>
                <a:gd name="T25" fmla="*/ 83 h 423"/>
                <a:gd name="T26" fmla="*/ 327 w 650"/>
                <a:gd name="T27" fmla="*/ 0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0" h="423">
                  <a:moveTo>
                    <a:pt x="327" y="0"/>
                  </a:moveTo>
                  <a:cubicBezTo>
                    <a:pt x="269" y="0"/>
                    <a:pt x="215" y="30"/>
                    <a:pt x="180" y="83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105" y="423"/>
                    <a:pt x="105" y="423"/>
                    <a:pt x="105" y="423"/>
                  </a:cubicBezTo>
                  <a:cubicBezTo>
                    <a:pt x="129" y="386"/>
                    <a:pt x="164" y="333"/>
                    <a:pt x="186" y="300"/>
                  </a:cubicBezTo>
                  <a:cubicBezTo>
                    <a:pt x="284" y="152"/>
                    <a:pt x="284" y="152"/>
                    <a:pt x="284" y="152"/>
                  </a:cubicBezTo>
                  <a:cubicBezTo>
                    <a:pt x="308" y="116"/>
                    <a:pt x="347" y="116"/>
                    <a:pt x="371" y="152"/>
                  </a:cubicBezTo>
                  <a:cubicBezTo>
                    <a:pt x="469" y="300"/>
                    <a:pt x="469" y="300"/>
                    <a:pt x="469" y="300"/>
                  </a:cubicBezTo>
                  <a:cubicBezTo>
                    <a:pt x="490" y="332"/>
                    <a:pt x="523" y="382"/>
                    <a:pt x="547" y="419"/>
                  </a:cubicBezTo>
                  <a:cubicBezTo>
                    <a:pt x="621" y="419"/>
                    <a:pt x="621" y="419"/>
                    <a:pt x="621" y="419"/>
                  </a:cubicBezTo>
                  <a:cubicBezTo>
                    <a:pt x="650" y="349"/>
                    <a:pt x="650" y="349"/>
                    <a:pt x="650" y="349"/>
                  </a:cubicBezTo>
                  <a:cubicBezTo>
                    <a:pt x="650" y="348"/>
                    <a:pt x="650" y="348"/>
                    <a:pt x="650" y="348"/>
                  </a:cubicBezTo>
                  <a:cubicBezTo>
                    <a:pt x="475" y="83"/>
                    <a:pt x="475" y="83"/>
                    <a:pt x="475" y="83"/>
                  </a:cubicBezTo>
                  <a:cubicBezTo>
                    <a:pt x="440" y="30"/>
                    <a:pt x="386" y="0"/>
                    <a:pt x="327" y="0"/>
                  </a:cubicBezTo>
                  <a:close/>
                </a:path>
              </a:pathLst>
            </a:custGeom>
            <a:solidFill>
              <a:schemeClr val="tx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9"/>
            <p:cNvSpPr>
              <a:spLocks/>
            </p:cNvSpPr>
            <p:nvPr/>
          </p:nvSpPr>
          <p:spPr bwMode="auto">
            <a:xfrm>
              <a:off x="6530759" y="3994898"/>
              <a:ext cx="1666544" cy="1084284"/>
            </a:xfrm>
            <a:custGeom>
              <a:avLst/>
              <a:gdLst>
                <a:gd name="T0" fmla="*/ 619 w 650"/>
                <a:gd name="T1" fmla="*/ 6 h 422"/>
                <a:gd name="T2" fmla="*/ 544 w 650"/>
                <a:gd name="T3" fmla="*/ 5 h 422"/>
                <a:gd name="T4" fmla="*/ 467 w 650"/>
                <a:gd name="T5" fmla="*/ 122 h 422"/>
                <a:gd name="T6" fmla="*/ 369 w 650"/>
                <a:gd name="T7" fmla="*/ 270 h 422"/>
                <a:gd name="T8" fmla="*/ 282 w 650"/>
                <a:gd name="T9" fmla="*/ 270 h 422"/>
                <a:gd name="T10" fmla="*/ 184 w 650"/>
                <a:gd name="T11" fmla="*/ 122 h 422"/>
                <a:gd name="T12" fmla="*/ 104 w 650"/>
                <a:gd name="T13" fmla="*/ 0 h 422"/>
                <a:gd name="T14" fmla="*/ 104 w 650"/>
                <a:gd name="T15" fmla="*/ 0 h 422"/>
                <a:gd name="T16" fmla="*/ 74 w 650"/>
                <a:gd name="T17" fmla="*/ 70 h 422"/>
                <a:gd name="T18" fmla="*/ 0 w 650"/>
                <a:gd name="T19" fmla="*/ 70 h 422"/>
                <a:gd name="T20" fmla="*/ 178 w 650"/>
                <a:gd name="T21" fmla="*/ 339 h 422"/>
                <a:gd name="T22" fmla="*/ 289 w 650"/>
                <a:gd name="T23" fmla="*/ 418 h 422"/>
                <a:gd name="T24" fmla="*/ 322 w 650"/>
                <a:gd name="T25" fmla="*/ 422 h 422"/>
                <a:gd name="T26" fmla="*/ 325 w 650"/>
                <a:gd name="T27" fmla="*/ 422 h 422"/>
                <a:gd name="T28" fmla="*/ 473 w 650"/>
                <a:gd name="T29" fmla="*/ 339 h 422"/>
                <a:gd name="T30" fmla="*/ 650 w 650"/>
                <a:gd name="T31" fmla="*/ 72 h 422"/>
                <a:gd name="T32" fmla="*/ 619 w 650"/>
                <a:gd name="T33" fmla="*/ 6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50" h="422">
                  <a:moveTo>
                    <a:pt x="619" y="6"/>
                  </a:moveTo>
                  <a:cubicBezTo>
                    <a:pt x="544" y="5"/>
                    <a:pt x="544" y="5"/>
                    <a:pt x="544" y="5"/>
                  </a:cubicBezTo>
                  <a:cubicBezTo>
                    <a:pt x="520" y="41"/>
                    <a:pt x="488" y="90"/>
                    <a:pt x="467" y="122"/>
                  </a:cubicBezTo>
                  <a:cubicBezTo>
                    <a:pt x="369" y="270"/>
                    <a:pt x="369" y="270"/>
                    <a:pt x="369" y="270"/>
                  </a:cubicBezTo>
                  <a:cubicBezTo>
                    <a:pt x="345" y="307"/>
                    <a:pt x="306" y="307"/>
                    <a:pt x="282" y="270"/>
                  </a:cubicBezTo>
                  <a:cubicBezTo>
                    <a:pt x="184" y="122"/>
                    <a:pt x="184" y="122"/>
                    <a:pt x="184" y="122"/>
                  </a:cubicBezTo>
                  <a:cubicBezTo>
                    <a:pt x="162" y="89"/>
                    <a:pt x="128" y="37"/>
                    <a:pt x="104" y="0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74" y="70"/>
                    <a:pt x="74" y="70"/>
                    <a:pt x="74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78" y="339"/>
                    <a:pt x="178" y="339"/>
                    <a:pt x="178" y="339"/>
                  </a:cubicBezTo>
                  <a:cubicBezTo>
                    <a:pt x="205" y="381"/>
                    <a:pt x="245" y="409"/>
                    <a:pt x="289" y="418"/>
                  </a:cubicBezTo>
                  <a:cubicBezTo>
                    <a:pt x="322" y="422"/>
                    <a:pt x="322" y="422"/>
                    <a:pt x="322" y="422"/>
                  </a:cubicBezTo>
                  <a:cubicBezTo>
                    <a:pt x="323" y="422"/>
                    <a:pt x="324" y="422"/>
                    <a:pt x="325" y="422"/>
                  </a:cubicBezTo>
                  <a:cubicBezTo>
                    <a:pt x="384" y="422"/>
                    <a:pt x="438" y="392"/>
                    <a:pt x="473" y="339"/>
                  </a:cubicBezTo>
                  <a:cubicBezTo>
                    <a:pt x="650" y="72"/>
                    <a:pt x="650" y="72"/>
                    <a:pt x="650" y="72"/>
                  </a:cubicBezTo>
                  <a:lnTo>
                    <a:pt x="619" y="6"/>
                  </a:lnTo>
                  <a:close/>
                </a:path>
              </a:pathLst>
            </a:custGeom>
            <a:solidFill>
              <a:schemeClr val="accent3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0"/>
            <p:cNvSpPr>
              <a:spLocks/>
            </p:cNvSpPr>
            <p:nvPr/>
          </p:nvSpPr>
          <p:spPr bwMode="auto">
            <a:xfrm>
              <a:off x="5127696" y="3097111"/>
              <a:ext cx="1666544" cy="1085369"/>
            </a:xfrm>
            <a:custGeom>
              <a:avLst/>
              <a:gdLst>
                <a:gd name="T0" fmla="*/ 327 w 650"/>
                <a:gd name="T1" fmla="*/ 0 h 422"/>
                <a:gd name="T2" fmla="*/ 179 w 650"/>
                <a:gd name="T3" fmla="*/ 83 h 422"/>
                <a:gd name="T4" fmla="*/ 0 w 650"/>
                <a:gd name="T5" fmla="*/ 356 h 422"/>
                <a:gd name="T6" fmla="*/ 105 w 650"/>
                <a:gd name="T7" fmla="*/ 422 h 422"/>
                <a:gd name="T8" fmla="*/ 186 w 650"/>
                <a:gd name="T9" fmla="*/ 300 h 422"/>
                <a:gd name="T10" fmla="*/ 284 w 650"/>
                <a:gd name="T11" fmla="*/ 152 h 422"/>
                <a:gd name="T12" fmla="*/ 371 w 650"/>
                <a:gd name="T13" fmla="*/ 152 h 422"/>
                <a:gd name="T14" fmla="*/ 469 w 650"/>
                <a:gd name="T15" fmla="*/ 300 h 422"/>
                <a:gd name="T16" fmla="*/ 547 w 650"/>
                <a:gd name="T17" fmla="*/ 419 h 422"/>
                <a:gd name="T18" fmla="*/ 620 w 650"/>
                <a:gd name="T19" fmla="*/ 419 h 422"/>
                <a:gd name="T20" fmla="*/ 650 w 650"/>
                <a:gd name="T21" fmla="*/ 348 h 422"/>
                <a:gd name="T22" fmla="*/ 650 w 650"/>
                <a:gd name="T23" fmla="*/ 348 h 422"/>
                <a:gd name="T24" fmla="*/ 475 w 650"/>
                <a:gd name="T25" fmla="*/ 83 h 422"/>
                <a:gd name="T26" fmla="*/ 327 w 650"/>
                <a:gd name="T27" fmla="*/ 0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50" h="422">
                  <a:moveTo>
                    <a:pt x="327" y="0"/>
                  </a:moveTo>
                  <a:cubicBezTo>
                    <a:pt x="268" y="0"/>
                    <a:pt x="214" y="30"/>
                    <a:pt x="179" y="83"/>
                  </a:cubicBezTo>
                  <a:cubicBezTo>
                    <a:pt x="0" y="356"/>
                    <a:pt x="0" y="356"/>
                    <a:pt x="0" y="356"/>
                  </a:cubicBezTo>
                  <a:cubicBezTo>
                    <a:pt x="105" y="422"/>
                    <a:pt x="105" y="422"/>
                    <a:pt x="105" y="422"/>
                  </a:cubicBezTo>
                  <a:cubicBezTo>
                    <a:pt x="129" y="386"/>
                    <a:pt x="164" y="333"/>
                    <a:pt x="186" y="300"/>
                  </a:cubicBezTo>
                  <a:cubicBezTo>
                    <a:pt x="284" y="152"/>
                    <a:pt x="284" y="152"/>
                    <a:pt x="284" y="152"/>
                  </a:cubicBezTo>
                  <a:cubicBezTo>
                    <a:pt x="308" y="115"/>
                    <a:pt x="347" y="115"/>
                    <a:pt x="371" y="152"/>
                  </a:cubicBezTo>
                  <a:cubicBezTo>
                    <a:pt x="469" y="300"/>
                    <a:pt x="469" y="300"/>
                    <a:pt x="469" y="300"/>
                  </a:cubicBezTo>
                  <a:cubicBezTo>
                    <a:pt x="490" y="332"/>
                    <a:pt x="523" y="382"/>
                    <a:pt x="547" y="419"/>
                  </a:cubicBezTo>
                  <a:cubicBezTo>
                    <a:pt x="620" y="419"/>
                    <a:pt x="620" y="419"/>
                    <a:pt x="620" y="419"/>
                  </a:cubicBezTo>
                  <a:cubicBezTo>
                    <a:pt x="650" y="348"/>
                    <a:pt x="650" y="348"/>
                    <a:pt x="650" y="348"/>
                  </a:cubicBezTo>
                  <a:cubicBezTo>
                    <a:pt x="650" y="348"/>
                    <a:pt x="650" y="348"/>
                    <a:pt x="650" y="348"/>
                  </a:cubicBezTo>
                  <a:cubicBezTo>
                    <a:pt x="475" y="83"/>
                    <a:pt x="475" y="83"/>
                    <a:pt x="475" y="83"/>
                  </a:cubicBezTo>
                  <a:cubicBezTo>
                    <a:pt x="440" y="30"/>
                    <a:pt x="386" y="0"/>
                    <a:pt x="327" y="0"/>
                  </a:cubicBezTo>
                  <a:close/>
                </a:path>
              </a:pathLst>
            </a:custGeom>
            <a:solidFill>
              <a:schemeClr val="accent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946698" y="3999235"/>
              <a:ext cx="1663291" cy="1085369"/>
            </a:xfrm>
            <a:custGeom>
              <a:avLst/>
              <a:gdLst>
                <a:gd name="T0" fmla="*/ 619 w 649"/>
                <a:gd name="T1" fmla="*/ 5 h 422"/>
                <a:gd name="T2" fmla="*/ 544 w 649"/>
                <a:gd name="T3" fmla="*/ 4 h 422"/>
                <a:gd name="T4" fmla="*/ 466 w 649"/>
                <a:gd name="T5" fmla="*/ 122 h 422"/>
                <a:gd name="T6" fmla="*/ 369 w 649"/>
                <a:gd name="T7" fmla="*/ 270 h 422"/>
                <a:gd name="T8" fmla="*/ 281 w 649"/>
                <a:gd name="T9" fmla="*/ 270 h 422"/>
                <a:gd name="T10" fmla="*/ 184 w 649"/>
                <a:gd name="T11" fmla="*/ 122 h 422"/>
                <a:gd name="T12" fmla="*/ 103 w 649"/>
                <a:gd name="T13" fmla="*/ 0 h 422"/>
                <a:gd name="T14" fmla="*/ 103 w 649"/>
                <a:gd name="T15" fmla="*/ 0 h 422"/>
                <a:gd name="T16" fmla="*/ 73 w 649"/>
                <a:gd name="T17" fmla="*/ 70 h 422"/>
                <a:gd name="T18" fmla="*/ 0 w 649"/>
                <a:gd name="T19" fmla="*/ 70 h 422"/>
                <a:gd name="T20" fmla="*/ 177 w 649"/>
                <a:gd name="T21" fmla="*/ 338 h 422"/>
                <a:gd name="T22" fmla="*/ 289 w 649"/>
                <a:gd name="T23" fmla="*/ 418 h 422"/>
                <a:gd name="T24" fmla="*/ 321 w 649"/>
                <a:gd name="T25" fmla="*/ 422 h 422"/>
                <a:gd name="T26" fmla="*/ 325 w 649"/>
                <a:gd name="T27" fmla="*/ 422 h 422"/>
                <a:gd name="T28" fmla="*/ 473 w 649"/>
                <a:gd name="T29" fmla="*/ 338 h 422"/>
                <a:gd name="T30" fmla="*/ 649 w 649"/>
                <a:gd name="T31" fmla="*/ 71 h 422"/>
                <a:gd name="T32" fmla="*/ 619 w 649"/>
                <a:gd name="T33" fmla="*/ 5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9" h="422">
                  <a:moveTo>
                    <a:pt x="619" y="5"/>
                  </a:moveTo>
                  <a:cubicBezTo>
                    <a:pt x="544" y="4"/>
                    <a:pt x="544" y="4"/>
                    <a:pt x="544" y="4"/>
                  </a:cubicBezTo>
                  <a:cubicBezTo>
                    <a:pt x="520" y="40"/>
                    <a:pt x="487" y="90"/>
                    <a:pt x="466" y="122"/>
                  </a:cubicBezTo>
                  <a:cubicBezTo>
                    <a:pt x="369" y="270"/>
                    <a:pt x="369" y="270"/>
                    <a:pt x="369" y="270"/>
                  </a:cubicBezTo>
                  <a:cubicBezTo>
                    <a:pt x="345" y="306"/>
                    <a:pt x="305" y="306"/>
                    <a:pt x="281" y="270"/>
                  </a:cubicBezTo>
                  <a:cubicBezTo>
                    <a:pt x="184" y="122"/>
                    <a:pt x="184" y="122"/>
                    <a:pt x="184" y="122"/>
                  </a:cubicBezTo>
                  <a:cubicBezTo>
                    <a:pt x="162" y="89"/>
                    <a:pt x="127" y="36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77" y="338"/>
                    <a:pt x="177" y="338"/>
                    <a:pt x="177" y="338"/>
                  </a:cubicBezTo>
                  <a:cubicBezTo>
                    <a:pt x="205" y="380"/>
                    <a:pt x="244" y="408"/>
                    <a:pt x="289" y="418"/>
                  </a:cubicBezTo>
                  <a:cubicBezTo>
                    <a:pt x="321" y="422"/>
                    <a:pt x="321" y="422"/>
                    <a:pt x="321" y="422"/>
                  </a:cubicBezTo>
                  <a:cubicBezTo>
                    <a:pt x="323" y="422"/>
                    <a:pt x="324" y="422"/>
                    <a:pt x="325" y="422"/>
                  </a:cubicBezTo>
                  <a:cubicBezTo>
                    <a:pt x="384" y="422"/>
                    <a:pt x="438" y="391"/>
                    <a:pt x="473" y="338"/>
                  </a:cubicBezTo>
                  <a:cubicBezTo>
                    <a:pt x="649" y="71"/>
                    <a:pt x="649" y="71"/>
                    <a:pt x="649" y="71"/>
                  </a:cubicBezTo>
                  <a:lnTo>
                    <a:pt x="619" y="5"/>
                  </a:lnTo>
                  <a:close/>
                </a:path>
              </a:pathLst>
            </a:custGeom>
            <a:solidFill>
              <a:schemeClr val="bg2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auto">
            <a:xfrm>
              <a:off x="3738728" y="3994898"/>
              <a:ext cx="1663291" cy="1084284"/>
            </a:xfrm>
            <a:custGeom>
              <a:avLst/>
              <a:gdLst>
                <a:gd name="T0" fmla="*/ 618 w 649"/>
                <a:gd name="T1" fmla="*/ 6 h 422"/>
                <a:gd name="T2" fmla="*/ 544 w 649"/>
                <a:gd name="T3" fmla="*/ 5 h 422"/>
                <a:gd name="T4" fmla="*/ 466 w 649"/>
                <a:gd name="T5" fmla="*/ 122 h 422"/>
                <a:gd name="T6" fmla="*/ 369 w 649"/>
                <a:gd name="T7" fmla="*/ 270 h 422"/>
                <a:gd name="T8" fmla="*/ 281 w 649"/>
                <a:gd name="T9" fmla="*/ 270 h 422"/>
                <a:gd name="T10" fmla="*/ 183 w 649"/>
                <a:gd name="T11" fmla="*/ 122 h 422"/>
                <a:gd name="T12" fmla="*/ 103 w 649"/>
                <a:gd name="T13" fmla="*/ 0 h 422"/>
                <a:gd name="T14" fmla="*/ 103 w 649"/>
                <a:gd name="T15" fmla="*/ 0 h 422"/>
                <a:gd name="T16" fmla="*/ 73 w 649"/>
                <a:gd name="T17" fmla="*/ 70 h 422"/>
                <a:gd name="T18" fmla="*/ 0 w 649"/>
                <a:gd name="T19" fmla="*/ 70 h 422"/>
                <a:gd name="T20" fmla="*/ 177 w 649"/>
                <a:gd name="T21" fmla="*/ 339 h 422"/>
                <a:gd name="T22" fmla="*/ 288 w 649"/>
                <a:gd name="T23" fmla="*/ 418 h 422"/>
                <a:gd name="T24" fmla="*/ 321 w 649"/>
                <a:gd name="T25" fmla="*/ 422 h 422"/>
                <a:gd name="T26" fmla="*/ 325 w 649"/>
                <a:gd name="T27" fmla="*/ 422 h 422"/>
                <a:gd name="T28" fmla="*/ 473 w 649"/>
                <a:gd name="T29" fmla="*/ 339 h 422"/>
                <a:gd name="T30" fmla="*/ 649 w 649"/>
                <a:gd name="T31" fmla="*/ 72 h 422"/>
                <a:gd name="T32" fmla="*/ 618 w 649"/>
                <a:gd name="T33" fmla="*/ 6 h 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9" h="422">
                  <a:moveTo>
                    <a:pt x="618" y="6"/>
                  </a:moveTo>
                  <a:cubicBezTo>
                    <a:pt x="544" y="5"/>
                    <a:pt x="544" y="5"/>
                    <a:pt x="544" y="5"/>
                  </a:cubicBezTo>
                  <a:cubicBezTo>
                    <a:pt x="520" y="41"/>
                    <a:pt x="487" y="90"/>
                    <a:pt x="466" y="122"/>
                  </a:cubicBezTo>
                  <a:cubicBezTo>
                    <a:pt x="369" y="270"/>
                    <a:pt x="369" y="270"/>
                    <a:pt x="369" y="270"/>
                  </a:cubicBezTo>
                  <a:cubicBezTo>
                    <a:pt x="344" y="307"/>
                    <a:pt x="305" y="307"/>
                    <a:pt x="281" y="270"/>
                  </a:cubicBezTo>
                  <a:cubicBezTo>
                    <a:pt x="183" y="122"/>
                    <a:pt x="183" y="122"/>
                    <a:pt x="183" y="122"/>
                  </a:cubicBezTo>
                  <a:cubicBezTo>
                    <a:pt x="162" y="89"/>
                    <a:pt x="127" y="37"/>
                    <a:pt x="103" y="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73" y="70"/>
                    <a:pt x="73" y="70"/>
                    <a:pt x="73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77" y="339"/>
                    <a:pt x="177" y="339"/>
                    <a:pt x="177" y="339"/>
                  </a:cubicBezTo>
                  <a:cubicBezTo>
                    <a:pt x="205" y="381"/>
                    <a:pt x="244" y="409"/>
                    <a:pt x="288" y="418"/>
                  </a:cubicBezTo>
                  <a:cubicBezTo>
                    <a:pt x="321" y="422"/>
                    <a:pt x="321" y="422"/>
                    <a:pt x="321" y="422"/>
                  </a:cubicBezTo>
                  <a:cubicBezTo>
                    <a:pt x="322" y="422"/>
                    <a:pt x="324" y="422"/>
                    <a:pt x="325" y="422"/>
                  </a:cubicBezTo>
                  <a:cubicBezTo>
                    <a:pt x="384" y="422"/>
                    <a:pt x="438" y="392"/>
                    <a:pt x="473" y="339"/>
                  </a:cubicBezTo>
                  <a:cubicBezTo>
                    <a:pt x="649" y="72"/>
                    <a:pt x="649" y="72"/>
                    <a:pt x="649" y="72"/>
                  </a:cubicBezTo>
                  <a:lnTo>
                    <a:pt x="618" y="6"/>
                  </a:lnTo>
                  <a:close/>
                </a:path>
              </a:pathLst>
            </a:custGeom>
            <a:solidFill>
              <a:schemeClr val="accent1"/>
            </a:solidFill>
            <a:ln w="14288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54"/>
            <p:cNvGrpSpPr/>
            <p:nvPr/>
          </p:nvGrpSpPr>
          <p:grpSpPr>
            <a:xfrm>
              <a:off x="1347949" y="3470464"/>
              <a:ext cx="858217" cy="815128"/>
              <a:chOff x="1347949" y="2804639"/>
              <a:chExt cx="858217" cy="815128"/>
            </a:xfrm>
          </p:grpSpPr>
          <p:sp>
            <p:nvSpPr>
              <p:cNvPr id="167" name="TextBox 166"/>
              <p:cNvSpPr txBox="1"/>
              <p:nvPr/>
            </p:nvSpPr>
            <p:spPr>
              <a:xfrm>
                <a:off x="1347949" y="2804639"/>
                <a:ext cx="858217" cy="492443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tr-TR" sz="1600" b="1" dirty="0">
                    <a:solidFill>
                      <a:srgbClr val="C00000"/>
                    </a:solidFill>
                  </a:rPr>
                  <a:t>B</a:t>
                </a:r>
                <a:r>
                  <a:rPr lang="tr-TR" sz="1600" b="1" dirty="0" smtClean="0">
                    <a:solidFill>
                      <a:srgbClr val="C00000"/>
                    </a:solidFill>
                  </a:rPr>
                  <a:t>elediye Atıkları</a:t>
                </a:r>
                <a:endParaRPr lang="en-US" sz="1600" b="1" dirty="0">
                  <a:solidFill>
                    <a:srgbClr val="C00000"/>
                  </a:solidFill>
                </a:endParaRPr>
              </a:p>
            </p:txBody>
          </p:sp>
          <p:grpSp>
            <p:nvGrpSpPr>
              <p:cNvPr id="4" name="Group 37"/>
              <p:cNvGrpSpPr>
                <a:grpSpLocks noChangeAspect="1"/>
              </p:cNvGrpSpPr>
              <p:nvPr/>
            </p:nvGrpSpPr>
            <p:grpSpPr>
              <a:xfrm>
                <a:off x="1621736" y="3259767"/>
                <a:ext cx="315383" cy="360000"/>
                <a:chOff x="2005013" y="1858963"/>
                <a:chExt cx="325437" cy="371476"/>
              </a:xfrm>
              <a:solidFill>
                <a:schemeClr val="bg2"/>
              </a:solidFill>
            </p:grpSpPr>
            <p:sp>
              <p:nvSpPr>
                <p:cNvPr id="26" name="Freeform 26"/>
                <p:cNvSpPr>
                  <a:spLocks noEditPoints="1"/>
                </p:cNvSpPr>
                <p:nvPr/>
              </p:nvSpPr>
              <p:spPr bwMode="auto">
                <a:xfrm>
                  <a:off x="2051050" y="1905001"/>
                  <a:ext cx="231775" cy="233363"/>
                </a:xfrm>
                <a:custGeom>
                  <a:avLst/>
                  <a:gdLst>
                    <a:gd name="T0" fmla="*/ 30 w 60"/>
                    <a:gd name="T1" fmla="*/ 60 h 60"/>
                    <a:gd name="T2" fmla="*/ 0 w 60"/>
                    <a:gd name="T3" fmla="*/ 30 h 60"/>
                    <a:gd name="T4" fmla="*/ 30 w 60"/>
                    <a:gd name="T5" fmla="*/ 0 h 60"/>
                    <a:gd name="T6" fmla="*/ 60 w 60"/>
                    <a:gd name="T7" fmla="*/ 30 h 60"/>
                    <a:gd name="T8" fmla="*/ 30 w 60"/>
                    <a:gd name="T9" fmla="*/ 60 h 60"/>
                    <a:gd name="T10" fmla="*/ 30 w 60"/>
                    <a:gd name="T11" fmla="*/ 4 h 60"/>
                    <a:gd name="T12" fmla="*/ 4 w 60"/>
                    <a:gd name="T13" fmla="*/ 30 h 60"/>
                    <a:gd name="T14" fmla="*/ 30 w 60"/>
                    <a:gd name="T15" fmla="*/ 56 h 60"/>
                    <a:gd name="T16" fmla="*/ 56 w 60"/>
                    <a:gd name="T17" fmla="*/ 30 h 60"/>
                    <a:gd name="T18" fmla="*/ 30 w 60"/>
                    <a:gd name="T19" fmla="*/ 4 h 6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0" h="60">
                      <a:moveTo>
                        <a:pt x="30" y="60"/>
                      </a:moveTo>
                      <a:cubicBezTo>
                        <a:pt x="13" y="60"/>
                        <a:pt x="0" y="47"/>
                        <a:pt x="0" y="30"/>
                      </a:cubicBezTo>
                      <a:cubicBezTo>
                        <a:pt x="0" y="13"/>
                        <a:pt x="13" y="0"/>
                        <a:pt x="30" y="0"/>
                      </a:cubicBezTo>
                      <a:cubicBezTo>
                        <a:pt x="47" y="0"/>
                        <a:pt x="60" y="13"/>
                        <a:pt x="60" y="30"/>
                      </a:cubicBezTo>
                      <a:cubicBezTo>
                        <a:pt x="60" y="47"/>
                        <a:pt x="47" y="60"/>
                        <a:pt x="30" y="60"/>
                      </a:cubicBezTo>
                      <a:close/>
                      <a:moveTo>
                        <a:pt x="30" y="4"/>
                      </a:moveTo>
                      <a:cubicBezTo>
                        <a:pt x="16" y="4"/>
                        <a:pt x="4" y="16"/>
                        <a:pt x="4" y="30"/>
                      </a:cubicBezTo>
                      <a:cubicBezTo>
                        <a:pt x="4" y="44"/>
                        <a:pt x="16" y="56"/>
                        <a:pt x="30" y="56"/>
                      </a:cubicBezTo>
                      <a:cubicBezTo>
                        <a:pt x="44" y="56"/>
                        <a:pt x="56" y="44"/>
                        <a:pt x="56" y="30"/>
                      </a:cubicBezTo>
                      <a:cubicBezTo>
                        <a:pt x="56" y="16"/>
                        <a:pt x="44" y="4"/>
                        <a:pt x="30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27"/>
                <p:cNvSpPr>
                  <a:spLocks/>
                </p:cNvSpPr>
                <p:nvPr/>
              </p:nvSpPr>
              <p:spPr bwMode="auto">
                <a:xfrm>
                  <a:off x="2112963" y="2122488"/>
                  <a:ext cx="107950" cy="46038"/>
                </a:xfrm>
                <a:custGeom>
                  <a:avLst/>
                  <a:gdLst>
                    <a:gd name="T0" fmla="*/ 26 w 28"/>
                    <a:gd name="T1" fmla="*/ 12 h 12"/>
                    <a:gd name="T2" fmla="*/ 2 w 28"/>
                    <a:gd name="T3" fmla="*/ 12 h 12"/>
                    <a:gd name="T4" fmla="*/ 0 w 28"/>
                    <a:gd name="T5" fmla="*/ 10 h 12"/>
                    <a:gd name="T6" fmla="*/ 0 w 28"/>
                    <a:gd name="T7" fmla="*/ 0 h 12"/>
                    <a:gd name="T8" fmla="*/ 4 w 28"/>
                    <a:gd name="T9" fmla="*/ 0 h 12"/>
                    <a:gd name="T10" fmla="*/ 4 w 28"/>
                    <a:gd name="T11" fmla="*/ 8 h 12"/>
                    <a:gd name="T12" fmla="*/ 24 w 28"/>
                    <a:gd name="T13" fmla="*/ 8 h 12"/>
                    <a:gd name="T14" fmla="*/ 24 w 28"/>
                    <a:gd name="T15" fmla="*/ 0 h 12"/>
                    <a:gd name="T16" fmla="*/ 28 w 28"/>
                    <a:gd name="T17" fmla="*/ 0 h 12"/>
                    <a:gd name="T18" fmla="*/ 28 w 28"/>
                    <a:gd name="T19" fmla="*/ 10 h 12"/>
                    <a:gd name="T20" fmla="*/ 26 w 28"/>
                    <a:gd name="T21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28" h="12">
                      <a:moveTo>
                        <a:pt x="26" y="12"/>
                      </a:move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1"/>
                        <a:pt x="0" y="1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8"/>
                        <a:pt x="4" y="8"/>
                        <a:pt x="4" y="8"/>
                      </a:cubicBezTo>
                      <a:cubicBezTo>
                        <a:pt x="24" y="8"/>
                        <a:pt x="24" y="8"/>
                        <a:pt x="24" y="8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8" y="10"/>
                        <a:pt x="28" y="10"/>
                        <a:pt x="28" y="10"/>
                      </a:cubicBezTo>
                      <a:cubicBezTo>
                        <a:pt x="28" y="11"/>
                        <a:pt x="27" y="12"/>
                        <a:pt x="26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28"/>
                <p:cNvSpPr>
                  <a:spLocks noEditPoints="1"/>
                </p:cNvSpPr>
                <p:nvPr/>
              </p:nvSpPr>
              <p:spPr bwMode="auto">
                <a:xfrm>
                  <a:off x="2128838" y="2152651"/>
                  <a:ext cx="76200" cy="47625"/>
                </a:xfrm>
                <a:custGeom>
                  <a:avLst/>
                  <a:gdLst>
                    <a:gd name="T0" fmla="*/ 18 w 20"/>
                    <a:gd name="T1" fmla="*/ 12 h 12"/>
                    <a:gd name="T2" fmla="*/ 2 w 20"/>
                    <a:gd name="T3" fmla="*/ 12 h 12"/>
                    <a:gd name="T4" fmla="*/ 0 w 20"/>
                    <a:gd name="T5" fmla="*/ 10 h 12"/>
                    <a:gd name="T6" fmla="*/ 0 w 20"/>
                    <a:gd name="T7" fmla="*/ 2 h 12"/>
                    <a:gd name="T8" fmla="*/ 2 w 20"/>
                    <a:gd name="T9" fmla="*/ 0 h 12"/>
                    <a:gd name="T10" fmla="*/ 18 w 20"/>
                    <a:gd name="T11" fmla="*/ 0 h 12"/>
                    <a:gd name="T12" fmla="*/ 20 w 20"/>
                    <a:gd name="T13" fmla="*/ 2 h 12"/>
                    <a:gd name="T14" fmla="*/ 20 w 20"/>
                    <a:gd name="T15" fmla="*/ 10 h 12"/>
                    <a:gd name="T16" fmla="*/ 18 w 20"/>
                    <a:gd name="T17" fmla="*/ 12 h 12"/>
                    <a:gd name="T18" fmla="*/ 4 w 20"/>
                    <a:gd name="T19" fmla="*/ 8 h 12"/>
                    <a:gd name="T20" fmla="*/ 16 w 20"/>
                    <a:gd name="T21" fmla="*/ 8 h 12"/>
                    <a:gd name="T22" fmla="*/ 16 w 20"/>
                    <a:gd name="T23" fmla="*/ 4 h 12"/>
                    <a:gd name="T24" fmla="*/ 4 w 20"/>
                    <a:gd name="T25" fmla="*/ 4 h 12"/>
                    <a:gd name="T26" fmla="*/ 4 w 20"/>
                    <a:gd name="T27" fmla="*/ 8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20" h="12">
                      <a:moveTo>
                        <a:pt x="18" y="12"/>
                      </a:moveTo>
                      <a:cubicBezTo>
                        <a:pt x="2" y="12"/>
                        <a:pt x="2" y="12"/>
                        <a:pt x="2" y="12"/>
                      </a:cubicBezTo>
                      <a:cubicBezTo>
                        <a:pt x="1" y="12"/>
                        <a:pt x="0" y="11"/>
                        <a:pt x="0" y="1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9" y="0"/>
                        <a:pt x="20" y="1"/>
                        <a:pt x="20" y="2"/>
                      </a:cubicBezTo>
                      <a:cubicBezTo>
                        <a:pt x="20" y="10"/>
                        <a:pt x="20" y="10"/>
                        <a:pt x="20" y="10"/>
                      </a:cubicBezTo>
                      <a:cubicBezTo>
                        <a:pt x="20" y="11"/>
                        <a:pt x="19" y="12"/>
                        <a:pt x="18" y="12"/>
                      </a:cubicBezTo>
                      <a:close/>
                      <a:moveTo>
                        <a:pt x="4" y="8"/>
                      </a:moveTo>
                      <a:cubicBezTo>
                        <a:pt x="16" y="8"/>
                        <a:pt x="16" y="8"/>
                        <a:pt x="16" y="8"/>
                      </a:cubicBezTo>
                      <a:cubicBezTo>
                        <a:pt x="16" y="4"/>
                        <a:pt x="16" y="4"/>
                        <a:pt x="16" y="4"/>
                      </a:cubicBezTo>
                      <a:cubicBezTo>
                        <a:pt x="4" y="4"/>
                        <a:pt x="4" y="4"/>
                        <a:pt x="4" y="4"/>
                      </a:cubicBezTo>
                      <a:lnTo>
                        <a:pt x="4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/>
                </p:cNvSpPr>
                <p:nvPr/>
              </p:nvSpPr>
              <p:spPr bwMode="auto">
                <a:xfrm>
                  <a:off x="2159000" y="2184401"/>
                  <a:ext cx="15875" cy="46038"/>
                </a:xfrm>
                <a:custGeom>
                  <a:avLst/>
                  <a:gdLst>
                    <a:gd name="T0" fmla="*/ 2 w 4"/>
                    <a:gd name="T1" fmla="*/ 12 h 12"/>
                    <a:gd name="T2" fmla="*/ 0 w 4"/>
                    <a:gd name="T3" fmla="*/ 10 h 12"/>
                    <a:gd name="T4" fmla="*/ 0 w 4"/>
                    <a:gd name="T5" fmla="*/ 2 h 12"/>
                    <a:gd name="T6" fmla="*/ 2 w 4"/>
                    <a:gd name="T7" fmla="*/ 0 h 12"/>
                    <a:gd name="T8" fmla="*/ 4 w 4"/>
                    <a:gd name="T9" fmla="*/ 2 h 12"/>
                    <a:gd name="T10" fmla="*/ 4 w 4"/>
                    <a:gd name="T11" fmla="*/ 10 h 12"/>
                    <a:gd name="T12" fmla="*/ 2 w 4"/>
                    <a:gd name="T13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12">
                      <a:moveTo>
                        <a:pt x="2" y="12"/>
                      </a:moveTo>
                      <a:cubicBezTo>
                        <a:pt x="1" y="12"/>
                        <a:pt x="0" y="11"/>
                        <a:pt x="0" y="1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1"/>
                        <a:pt x="3" y="12"/>
                        <a:pt x="2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2159000" y="1858963"/>
                  <a:ext cx="15875" cy="31750"/>
                </a:xfrm>
                <a:custGeom>
                  <a:avLst/>
                  <a:gdLst>
                    <a:gd name="T0" fmla="*/ 2 w 4"/>
                    <a:gd name="T1" fmla="*/ 8 h 8"/>
                    <a:gd name="T2" fmla="*/ 0 w 4"/>
                    <a:gd name="T3" fmla="*/ 6 h 8"/>
                    <a:gd name="T4" fmla="*/ 0 w 4"/>
                    <a:gd name="T5" fmla="*/ 2 h 8"/>
                    <a:gd name="T6" fmla="*/ 2 w 4"/>
                    <a:gd name="T7" fmla="*/ 0 h 8"/>
                    <a:gd name="T8" fmla="*/ 4 w 4"/>
                    <a:gd name="T9" fmla="*/ 2 h 8"/>
                    <a:gd name="T10" fmla="*/ 4 w 4"/>
                    <a:gd name="T11" fmla="*/ 6 h 8"/>
                    <a:gd name="T12" fmla="*/ 2 w 4"/>
                    <a:gd name="T13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" h="8">
                      <a:moveTo>
                        <a:pt x="2" y="8"/>
                      </a:moveTo>
                      <a:cubicBezTo>
                        <a:pt x="1" y="8"/>
                        <a:pt x="0" y="7"/>
                        <a:pt x="0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3" y="0"/>
                        <a:pt x="4" y="1"/>
                        <a:pt x="4" y="2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7"/>
                        <a:pt x="3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31"/>
                <p:cNvSpPr>
                  <a:spLocks/>
                </p:cNvSpPr>
                <p:nvPr/>
              </p:nvSpPr>
              <p:spPr bwMode="auto">
                <a:xfrm>
                  <a:off x="2255838" y="1905001"/>
                  <a:ext cx="26987" cy="26988"/>
                </a:xfrm>
                <a:custGeom>
                  <a:avLst/>
                  <a:gdLst>
                    <a:gd name="T0" fmla="*/ 2 w 7"/>
                    <a:gd name="T1" fmla="*/ 7 h 7"/>
                    <a:gd name="T2" fmla="*/ 1 w 7"/>
                    <a:gd name="T3" fmla="*/ 6 h 7"/>
                    <a:gd name="T4" fmla="*/ 1 w 7"/>
                    <a:gd name="T5" fmla="*/ 3 h 7"/>
                    <a:gd name="T6" fmla="*/ 4 w 7"/>
                    <a:gd name="T7" fmla="*/ 0 h 7"/>
                    <a:gd name="T8" fmla="*/ 7 w 7"/>
                    <a:gd name="T9" fmla="*/ 0 h 7"/>
                    <a:gd name="T10" fmla="*/ 7 w 7"/>
                    <a:gd name="T11" fmla="*/ 3 h 7"/>
                    <a:gd name="T12" fmla="*/ 4 w 7"/>
                    <a:gd name="T13" fmla="*/ 6 h 7"/>
                    <a:gd name="T14" fmla="*/ 2 w 7"/>
                    <a:gd name="T1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7">
                      <a:moveTo>
                        <a:pt x="2" y="7"/>
                      </a:moveTo>
                      <a:cubicBezTo>
                        <a:pt x="2" y="7"/>
                        <a:pt x="1" y="6"/>
                        <a:pt x="1" y="6"/>
                      </a:cubicBezTo>
                      <a:cubicBezTo>
                        <a:pt x="0" y="5"/>
                        <a:pt x="0" y="4"/>
                        <a:pt x="1" y="3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5" y="0"/>
                        <a:pt x="6" y="0"/>
                        <a:pt x="7" y="0"/>
                      </a:cubicBezTo>
                      <a:cubicBezTo>
                        <a:pt x="7" y="1"/>
                        <a:pt x="7" y="2"/>
                        <a:pt x="7" y="3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3" y="6"/>
                        <a:pt x="3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32"/>
                <p:cNvSpPr>
                  <a:spLocks/>
                </p:cNvSpPr>
                <p:nvPr/>
              </p:nvSpPr>
              <p:spPr bwMode="auto">
                <a:xfrm>
                  <a:off x="2298700" y="2014538"/>
                  <a:ext cx="31750" cy="14288"/>
                </a:xfrm>
                <a:custGeom>
                  <a:avLst/>
                  <a:gdLst>
                    <a:gd name="T0" fmla="*/ 6 w 8"/>
                    <a:gd name="T1" fmla="*/ 4 h 4"/>
                    <a:gd name="T2" fmla="*/ 2 w 8"/>
                    <a:gd name="T3" fmla="*/ 4 h 4"/>
                    <a:gd name="T4" fmla="*/ 0 w 8"/>
                    <a:gd name="T5" fmla="*/ 2 h 4"/>
                    <a:gd name="T6" fmla="*/ 2 w 8"/>
                    <a:gd name="T7" fmla="*/ 0 h 4"/>
                    <a:gd name="T8" fmla="*/ 6 w 8"/>
                    <a:gd name="T9" fmla="*/ 0 h 4"/>
                    <a:gd name="T10" fmla="*/ 8 w 8"/>
                    <a:gd name="T11" fmla="*/ 2 h 4"/>
                    <a:gd name="T12" fmla="*/ 6 w 8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">
                      <a:moveTo>
                        <a:pt x="6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7" y="0"/>
                        <a:pt x="8" y="1"/>
                        <a:pt x="8" y="2"/>
                      </a:cubicBezTo>
                      <a:cubicBezTo>
                        <a:pt x="8" y="3"/>
                        <a:pt x="7" y="4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33"/>
                <p:cNvSpPr>
                  <a:spLocks/>
                </p:cNvSpPr>
                <p:nvPr/>
              </p:nvSpPr>
              <p:spPr bwMode="auto">
                <a:xfrm>
                  <a:off x="2255838" y="2109788"/>
                  <a:ext cx="26987" cy="28575"/>
                </a:xfrm>
                <a:custGeom>
                  <a:avLst/>
                  <a:gdLst>
                    <a:gd name="T0" fmla="*/ 5 w 7"/>
                    <a:gd name="T1" fmla="*/ 7 h 7"/>
                    <a:gd name="T2" fmla="*/ 4 w 7"/>
                    <a:gd name="T3" fmla="*/ 7 h 7"/>
                    <a:gd name="T4" fmla="*/ 1 w 7"/>
                    <a:gd name="T5" fmla="*/ 4 h 7"/>
                    <a:gd name="T6" fmla="*/ 1 w 7"/>
                    <a:gd name="T7" fmla="*/ 1 h 7"/>
                    <a:gd name="T8" fmla="*/ 4 w 7"/>
                    <a:gd name="T9" fmla="*/ 1 h 7"/>
                    <a:gd name="T10" fmla="*/ 7 w 7"/>
                    <a:gd name="T11" fmla="*/ 4 h 7"/>
                    <a:gd name="T12" fmla="*/ 7 w 7"/>
                    <a:gd name="T13" fmla="*/ 7 h 7"/>
                    <a:gd name="T14" fmla="*/ 5 w 7"/>
                    <a:gd name="T1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7">
                      <a:moveTo>
                        <a:pt x="5" y="7"/>
                      </a:moveTo>
                      <a:cubicBezTo>
                        <a:pt x="5" y="7"/>
                        <a:pt x="4" y="7"/>
                        <a:pt x="4" y="7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0" y="3"/>
                        <a:pt x="0" y="2"/>
                        <a:pt x="1" y="1"/>
                      </a:cubicBezTo>
                      <a:cubicBezTo>
                        <a:pt x="2" y="0"/>
                        <a:pt x="3" y="0"/>
                        <a:pt x="4" y="1"/>
                      </a:cubicBezTo>
                      <a:cubicBezTo>
                        <a:pt x="7" y="4"/>
                        <a:pt x="7" y="4"/>
                        <a:pt x="7" y="4"/>
                      </a:cubicBezTo>
                      <a:cubicBezTo>
                        <a:pt x="7" y="5"/>
                        <a:pt x="7" y="6"/>
                        <a:pt x="7" y="7"/>
                      </a:cubicBezTo>
                      <a:cubicBezTo>
                        <a:pt x="6" y="7"/>
                        <a:pt x="6" y="7"/>
                        <a:pt x="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34"/>
                <p:cNvSpPr>
                  <a:spLocks/>
                </p:cNvSpPr>
                <p:nvPr/>
              </p:nvSpPr>
              <p:spPr bwMode="auto">
                <a:xfrm>
                  <a:off x="2051050" y="1905001"/>
                  <a:ext cx="26987" cy="26988"/>
                </a:xfrm>
                <a:custGeom>
                  <a:avLst/>
                  <a:gdLst>
                    <a:gd name="T0" fmla="*/ 5 w 7"/>
                    <a:gd name="T1" fmla="*/ 7 h 7"/>
                    <a:gd name="T2" fmla="*/ 3 w 7"/>
                    <a:gd name="T3" fmla="*/ 6 h 7"/>
                    <a:gd name="T4" fmla="*/ 0 w 7"/>
                    <a:gd name="T5" fmla="*/ 3 h 7"/>
                    <a:gd name="T6" fmla="*/ 0 w 7"/>
                    <a:gd name="T7" fmla="*/ 0 h 7"/>
                    <a:gd name="T8" fmla="*/ 3 w 7"/>
                    <a:gd name="T9" fmla="*/ 0 h 7"/>
                    <a:gd name="T10" fmla="*/ 6 w 7"/>
                    <a:gd name="T11" fmla="*/ 3 h 7"/>
                    <a:gd name="T12" fmla="*/ 6 w 7"/>
                    <a:gd name="T13" fmla="*/ 6 h 7"/>
                    <a:gd name="T14" fmla="*/ 5 w 7"/>
                    <a:gd name="T1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7">
                      <a:moveTo>
                        <a:pt x="5" y="7"/>
                      </a:moveTo>
                      <a:cubicBezTo>
                        <a:pt x="4" y="7"/>
                        <a:pt x="4" y="6"/>
                        <a:pt x="3" y="6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7" y="4"/>
                        <a:pt x="7" y="5"/>
                        <a:pt x="6" y="6"/>
                      </a:cubicBezTo>
                      <a:cubicBezTo>
                        <a:pt x="6" y="6"/>
                        <a:pt x="5" y="7"/>
                        <a:pt x="5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35"/>
                <p:cNvSpPr>
                  <a:spLocks/>
                </p:cNvSpPr>
                <p:nvPr/>
              </p:nvSpPr>
              <p:spPr bwMode="auto">
                <a:xfrm>
                  <a:off x="2005013" y="2014538"/>
                  <a:ext cx="30162" cy="14288"/>
                </a:xfrm>
                <a:custGeom>
                  <a:avLst/>
                  <a:gdLst>
                    <a:gd name="T0" fmla="*/ 6 w 8"/>
                    <a:gd name="T1" fmla="*/ 4 h 4"/>
                    <a:gd name="T2" fmla="*/ 2 w 8"/>
                    <a:gd name="T3" fmla="*/ 4 h 4"/>
                    <a:gd name="T4" fmla="*/ 0 w 8"/>
                    <a:gd name="T5" fmla="*/ 2 h 4"/>
                    <a:gd name="T6" fmla="*/ 2 w 8"/>
                    <a:gd name="T7" fmla="*/ 0 h 4"/>
                    <a:gd name="T8" fmla="*/ 6 w 8"/>
                    <a:gd name="T9" fmla="*/ 0 h 4"/>
                    <a:gd name="T10" fmla="*/ 8 w 8"/>
                    <a:gd name="T11" fmla="*/ 2 h 4"/>
                    <a:gd name="T12" fmla="*/ 6 w 8"/>
                    <a:gd name="T13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8" h="4">
                      <a:moveTo>
                        <a:pt x="6" y="4"/>
                      </a:moveTo>
                      <a:cubicBezTo>
                        <a:pt x="2" y="4"/>
                        <a:pt x="2" y="4"/>
                        <a:pt x="2" y="4"/>
                      </a:cubicBezTo>
                      <a:cubicBezTo>
                        <a:pt x="1" y="4"/>
                        <a:pt x="0" y="3"/>
                        <a:pt x="0" y="2"/>
                      </a:cubicBezTo>
                      <a:cubicBezTo>
                        <a:pt x="0" y="1"/>
                        <a:pt x="1" y="0"/>
                        <a:pt x="2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7" y="0"/>
                        <a:pt x="8" y="1"/>
                        <a:pt x="8" y="2"/>
                      </a:cubicBezTo>
                      <a:cubicBezTo>
                        <a:pt x="8" y="3"/>
                        <a:pt x="7" y="4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36"/>
                <p:cNvSpPr>
                  <a:spLocks/>
                </p:cNvSpPr>
                <p:nvPr/>
              </p:nvSpPr>
              <p:spPr bwMode="auto">
                <a:xfrm>
                  <a:off x="2051050" y="2109788"/>
                  <a:ext cx="26987" cy="28575"/>
                </a:xfrm>
                <a:custGeom>
                  <a:avLst/>
                  <a:gdLst>
                    <a:gd name="T0" fmla="*/ 2 w 7"/>
                    <a:gd name="T1" fmla="*/ 7 h 7"/>
                    <a:gd name="T2" fmla="*/ 0 w 7"/>
                    <a:gd name="T3" fmla="*/ 7 h 7"/>
                    <a:gd name="T4" fmla="*/ 0 w 7"/>
                    <a:gd name="T5" fmla="*/ 4 h 7"/>
                    <a:gd name="T6" fmla="*/ 3 w 7"/>
                    <a:gd name="T7" fmla="*/ 1 h 7"/>
                    <a:gd name="T8" fmla="*/ 6 w 7"/>
                    <a:gd name="T9" fmla="*/ 1 h 7"/>
                    <a:gd name="T10" fmla="*/ 6 w 7"/>
                    <a:gd name="T11" fmla="*/ 4 h 7"/>
                    <a:gd name="T12" fmla="*/ 3 w 7"/>
                    <a:gd name="T13" fmla="*/ 7 h 7"/>
                    <a:gd name="T14" fmla="*/ 2 w 7"/>
                    <a:gd name="T1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7">
                      <a:moveTo>
                        <a:pt x="2" y="7"/>
                      </a:moveTo>
                      <a:cubicBezTo>
                        <a:pt x="1" y="7"/>
                        <a:pt x="1" y="7"/>
                        <a:pt x="0" y="7"/>
                      </a:cubicBezTo>
                      <a:cubicBezTo>
                        <a:pt x="0" y="6"/>
                        <a:pt x="0" y="5"/>
                        <a:pt x="0" y="4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4" y="0"/>
                        <a:pt x="5" y="0"/>
                        <a:pt x="6" y="1"/>
                      </a:cubicBezTo>
                      <a:cubicBezTo>
                        <a:pt x="7" y="2"/>
                        <a:pt x="7" y="3"/>
                        <a:pt x="6" y="4"/>
                      </a:cubicBezTo>
                      <a:cubicBezTo>
                        <a:pt x="3" y="7"/>
                        <a:pt x="3" y="7"/>
                        <a:pt x="3" y="7"/>
                      </a:cubicBezTo>
                      <a:cubicBezTo>
                        <a:pt x="3" y="7"/>
                        <a:pt x="2" y="7"/>
                        <a:pt x="2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37"/>
                <p:cNvSpPr>
                  <a:spLocks noEditPoints="1"/>
                </p:cNvSpPr>
                <p:nvPr/>
              </p:nvSpPr>
              <p:spPr bwMode="auto">
                <a:xfrm>
                  <a:off x="2097088" y="2014538"/>
                  <a:ext cx="139700" cy="115888"/>
                </a:xfrm>
                <a:custGeom>
                  <a:avLst/>
                  <a:gdLst>
                    <a:gd name="T0" fmla="*/ 20 w 36"/>
                    <a:gd name="T1" fmla="*/ 30 h 30"/>
                    <a:gd name="T2" fmla="*/ 20 w 36"/>
                    <a:gd name="T3" fmla="*/ 30 h 30"/>
                    <a:gd name="T4" fmla="*/ 18 w 36"/>
                    <a:gd name="T5" fmla="*/ 28 h 30"/>
                    <a:gd name="T6" fmla="*/ 16 w 36"/>
                    <a:gd name="T7" fmla="*/ 30 h 30"/>
                    <a:gd name="T8" fmla="*/ 14 w 36"/>
                    <a:gd name="T9" fmla="*/ 28 h 30"/>
                    <a:gd name="T10" fmla="*/ 10 w 36"/>
                    <a:gd name="T11" fmla="*/ 12 h 30"/>
                    <a:gd name="T12" fmla="*/ 6 w 36"/>
                    <a:gd name="T13" fmla="*/ 12 h 30"/>
                    <a:gd name="T14" fmla="*/ 0 w 36"/>
                    <a:gd name="T15" fmla="*/ 6 h 30"/>
                    <a:gd name="T16" fmla="*/ 6 w 36"/>
                    <a:gd name="T17" fmla="*/ 0 h 30"/>
                    <a:gd name="T18" fmla="*/ 13 w 36"/>
                    <a:gd name="T19" fmla="*/ 5 h 30"/>
                    <a:gd name="T20" fmla="*/ 13 w 36"/>
                    <a:gd name="T21" fmla="*/ 8 h 30"/>
                    <a:gd name="T22" fmla="*/ 23 w 36"/>
                    <a:gd name="T23" fmla="*/ 8 h 30"/>
                    <a:gd name="T24" fmla="*/ 23 w 36"/>
                    <a:gd name="T25" fmla="*/ 5 h 30"/>
                    <a:gd name="T26" fmla="*/ 30 w 36"/>
                    <a:gd name="T27" fmla="*/ 0 h 30"/>
                    <a:gd name="T28" fmla="*/ 36 w 36"/>
                    <a:gd name="T29" fmla="*/ 6 h 30"/>
                    <a:gd name="T30" fmla="*/ 30 w 36"/>
                    <a:gd name="T31" fmla="*/ 12 h 30"/>
                    <a:gd name="T32" fmla="*/ 26 w 36"/>
                    <a:gd name="T33" fmla="*/ 12 h 30"/>
                    <a:gd name="T34" fmla="*/ 22 w 36"/>
                    <a:gd name="T35" fmla="*/ 28 h 30"/>
                    <a:gd name="T36" fmla="*/ 20 w 36"/>
                    <a:gd name="T37" fmla="*/ 30 h 30"/>
                    <a:gd name="T38" fmla="*/ 14 w 36"/>
                    <a:gd name="T39" fmla="*/ 12 h 30"/>
                    <a:gd name="T40" fmla="*/ 18 w 36"/>
                    <a:gd name="T41" fmla="*/ 28 h 30"/>
                    <a:gd name="T42" fmla="*/ 18 w 36"/>
                    <a:gd name="T43" fmla="*/ 28 h 30"/>
                    <a:gd name="T44" fmla="*/ 18 w 36"/>
                    <a:gd name="T45" fmla="*/ 28 h 30"/>
                    <a:gd name="T46" fmla="*/ 22 w 36"/>
                    <a:gd name="T47" fmla="*/ 12 h 30"/>
                    <a:gd name="T48" fmla="*/ 14 w 36"/>
                    <a:gd name="T49" fmla="*/ 12 h 30"/>
                    <a:gd name="T50" fmla="*/ 27 w 36"/>
                    <a:gd name="T51" fmla="*/ 8 h 30"/>
                    <a:gd name="T52" fmla="*/ 30 w 36"/>
                    <a:gd name="T53" fmla="*/ 8 h 30"/>
                    <a:gd name="T54" fmla="*/ 32 w 36"/>
                    <a:gd name="T55" fmla="*/ 6 h 30"/>
                    <a:gd name="T56" fmla="*/ 30 w 36"/>
                    <a:gd name="T57" fmla="*/ 4 h 30"/>
                    <a:gd name="T58" fmla="*/ 27 w 36"/>
                    <a:gd name="T59" fmla="*/ 6 h 30"/>
                    <a:gd name="T60" fmla="*/ 27 w 36"/>
                    <a:gd name="T61" fmla="*/ 8 h 30"/>
                    <a:gd name="T62" fmla="*/ 6 w 36"/>
                    <a:gd name="T63" fmla="*/ 4 h 30"/>
                    <a:gd name="T64" fmla="*/ 4 w 36"/>
                    <a:gd name="T65" fmla="*/ 6 h 30"/>
                    <a:gd name="T66" fmla="*/ 6 w 36"/>
                    <a:gd name="T67" fmla="*/ 8 h 30"/>
                    <a:gd name="T68" fmla="*/ 9 w 36"/>
                    <a:gd name="T69" fmla="*/ 8 h 30"/>
                    <a:gd name="T70" fmla="*/ 9 w 36"/>
                    <a:gd name="T71" fmla="*/ 6 h 30"/>
                    <a:gd name="T72" fmla="*/ 6 w 36"/>
                    <a:gd name="T73" fmla="*/ 4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36" h="30">
                      <a:moveTo>
                        <a:pt x="20" y="30"/>
                      </a:moveTo>
                      <a:cubicBezTo>
                        <a:pt x="20" y="30"/>
                        <a:pt x="20" y="30"/>
                        <a:pt x="20" y="30"/>
                      </a:cubicBezTo>
                      <a:cubicBezTo>
                        <a:pt x="19" y="30"/>
                        <a:pt x="18" y="29"/>
                        <a:pt x="18" y="28"/>
                      </a:cubicBezTo>
                      <a:cubicBezTo>
                        <a:pt x="18" y="29"/>
                        <a:pt x="17" y="30"/>
                        <a:pt x="16" y="30"/>
                      </a:cubicBezTo>
                      <a:cubicBezTo>
                        <a:pt x="15" y="30"/>
                        <a:pt x="14" y="30"/>
                        <a:pt x="14" y="28"/>
                      </a:cubicBezTo>
                      <a:cubicBezTo>
                        <a:pt x="10" y="12"/>
                        <a:pt x="10" y="12"/>
                        <a:pt x="10" y="12"/>
                      </a:cubicBezTo>
                      <a:cubicBezTo>
                        <a:pt x="6" y="12"/>
                        <a:pt x="6" y="12"/>
                        <a:pt x="6" y="12"/>
                      </a:cubicBezTo>
                      <a:cubicBezTo>
                        <a:pt x="3" y="12"/>
                        <a:pt x="0" y="9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" y="0"/>
                        <a:pt x="12" y="2"/>
                        <a:pt x="13" y="5"/>
                      </a:cubicBezTo>
                      <a:cubicBezTo>
                        <a:pt x="13" y="8"/>
                        <a:pt x="13" y="8"/>
                        <a:pt x="13" y="8"/>
                      </a:cubicBezTo>
                      <a:cubicBezTo>
                        <a:pt x="23" y="8"/>
                        <a:pt x="23" y="8"/>
                        <a:pt x="23" y="8"/>
                      </a:cubicBezTo>
                      <a:cubicBezTo>
                        <a:pt x="23" y="5"/>
                        <a:pt x="23" y="5"/>
                        <a:pt x="23" y="5"/>
                      </a:cubicBezTo>
                      <a:cubicBezTo>
                        <a:pt x="24" y="2"/>
                        <a:pt x="27" y="0"/>
                        <a:pt x="30" y="0"/>
                      </a:cubicBezTo>
                      <a:cubicBezTo>
                        <a:pt x="33" y="0"/>
                        <a:pt x="36" y="3"/>
                        <a:pt x="36" y="6"/>
                      </a:cubicBezTo>
                      <a:cubicBezTo>
                        <a:pt x="36" y="9"/>
                        <a:pt x="33" y="12"/>
                        <a:pt x="30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2" y="28"/>
                        <a:pt x="22" y="28"/>
                        <a:pt x="22" y="28"/>
                      </a:cubicBezTo>
                      <a:cubicBezTo>
                        <a:pt x="22" y="29"/>
                        <a:pt x="21" y="30"/>
                        <a:pt x="20" y="30"/>
                      </a:cubicBezTo>
                      <a:close/>
                      <a:moveTo>
                        <a:pt x="14" y="12"/>
                      </a:move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18" y="28"/>
                        <a:pt x="18" y="28"/>
                        <a:pt x="18" y="28"/>
                      </a:cubicBezTo>
                      <a:cubicBezTo>
                        <a:pt x="22" y="12"/>
                        <a:pt x="22" y="12"/>
                        <a:pt x="22" y="12"/>
                      </a:cubicBezTo>
                      <a:lnTo>
                        <a:pt x="14" y="12"/>
                      </a:lnTo>
                      <a:close/>
                      <a:moveTo>
                        <a:pt x="27" y="8"/>
                      </a:moveTo>
                      <a:cubicBezTo>
                        <a:pt x="30" y="8"/>
                        <a:pt x="30" y="8"/>
                        <a:pt x="30" y="8"/>
                      </a:cubicBezTo>
                      <a:cubicBezTo>
                        <a:pt x="31" y="8"/>
                        <a:pt x="32" y="7"/>
                        <a:pt x="32" y="6"/>
                      </a:cubicBezTo>
                      <a:cubicBezTo>
                        <a:pt x="32" y="5"/>
                        <a:pt x="31" y="4"/>
                        <a:pt x="30" y="4"/>
                      </a:cubicBezTo>
                      <a:cubicBezTo>
                        <a:pt x="29" y="4"/>
                        <a:pt x="27" y="5"/>
                        <a:pt x="27" y="6"/>
                      </a:cubicBezTo>
                      <a:lnTo>
                        <a:pt x="27" y="8"/>
                      </a:lnTo>
                      <a:close/>
                      <a:moveTo>
                        <a:pt x="6" y="4"/>
                      </a:moveTo>
                      <a:cubicBezTo>
                        <a:pt x="5" y="4"/>
                        <a:pt x="4" y="5"/>
                        <a:pt x="4" y="6"/>
                      </a:cubicBezTo>
                      <a:cubicBezTo>
                        <a:pt x="4" y="7"/>
                        <a:pt x="5" y="8"/>
                        <a:pt x="6" y="8"/>
                      </a:cubicBezTo>
                      <a:cubicBezTo>
                        <a:pt x="9" y="8"/>
                        <a:pt x="9" y="8"/>
                        <a:pt x="9" y="8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5"/>
                        <a:pt x="7" y="4"/>
                        <a:pt x="6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19" name="TextBox 218"/>
            <p:cNvSpPr txBox="1"/>
            <p:nvPr/>
          </p:nvSpPr>
          <p:spPr>
            <a:xfrm>
              <a:off x="2810635" y="4280658"/>
              <a:ext cx="729616" cy="49244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rgbClr val="FFC000"/>
                  </a:solidFill>
                </a:rPr>
                <a:t>Kağıt Çamuru</a:t>
              </a:r>
              <a:endParaRPr lang="en-US" sz="1600" b="1" dirty="0">
                <a:solidFill>
                  <a:srgbClr val="FFC000"/>
                </a:solidFill>
              </a:endParaRPr>
            </a:p>
          </p:txBody>
        </p:sp>
        <p:sp>
          <p:nvSpPr>
            <p:cNvPr id="238" name="TextBox 237"/>
            <p:cNvSpPr txBox="1"/>
            <p:nvPr/>
          </p:nvSpPr>
          <p:spPr>
            <a:xfrm>
              <a:off x="4060604" y="3449293"/>
              <a:ext cx="971842" cy="49244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Sintine-</a:t>
              </a:r>
              <a:r>
                <a:rPr lang="tr-TR" sz="1600" b="1" dirty="0" err="1" smtClean="0">
                  <a:solidFill>
                    <a:schemeClr val="accent1">
                      <a:lumMod val="60000"/>
                      <a:lumOff val="40000"/>
                    </a:schemeClr>
                  </a:solidFill>
                </a:rPr>
                <a:t>Slaç</a:t>
              </a:r>
              <a:r>
                <a:rPr lang="tr-TR" sz="16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 </a:t>
              </a:r>
              <a:endParaRPr lang="en-US" sz="16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0" name="TextBox 269"/>
            <p:cNvSpPr txBox="1"/>
            <p:nvPr/>
          </p:nvSpPr>
          <p:spPr>
            <a:xfrm>
              <a:off x="6878378" y="3453205"/>
              <a:ext cx="970222" cy="492443"/>
            </a:xfrm>
            <a:prstGeom prst="rect">
              <a:avLst/>
            </a:prstGeom>
            <a:noFill/>
            <a:ln w="6350">
              <a:noFill/>
              <a:prstDash val="dash"/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tr-TR" sz="1600" b="1" dirty="0" smtClean="0">
                  <a:solidFill>
                    <a:srgbClr val="7030A0"/>
                  </a:solidFill>
                </a:rPr>
                <a:t>Tavuk Atıkları</a:t>
              </a:r>
              <a:endParaRPr lang="en-US" sz="1600" b="1" dirty="0">
                <a:solidFill>
                  <a:srgbClr val="7030A0"/>
                </a:solidFill>
              </a:endParaRPr>
            </a:p>
          </p:txBody>
        </p:sp>
        <p:grpSp>
          <p:nvGrpSpPr>
            <p:cNvPr id="5" name="Group 56"/>
            <p:cNvGrpSpPr>
              <a:grpSpLocks noChangeAspect="1"/>
            </p:cNvGrpSpPr>
            <p:nvPr/>
          </p:nvGrpSpPr>
          <p:grpSpPr>
            <a:xfrm>
              <a:off x="2995443" y="3925592"/>
              <a:ext cx="360000" cy="360000"/>
              <a:chOff x="3903073" y="3496769"/>
              <a:chExt cx="360000" cy="360000"/>
            </a:xfrm>
            <a:solidFill>
              <a:schemeClr val="tx2"/>
            </a:solidFill>
          </p:grpSpPr>
          <p:sp>
            <p:nvSpPr>
              <p:cNvPr id="299" name="Freeform 79"/>
              <p:cNvSpPr>
                <a:spLocks noEditPoints="1"/>
              </p:cNvSpPr>
              <p:nvPr/>
            </p:nvSpPr>
            <p:spPr bwMode="auto">
              <a:xfrm>
                <a:off x="3903073" y="3496769"/>
                <a:ext cx="255385" cy="255385"/>
              </a:xfrm>
              <a:custGeom>
                <a:avLst/>
                <a:gdLst>
                  <a:gd name="T0" fmla="*/ 34 w 68"/>
                  <a:gd name="T1" fmla="*/ 68 h 68"/>
                  <a:gd name="T2" fmla="*/ 0 w 68"/>
                  <a:gd name="T3" fmla="*/ 34 h 68"/>
                  <a:gd name="T4" fmla="*/ 34 w 68"/>
                  <a:gd name="T5" fmla="*/ 0 h 68"/>
                  <a:gd name="T6" fmla="*/ 68 w 68"/>
                  <a:gd name="T7" fmla="*/ 34 h 68"/>
                  <a:gd name="T8" fmla="*/ 34 w 68"/>
                  <a:gd name="T9" fmla="*/ 68 h 68"/>
                  <a:gd name="T10" fmla="*/ 34 w 68"/>
                  <a:gd name="T11" fmla="*/ 4 h 68"/>
                  <a:gd name="T12" fmla="*/ 4 w 68"/>
                  <a:gd name="T13" fmla="*/ 34 h 68"/>
                  <a:gd name="T14" fmla="*/ 34 w 68"/>
                  <a:gd name="T15" fmla="*/ 64 h 68"/>
                  <a:gd name="T16" fmla="*/ 64 w 68"/>
                  <a:gd name="T17" fmla="*/ 34 h 68"/>
                  <a:gd name="T18" fmla="*/ 34 w 68"/>
                  <a:gd name="T19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8" h="68">
                    <a:moveTo>
                      <a:pt x="34" y="68"/>
                    </a:moveTo>
                    <a:cubicBezTo>
                      <a:pt x="15" y="68"/>
                      <a:pt x="0" y="53"/>
                      <a:pt x="0" y="34"/>
                    </a:cubicBezTo>
                    <a:cubicBezTo>
                      <a:pt x="0" y="15"/>
                      <a:pt x="15" y="0"/>
                      <a:pt x="34" y="0"/>
                    </a:cubicBezTo>
                    <a:cubicBezTo>
                      <a:pt x="53" y="0"/>
                      <a:pt x="68" y="15"/>
                      <a:pt x="68" y="34"/>
                    </a:cubicBezTo>
                    <a:cubicBezTo>
                      <a:pt x="68" y="53"/>
                      <a:pt x="53" y="68"/>
                      <a:pt x="34" y="68"/>
                    </a:cubicBezTo>
                    <a:close/>
                    <a:moveTo>
                      <a:pt x="34" y="4"/>
                    </a:moveTo>
                    <a:cubicBezTo>
                      <a:pt x="17" y="4"/>
                      <a:pt x="4" y="17"/>
                      <a:pt x="4" y="34"/>
                    </a:cubicBezTo>
                    <a:cubicBezTo>
                      <a:pt x="4" y="51"/>
                      <a:pt x="17" y="64"/>
                      <a:pt x="34" y="64"/>
                    </a:cubicBezTo>
                    <a:cubicBezTo>
                      <a:pt x="51" y="64"/>
                      <a:pt x="64" y="51"/>
                      <a:pt x="64" y="34"/>
                    </a:cubicBezTo>
                    <a:cubicBezTo>
                      <a:pt x="64" y="17"/>
                      <a:pt x="51" y="4"/>
                      <a:pt x="3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Freeform 80"/>
              <p:cNvSpPr>
                <a:spLocks/>
              </p:cNvSpPr>
              <p:nvPr/>
            </p:nvSpPr>
            <p:spPr bwMode="auto">
              <a:xfrm>
                <a:off x="4106150" y="3699846"/>
                <a:ext cx="156923" cy="156923"/>
              </a:xfrm>
              <a:custGeom>
                <a:avLst/>
                <a:gdLst>
                  <a:gd name="T0" fmla="*/ 40 w 42"/>
                  <a:gd name="T1" fmla="*/ 42 h 42"/>
                  <a:gd name="T2" fmla="*/ 39 w 42"/>
                  <a:gd name="T3" fmla="*/ 41 h 42"/>
                  <a:gd name="T4" fmla="*/ 1 w 42"/>
                  <a:gd name="T5" fmla="*/ 4 h 42"/>
                  <a:gd name="T6" fmla="*/ 1 w 42"/>
                  <a:gd name="T7" fmla="*/ 1 h 42"/>
                  <a:gd name="T8" fmla="*/ 4 w 42"/>
                  <a:gd name="T9" fmla="*/ 1 h 42"/>
                  <a:gd name="T10" fmla="*/ 41 w 42"/>
                  <a:gd name="T11" fmla="*/ 39 h 42"/>
                  <a:gd name="T12" fmla="*/ 41 w 42"/>
                  <a:gd name="T13" fmla="*/ 41 h 42"/>
                  <a:gd name="T14" fmla="*/ 40 w 42"/>
                  <a:gd name="T15" fmla="*/ 4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42">
                    <a:moveTo>
                      <a:pt x="40" y="42"/>
                    </a:moveTo>
                    <a:cubicBezTo>
                      <a:pt x="39" y="42"/>
                      <a:pt x="39" y="42"/>
                      <a:pt x="39" y="41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42" y="39"/>
                      <a:pt x="42" y="41"/>
                      <a:pt x="41" y="41"/>
                    </a:cubicBezTo>
                    <a:cubicBezTo>
                      <a:pt x="41" y="42"/>
                      <a:pt x="41" y="42"/>
                      <a:pt x="40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97"/>
            <p:cNvGrpSpPr>
              <a:grpSpLocks noChangeAspect="1"/>
            </p:cNvGrpSpPr>
            <p:nvPr/>
          </p:nvGrpSpPr>
          <p:grpSpPr>
            <a:xfrm>
              <a:off x="4422698" y="3988071"/>
              <a:ext cx="297521" cy="297521"/>
              <a:chOff x="-879475" y="2054225"/>
              <a:chExt cx="371475" cy="371475"/>
            </a:xfrm>
            <a:solidFill>
              <a:schemeClr val="accent1"/>
            </a:solidFill>
          </p:grpSpPr>
          <p:sp>
            <p:nvSpPr>
              <p:cNvPr id="61" name="Freeform 41"/>
              <p:cNvSpPr>
                <a:spLocks noEditPoints="1"/>
              </p:cNvSpPr>
              <p:nvPr/>
            </p:nvSpPr>
            <p:spPr bwMode="auto">
              <a:xfrm>
                <a:off x="-879475" y="2054225"/>
                <a:ext cx="325438" cy="325438"/>
              </a:xfrm>
              <a:custGeom>
                <a:avLst/>
                <a:gdLst>
                  <a:gd name="T0" fmla="*/ 42 w 84"/>
                  <a:gd name="T1" fmla="*/ 84 h 84"/>
                  <a:gd name="T2" fmla="*/ 0 w 84"/>
                  <a:gd name="T3" fmla="*/ 42 h 84"/>
                  <a:gd name="T4" fmla="*/ 42 w 84"/>
                  <a:gd name="T5" fmla="*/ 0 h 84"/>
                  <a:gd name="T6" fmla="*/ 84 w 84"/>
                  <a:gd name="T7" fmla="*/ 42 h 84"/>
                  <a:gd name="T8" fmla="*/ 42 w 84"/>
                  <a:gd name="T9" fmla="*/ 84 h 84"/>
                  <a:gd name="T10" fmla="*/ 42 w 84"/>
                  <a:gd name="T11" fmla="*/ 4 h 84"/>
                  <a:gd name="T12" fmla="*/ 4 w 84"/>
                  <a:gd name="T13" fmla="*/ 42 h 84"/>
                  <a:gd name="T14" fmla="*/ 42 w 84"/>
                  <a:gd name="T15" fmla="*/ 80 h 84"/>
                  <a:gd name="T16" fmla="*/ 80 w 84"/>
                  <a:gd name="T17" fmla="*/ 42 h 84"/>
                  <a:gd name="T18" fmla="*/ 42 w 84"/>
                  <a:gd name="T19" fmla="*/ 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4" h="84">
                    <a:moveTo>
                      <a:pt x="42" y="84"/>
                    </a:moveTo>
                    <a:cubicBezTo>
                      <a:pt x="19" y="84"/>
                      <a:pt x="0" y="65"/>
                      <a:pt x="0" y="42"/>
                    </a:cubicBezTo>
                    <a:cubicBezTo>
                      <a:pt x="0" y="19"/>
                      <a:pt x="19" y="0"/>
                      <a:pt x="42" y="0"/>
                    </a:cubicBezTo>
                    <a:cubicBezTo>
                      <a:pt x="65" y="0"/>
                      <a:pt x="84" y="19"/>
                      <a:pt x="84" y="42"/>
                    </a:cubicBezTo>
                    <a:cubicBezTo>
                      <a:pt x="84" y="65"/>
                      <a:pt x="65" y="84"/>
                      <a:pt x="42" y="84"/>
                    </a:cubicBezTo>
                    <a:close/>
                    <a:moveTo>
                      <a:pt x="42" y="4"/>
                    </a:moveTo>
                    <a:cubicBezTo>
                      <a:pt x="21" y="4"/>
                      <a:pt x="4" y="21"/>
                      <a:pt x="4" y="42"/>
                    </a:cubicBezTo>
                    <a:cubicBezTo>
                      <a:pt x="4" y="63"/>
                      <a:pt x="21" y="80"/>
                      <a:pt x="42" y="80"/>
                    </a:cubicBezTo>
                    <a:cubicBezTo>
                      <a:pt x="63" y="80"/>
                      <a:pt x="80" y="63"/>
                      <a:pt x="80" y="42"/>
                    </a:cubicBezTo>
                    <a:cubicBezTo>
                      <a:pt x="80" y="21"/>
                      <a:pt x="63" y="4"/>
                      <a:pt x="4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42"/>
              <p:cNvSpPr>
                <a:spLocks/>
              </p:cNvSpPr>
              <p:nvPr/>
            </p:nvSpPr>
            <p:spPr bwMode="auto">
              <a:xfrm>
                <a:off x="-615950" y="2317750"/>
                <a:ext cx="107950" cy="107950"/>
              </a:xfrm>
              <a:custGeom>
                <a:avLst/>
                <a:gdLst>
                  <a:gd name="T0" fmla="*/ 26 w 28"/>
                  <a:gd name="T1" fmla="*/ 28 h 28"/>
                  <a:gd name="T2" fmla="*/ 25 w 28"/>
                  <a:gd name="T3" fmla="*/ 27 h 28"/>
                  <a:gd name="T4" fmla="*/ 1 w 28"/>
                  <a:gd name="T5" fmla="*/ 4 h 28"/>
                  <a:gd name="T6" fmla="*/ 1 w 28"/>
                  <a:gd name="T7" fmla="*/ 1 h 28"/>
                  <a:gd name="T8" fmla="*/ 4 w 28"/>
                  <a:gd name="T9" fmla="*/ 1 h 28"/>
                  <a:gd name="T10" fmla="*/ 27 w 28"/>
                  <a:gd name="T11" fmla="*/ 25 h 28"/>
                  <a:gd name="T12" fmla="*/ 27 w 28"/>
                  <a:gd name="T13" fmla="*/ 27 h 28"/>
                  <a:gd name="T14" fmla="*/ 26 w 28"/>
                  <a:gd name="T1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8" h="28">
                    <a:moveTo>
                      <a:pt x="26" y="28"/>
                    </a:moveTo>
                    <a:cubicBezTo>
                      <a:pt x="25" y="28"/>
                      <a:pt x="25" y="28"/>
                      <a:pt x="25" y="27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4" y="1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5"/>
                      <a:pt x="28" y="27"/>
                      <a:pt x="27" y="27"/>
                    </a:cubicBezTo>
                    <a:cubicBezTo>
                      <a:pt x="27" y="28"/>
                      <a:pt x="27" y="28"/>
                      <a:pt x="26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43"/>
              <p:cNvSpPr>
                <a:spLocks noEditPoints="1"/>
              </p:cNvSpPr>
              <p:nvPr/>
            </p:nvSpPr>
            <p:spPr bwMode="auto">
              <a:xfrm>
                <a:off x="-825500" y="2108200"/>
                <a:ext cx="217488" cy="217488"/>
              </a:xfrm>
              <a:custGeom>
                <a:avLst/>
                <a:gdLst>
                  <a:gd name="T0" fmla="*/ 22 w 56"/>
                  <a:gd name="T1" fmla="*/ 56 h 56"/>
                  <a:gd name="T2" fmla="*/ 20 w 56"/>
                  <a:gd name="T3" fmla="*/ 48 h 56"/>
                  <a:gd name="T4" fmla="*/ 9 w 56"/>
                  <a:gd name="T5" fmla="*/ 48 h 56"/>
                  <a:gd name="T6" fmla="*/ 1 w 56"/>
                  <a:gd name="T7" fmla="*/ 37 h 56"/>
                  <a:gd name="T8" fmla="*/ 1 w 56"/>
                  <a:gd name="T9" fmla="*/ 34 h 56"/>
                  <a:gd name="T10" fmla="*/ 6 w 56"/>
                  <a:gd name="T11" fmla="*/ 25 h 56"/>
                  <a:gd name="T12" fmla="*/ 1 w 56"/>
                  <a:gd name="T13" fmla="*/ 19 h 56"/>
                  <a:gd name="T14" fmla="*/ 9 w 56"/>
                  <a:gd name="T15" fmla="*/ 8 h 56"/>
                  <a:gd name="T16" fmla="*/ 20 w 56"/>
                  <a:gd name="T17" fmla="*/ 8 h 56"/>
                  <a:gd name="T18" fmla="*/ 22 w 56"/>
                  <a:gd name="T19" fmla="*/ 0 h 56"/>
                  <a:gd name="T20" fmla="*/ 36 w 56"/>
                  <a:gd name="T21" fmla="*/ 2 h 56"/>
                  <a:gd name="T22" fmla="*/ 42 w 56"/>
                  <a:gd name="T23" fmla="*/ 11 h 56"/>
                  <a:gd name="T24" fmla="*/ 49 w 56"/>
                  <a:gd name="T25" fmla="*/ 9 h 56"/>
                  <a:gd name="T26" fmla="*/ 55 w 56"/>
                  <a:gd name="T27" fmla="*/ 21 h 56"/>
                  <a:gd name="T28" fmla="*/ 50 w 56"/>
                  <a:gd name="T29" fmla="*/ 25 h 56"/>
                  <a:gd name="T30" fmla="*/ 55 w 56"/>
                  <a:gd name="T31" fmla="*/ 34 h 56"/>
                  <a:gd name="T32" fmla="*/ 55 w 56"/>
                  <a:gd name="T33" fmla="*/ 37 h 56"/>
                  <a:gd name="T34" fmla="*/ 47 w 56"/>
                  <a:gd name="T35" fmla="*/ 48 h 56"/>
                  <a:gd name="T36" fmla="*/ 36 w 56"/>
                  <a:gd name="T37" fmla="*/ 48 h 56"/>
                  <a:gd name="T38" fmla="*/ 34 w 56"/>
                  <a:gd name="T39" fmla="*/ 56 h 56"/>
                  <a:gd name="T40" fmla="*/ 32 w 56"/>
                  <a:gd name="T41" fmla="*/ 52 h 56"/>
                  <a:gd name="T42" fmla="*/ 33 w 56"/>
                  <a:gd name="T43" fmla="*/ 45 h 56"/>
                  <a:gd name="T44" fmla="*/ 42 w 56"/>
                  <a:gd name="T45" fmla="*/ 41 h 56"/>
                  <a:gd name="T46" fmla="*/ 51 w 56"/>
                  <a:gd name="T47" fmla="*/ 37 h 56"/>
                  <a:gd name="T48" fmla="*/ 45 w 56"/>
                  <a:gd name="T49" fmla="*/ 32 h 56"/>
                  <a:gd name="T50" fmla="*/ 46 w 56"/>
                  <a:gd name="T51" fmla="*/ 22 h 56"/>
                  <a:gd name="T52" fmla="*/ 47 w 56"/>
                  <a:gd name="T53" fmla="*/ 13 h 56"/>
                  <a:gd name="T54" fmla="*/ 40 w 56"/>
                  <a:gd name="T55" fmla="*/ 15 h 56"/>
                  <a:gd name="T56" fmla="*/ 32 w 56"/>
                  <a:gd name="T57" fmla="*/ 9 h 56"/>
                  <a:gd name="T58" fmla="*/ 24 w 56"/>
                  <a:gd name="T59" fmla="*/ 4 h 56"/>
                  <a:gd name="T60" fmla="*/ 23 w 56"/>
                  <a:gd name="T61" fmla="*/ 11 h 56"/>
                  <a:gd name="T62" fmla="*/ 14 w 56"/>
                  <a:gd name="T63" fmla="*/ 15 h 56"/>
                  <a:gd name="T64" fmla="*/ 5 w 56"/>
                  <a:gd name="T65" fmla="*/ 19 h 56"/>
                  <a:gd name="T66" fmla="*/ 11 w 56"/>
                  <a:gd name="T67" fmla="*/ 24 h 56"/>
                  <a:gd name="T68" fmla="*/ 10 w 56"/>
                  <a:gd name="T69" fmla="*/ 34 h 56"/>
                  <a:gd name="T70" fmla="*/ 9 w 56"/>
                  <a:gd name="T71" fmla="*/ 43 h 56"/>
                  <a:gd name="T72" fmla="*/ 16 w 56"/>
                  <a:gd name="T73" fmla="*/ 41 h 56"/>
                  <a:gd name="T74" fmla="*/ 24 w 56"/>
                  <a:gd name="T75" fmla="*/ 47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6" h="56">
                    <a:moveTo>
                      <a:pt x="34" y="56"/>
                    </a:moveTo>
                    <a:cubicBezTo>
                      <a:pt x="22" y="56"/>
                      <a:pt x="22" y="56"/>
                      <a:pt x="22" y="56"/>
                    </a:cubicBezTo>
                    <a:cubicBezTo>
                      <a:pt x="21" y="56"/>
                      <a:pt x="20" y="55"/>
                      <a:pt x="20" y="54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18" y="48"/>
                      <a:pt x="16" y="47"/>
                      <a:pt x="14" y="45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9" y="48"/>
                      <a:pt x="7" y="48"/>
                      <a:pt x="7" y="4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6"/>
                      <a:pt x="0" y="36"/>
                      <a:pt x="1" y="35"/>
                    </a:cubicBezTo>
                    <a:cubicBezTo>
                      <a:pt x="1" y="35"/>
                      <a:pt x="1" y="34"/>
                      <a:pt x="1" y="34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29"/>
                      <a:pt x="6" y="27"/>
                      <a:pt x="6" y="25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1"/>
                      <a:pt x="0" y="20"/>
                      <a:pt x="1" y="1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8"/>
                      <a:pt x="9" y="8"/>
                      <a:pt x="9" y="8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6" y="9"/>
                      <a:pt x="18" y="8"/>
                      <a:pt x="20" y="8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20" y="1"/>
                      <a:pt x="21" y="0"/>
                      <a:pt x="22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5" y="0"/>
                      <a:pt x="36" y="1"/>
                      <a:pt x="36" y="2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8" y="8"/>
                      <a:pt x="40" y="9"/>
                      <a:pt x="42" y="11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7" y="8"/>
                      <a:pt x="49" y="8"/>
                      <a:pt x="49" y="9"/>
                    </a:cubicBezTo>
                    <a:cubicBezTo>
                      <a:pt x="55" y="19"/>
                      <a:pt x="55" y="19"/>
                      <a:pt x="55" y="19"/>
                    </a:cubicBezTo>
                    <a:cubicBezTo>
                      <a:pt x="56" y="20"/>
                      <a:pt x="56" y="20"/>
                      <a:pt x="55" y="21"/>
                    </a:cubicBezTo>
                    <a:cubicBezTo>
                      <a:pt x="55" y="21"/>
                      <a:pt x="55" y="22"/>
                      <a:pt x="55" y="22"/>
                    </a:cubicBezTo>
                    <a:cubicBezTo>
                      <a:pt x="50" y="25"/>
                      <a:pt x="50" y="25"/>
                      <a:pt x="50" y="25"/>
                    </a:cubicBezTo>
                    <a:cubicBezTo>
                      <a:pt x="50" y="27"/>
                      <a:pt x="50" y="29"/>
                      <a:pt x="50" y="31"/>
                    </a:cubicBezTo>
                    <a:cubicBezTo>
                      <a:pt x="55" y="34"/>
                      <a:pt x="55" y="34"/>
                      <a:pt x="55" y="34"/>
                    </a:cubicBezTo>
                    <a:cubicBezTo>
                      <a:pt x="55" y="34"/>
                      <a:pt x="55" y="35"/>
                      <a:pt x="55" y="35"/>
                    </a:cubicBezTo>
                    <a:cubicBezTo>
                      <a:pt x="56" y="36"/>
                      <a:pt x="56" y="36"/>
                      <a:pt x="55" y="37"/>
                    </a:cubicBezTo>
                    <a:cubicBezTo>
                      <a:pt x="49" y="47"/>
                      <a:pt x="49" y="47"/>
                      <a:pt x="49" y="47"/>
                    </a:cubicBezTo>
                    <a:cubicBezTo>
                      <a:pt x="49" y="48"/>
                      <a:pt x="47" y="48"/>
                      <a:pt x="47" y="48"/>
                    </a:cubicBezTo>
                    <a:cubicBezTo>
                      <a:pt x="42" y="45"/>
                      <a:pt x="42" y="45"/>
                      <a:pt x="42" y="45"/>
                    </a:cubicBezTo>
                    <a:cubicBezTo>
                      <a:pt x="40" y="47"/>
                      <a:pt x="38" y="48"/>
                      <a:pt x="36" y="48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5"/>
                      <a:pt x="35" y="56"/>
                      <a:pt x="34" y="56"/>
                    </a:cubicBezTo>
                    <a:close/>
                    <a:moveTo>
                      <a:pt x="24" y="52"/>
                    </a:move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47"/>
                      <a:pt x="32" y="47"/>
                      <a:pt x="32" y="47"/>
                    </a:cubicBezTo>
                    <a:cubicBezTo>
                      <a:pt x="32" y="46"/>
                      <a:pt x="33" y="45"/>
                      <a:pt x="33" y="45"/>
                    </a:cubicBezTo>
                    <a:cubicBezTo>
                      <a:pt x="36" y="44"/>
                      <a:pt x="38" y="43"/>
                      <a:pt x="40" y="41"/>
                    </a:cubicBezTo>
                    <a:cubicBezTo>
                      <a:pt x="41" y="41"/>
                      <a:pt x="42" y="41"/>
                      <a:pt x="42" y="41"/>
                    </a:cubicBezTo>
                    <a:cubicBezTo>
                      <a:pt x="47" y="43"/>
                      <a:pt x="47" y="43"/>
                      <a:pt x="47" y="43"/>
                    </a:cubicBezTo>
                    <a:cubicBezTo>
                      <a:pt x="51" y="37"/>
                      <a:pt x="51" y="37"/>
                      <a:pt x="51" y="37"/>
                    </a:cubicBezTo>
                    <a:cubicBezTo>
                      <a:pt x="46" y="34"/>
                      <a:pt x="46" y="34"/>
                      <a:pt x="46" y="34"/>
                    </a:cubicBezTo>
                    <a:cubicBezTo>
                      <a:pt x="46" y="34"/>
                      <a:pt x="45" y="33"/>
                      <a:pt x="45" y="32"/>
                    </a:cubicBezTo>
                    <a:cubicBezTo>
                      <a:pt x="46" y="29"/>
                      <a:pt x="46" y="27"/>
                      <a:pt x="45" y="24"/>
                    </a:cubicBezTo>
                    <a:cubicBezTo>
                      <a:pt x="45" y="23"/>
                      <a:pt x="46" y="22"/>
                      <a:pt x="46" y="22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2" y="15"/>
                      <a:pt x="42" y="15"/>
                      <a:pt x="42" y="15"/>
                    </a:cubicBezTo>
                    <a:cubicBezTo>
                      <a:pt x="42" y="15"/>
                      <a:pt x="41" y="15"/>
                      <a:pt x="40" y="15"/>
                    </a:cubicBezTo>
                    <a:cubicBezTo>
                      <a:pt x="38" y="13"/>
                      <a:pt x="36" y="12"/>
                      <a:pt x="33" y="11"/>
                    </a:cubicBezTo>
                    <a:cubicBezTo>
                      <a:pt x="33" y="11"/>
                      <a:pt x="32" y="10"/>
                      <a:pt x="32" y="9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24" y="4"/>
                      <a:pt x="24" y="4"/>
                      <a:pt x="24" y="4"/>
                    </a:cubicBezTo>
                    <a:cubicBezTo>
                      <a:pt x="24" y="9"/>
                      <a:pt x="24" y="9"/>
                      <a:pt x="24" y="9"/>
                    </a:cubicBezTo>
                    <a:cubicBezTo>
                      <a:pt x="24" y="10"/>
                      <a:pt x="23" y="11"/>
                      <a:pt x="23" y="11"/>
                    </a:cubicBezTo>
                    <a:cubicBezTo>
                      <a:pt x="20" y="12"/>
                      <a:pt x="18" y="13"/>
                      <a:pt x="16" y="15"/>
                    </a:cubicBezTo>
                    <a:cubicBezTo>
                      <a:pt x="15" y="15"/>
                      <a:pt x="14" y="15"/>
                      <a:pt x="14" y="15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0" y="22"/>
                      <a:pt x="11" y="23"/>
                      <a:pt x="11" y="24"/>
                    </a:cubicBezTo>
                    <a:cubicBezTo>
                      <a:pt x="10" y="27"/>
                      <a:pt x="10" y="29"/>
                      <a:pt x="11" y="32"/>
                    </a:cubicBezTo>
                    <a:cubicBezTo>
                      <a:pt x="11" y="33"/>
                      <a:pt x="10" y="34"/>
                      <a:pt x="10" y="34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9" y="43"/>
                      <a:pt x="9" y="43"/>
                      <a:pt x="9" y="43"/>
                    </a:cubicBezTo>
                    <a:cubicBezTo>
                      <a:pt x="14" y="41"/>
                      <a:pt x="14" y="41"/>
                      <a:pt x="14" y="41"/>
                    </a:cubicBezTo>
                    <a:cubicBezTo>
                      <a:pt x="14" y="41"/>
                      <a:pt x="15" y="41"/>
                      <a:pt x="16" y="41"/>
                    </a:cubicBezTo>
                    <a:cubicBezTo>
                      <a:pt x="18" y="43"/>
                      <a:pt x="20" y="44"/>
                      <a:pt x="23" y="45"/>
                    </a:cubicBezTo>
                    <a:cubicBezTo>
                      <a:pt x="23" y="45"/>
                      <a:pt x="24" y="46"/>
                      <a:pt x="24" y="47"/>
                    </a:cubicBezTo>
                    <a:lnTo>
                      <a:pt x="24" y="5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44"/>
              <p:cNvSpPr>
                <a:spLocks noEditPoints="1"/>
              </p:cNvSpPr>
              <p:nvPr/>
            </p:nvSpPr>
            <p:spPr bwMode="auto">
              <a:xfrm>
                <a:off x="-755650" y="2178050"/>
                <a:ext cx="77788" cy="77788"/>
              </a:xfrm>
              <a:custGeom>
                <a:avLst/>
                <a:gdLst>
                  <a:gd name="T0" fmla="*/ 10 w 20"/>
                  <a:gd name="T1" fmla="*/ 20 h 20"/>
                  <a:gd name="T2" fmla="*/ 0 w 20"/>
                  <a:gd name="T3" fmla="*/ 10 h 20"/>
                  <a:gd name="T4" fmla="*/ 10 w 20"/>
                  <a:gd name="T5" fmla="*/ 0 h 20"/>
                  <a:gd name="T6" fmla="*/ 20 w 20"/>
                  <a:gd name="T7" fmla="*/ 10 h 20"/>
                  <a:gd name="T8" fmla="*/ 10 w 20"/>
                  <a:gd name="T9" fmla="*/ 20 h 20"/>
                  <a:gd name="T10" fmla="*/ 10 w 20"/>
                  <a:gd name="T11" fmla="*/ 4 h 20"/>
                  <a:gd name="T12" fmla="*/ 4 w 20"/>
                  <a:gd name="T13" fmla="*/ 10 h 20"/>
                  <a:gd name="T14" fmla="*/ 10 w 20"/>
                  <a:gd name="T15" fmla="*/ 16 h 20"/>
                  <a:gd name="T16" fmla="*/ 16 w 20"/>
                  <a:gd name="T17" fmla="*/ 10 h 20"/>
                  <a:gd name="T18" fmla="*/ 10 w 20"/>
                  <a:gd name="T1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4" y="20"/>
                      <a:pt x="0" y="16"/>
                      <a:pt x="0" y="10"/>
                    </a:cubicBezTo>
                    <a:cubicBezTo>
                      <a:pt x="0" y="4"/>
                      <a:pt x="4" y="0"/>
                      <a:pt x="10" y="0"/>
                    </a:cubicBezTo>
                    <a:cubicBezTo>
                      <a:pt x="16" y="0"/>
                      <a:pt x="20" y="4"/>
                      <a:pt x="20" y="10"/>
                    </a:cubicBezTo>
                    <a:cubicBezTo>
                      <a:pt x="20" y="16"/>
                      <a:pt x="16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7" y="4"/>
                      <a:pt x="4" y="7"/>
                      <a:pt x="4" y="10"/>
                    </a:cubicBezTo>
                    <a:cubicBezTo>
                      <a:pt x="4" y="13"/>
                      <a:pt x="7" y="16"/>
                      <a:pt x="10" y="16"/>
                    </a:cubicBezTo>
                    <a:cubicBezTo>
                      <a:pt x="13" y="16"/>
                      <a:pt x="16" y="13"/>
                      <a:pt x="16" y="10"/>
                    </a:cubicBezTo>
                    <a:cubicBezTo>
                      <a:pt x="16" y="7"/>
                      <a:pt x="13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2" name="Group 108"/>
            <p:cNvGrpSpPr/>
            <p:nvPr/>
          </p:nvGrpSpPr>
          <p:grpSpPr>
            <a:xfrm>
              <a:off x="5580056" y="3968792"/>
              <a:ext cx="774836" cy="801614"/>
              <a:chOff x="5580056" y="3302967"/>
              <a:chExt cx="774836" cy="801614"/>
            </a:xfrm>
          </p:grpSpPr>
          <p:sp>
            <p:nvSpPr>
              <p:cNvPr id="285" name="TextBox 284"/>
              <p:cNvSpPr txBox="1"/>
              <p:nvPr/>
            </p:nvSpPr>
            <p:spPr>
              <a:xfrm>
                <a:off x="5580056" y="3612138"/>
                <a:ext cx="774836" cy="492443"/>
              </a:xfrm>
              <a:prstGeom prst="rect">
                <a:avLst/>
              </a:prstGeom>
              <a:noFill/>
              <a:ln w="6350">
                <a:noFill/>
                <a:prstDash val="dash"/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tr-TR" sz="1600" b="1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Arıtma Çamur</a:t>
                </a:r>
                <a:endParaRPr 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08" name="Freeform 48"/>
              <p:cNvSpPr>
                <a:spLocks noChangeAspect="1" noEditPoints="1"/>
              </p:cNvSpPr>
              <p:nvPr/>
            </p:nvSpPr>
            <p:spPr bwMode="auto">
              <a:xfrm>
                <a:off x="5804253" y="3302967"/>
                <a:ext cx="326442" cy="316800"/>
              </a:xfrm>
              <a:custGeom>
                <a:avLst/>
                <a:gdLst>
                  <a:gd name="T0" fmla="*/ 10 w 97"/>
                  <a:gd name="T1" fmla="*/ 94 h 94"/>
                  <a:gd name="T2" fmla="*/ 3 w 97"/>
                  <a:gd name="T3" fmla="*/ 91 h 94"/>
                  <a:gd name="T4" fmla="*/ 0 w 97"/>
                  <a:gd name="T5" fmla="*/ 84 h 94"/>
                  <a:gd name="T6" fmla="*/ 3 w 97"/>
                  <a:gd name="T7" fmla="*/ 77 h 94"/>
                  <a:gd name="T8" fmla="*/ 41 w 97"/>
                  <a:gd name="T9" fmla="*/ 39 h 94"/>
                  <a:gd name="T10" fmla="*/ 47 w 97"/>
                  <a:gd name="T11" fmla="*/ 8 h 94"/>
                  <a:gd name="T12" fmla="*/ 67 w 97"/>
                  <a:gd name="T13" fmla="*/ 0 h 94"/>
                  <a:gd name="T14" fmla="*/ 79 w 97"/>
                  <a:gd name="T15" fmla="*/ 3 h 94"/>
                  <a:gd name="T16" fmla="*/ 80 w 97"/>
                  <a:gd name="T17" fmla="*/ 4 h 94"/>
                  <a:gd name="T18" fmla="*/ 80 w 97"/>
                  <a:gd name="T19" fmla="*/ 6 h 94"/>
                  <a:gd name="T20" fmla="*/ 68 w 97"/>
                  <a:gd name="T21" fmla="*/ 19 h 94"/>
                  <a:gd name="T22" fmla="*/ 68 w 97"/>
                  <a:gd name="T23" fmla="*/ 27 h 94"/>
                  <a:gd name="T24" fmla="*/ 75 w 97"/>
                  <a:gd name="T25" fmla="*/ 27 h 94"/>
                  <a:gd name="T26" fmla="*/ 88 w 97"/>
                  <a:gd name="T27" fmla="*/ 14 h 94"/>
                  <a:gd name="T28" fmla="*/ 90 w 97"/>
                  <a:gd name="T29" fmla="*/ 14 h 94"/>
                  <a:gd name="T30" fmla="*/ 91 w 97"/>
                  <a:gd name="T31" fmla="*/ 15 h 94"/>
                  <a:gd name="T32" fmla="*/ 86 w 97"/>
                  <a:gd name="T33" fmla="*/ 47 h 94"/>
                  <a:gd name="T34" fmla="*/ 66 w 97"/>
                  <a:gd name="T35" fmla="*/ 56 h 94"/>
                  <a:gd name="T36" fmla="*/ 66 w 97"/>
                  <a:gd name="T37" fmla="*/ 56 h 94"/>
                  <a:gd name="T38" fmla="*/ 55 w 97"/>
                  <a:gd name="T39" fmla="*/ 53 h 94"/>
                  <a:gd name="T40" fmla="*/ 17 w 97"/>
                  <a:gd name="T41" fmla="*/ 91 h 94"/>
                  <a:gd name="T42" fmla="*/ 10 w 97"/>
                  <a:gd name="T43" fmla="*/ 94 h 94"/>
                  <a:gd name="T44" fmla="*/ 67 w 97"/>
                  <a:gd name="T45" fmla="*/ 4 h 94"/>
                  <a:gd name="T46" fmla="*/ 50 w 97"/>
                  <a:gd name="T47" fmla="*/ 11 h 94"/>
                  <a:gd name="T48" fmla="*/ 45 w 97"/>
                  <a:gd name="T49" fmla="*/ 39 h 94"/>
                  <a:gd name="T50" fmla="*/ 45 w 97"/>
                  <a:gd name="T51" fmla="*/ 41 h 94"/>
                  <a:gd name="T52" fmla="*/ 5 w 97"/>
                  <a:gd name="T53" fmla="*/ 80 h 94"/>
                  <a:gd name="T54" fmla="*/ 4 w 97"/>
                  <a:gd name="T55" fmla="*/ 84 h 94"/>
                  <a:gd name="T56" fmla="*/ 5 w 97"/>
                  <a:gd name="T57" fmla="*/ 89 h 94"/>
                  <a:gd name="T58" fmla="*/ 14 w 97"/>
                  <a:gd name="T59" fmla="*/ 89 h 94"/>
                  <a:gd name="T60" fmla="*/ 53 w 97"/>
                  <a:gd name="T61" fmla="*/ 49 h 94"/>
                  <a:gd name="T62" fmla="*/ 55 w 97"/>
                  <a:gd name="T63" fmla="*/ 49 h 94"/>
                  <a:gd name="T64" fmla="*/ 66 w 97"/>
                  <a:gd name="T65" fmla="*/ 52 h 94"/>
                  <a:gd name="T66" fmla="*/ 83 w 97"/>
                  <a:gd name="T67" fmla="*/ 45 h 94"/>
                  <a:gd name="T68" fmla="*/ 89 w 97"/>
                  <a:gd name="T69" fmla="*/ 19 h 94"/>
                  <a:gd name="T70" fmla="*/ 78 w 97"/>
                  <a:gd name="T71" fmla="*/ 30 h 94"/>
                  <a:gd name="T72" fmla="*/ 76 w 97"/>
                  <a:gd name="T73" fmla="*/ 31 h 94"/>
                  <a:gd name="T74" fmla="*/ 66 w 97"/>
                  <a:gd name="T75" fmla="*/ 31 h 94"/>
                  <a:gd name="T76" fmla="*/ 64 w 97"/>
                  <a:gd name="T77" fmla="*/ 29 h 94"/>
                  <a:gd name="T78" fmla="*/ 64 w 97"/>
                  <a:gd name="T79" fmla="*/ 18 h 94"/>
                  <a:gd name="T80" fmla="*/ 64 w 97"/>
                  <a:gd name="T81" fmla="*/ 16 h 94"/>
                  <a:gd name="T82" fmla="*/ 75 w 97"/>
                  <a:gd name="T83" fmla="*/ 5 h 94"/>
                  <a:gd name="T84" fmla="*/ 67 w 97"/>
                  <a:gd name="T85" fmla="*/ 4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97" h="94">
                    <a:moveTo>
                      <a:pt x="10" y="94"/>
                    </a:moveTo>
                    <a:cubicBezTo>
                      <a:pt x="7" y="94"/>
                      <a:pt x="4" y="93"/>
                      <a:pt x="3" y="91"/>
                    </a:cubicBezTo>
                    <a:cubicBezTo>
                      <a:pt x="1" y="90"/>
                      <a:pt x="0" y="87"/>
                      <a:pt x="0" y="84"/>
                    </a:cubicBezTo>
                    <a:cubicBezTo>
                      <a:pt x="0" y="82"/>
                      <a:pt x="1" y="79"/>
                      <a:pt x="3" y="77"/>
                    </a:cubicBezTo>
                    <a:cubicBezTo>
                      <a:pt x="41" y="39"/>
                      <a:pt x="41" y="39"/>
                      <a:pt x="41" y="39"/>
                    </a:cubicBezTo>
                    <a:cubicBezTo>
                      <a:pt x="36" y="28"/>
                      <a:pt x="38" y="16"/>
                      <a:pt x="47" y="8"/>
                    </a:cubicBezTo>
                    <a:cubicBezTo>
                      <a:pt x="52" y="3"/>
                      <a:pt x="59" y="0"/>
                      <a:pt x="67" y="0"/>
                    </a:cubicBezTo>
                    <a:cubicBezTo>
                      <a:pt x="71" y="0"/>
                      <a:pt x="76" y="1"/>
                      <a:pt x="79" y="3"/>
                    </a:cubicBezTo>
                    <a:cubicBezTo>
                      <a:pt x="80" y="3"/>
                      <a:pt x="80" y="4"/>
                      <a:pt x="80" y="4"/>
                    </a:cubicBezTo>
                    <a:cubicBezTo>
                      <a:pt x="81" y="5"/>
                      <a:pt x="80" y="5"/>
                      <a:pt x="80" y="6"/>
                    </a:cubicBezTo>
                    <a:cubicBezTo>
                      <a:pt x="68" y="19"/>
                      <a:pt x="68" y="19"/>
                      <a:pt x="68" y="19"/>
                    </a:cubicBezTo>
                    <a:cubicBezTo>
                      <a:pt x="68" y="27"/>
                      <a:pt x="68" y="27"/>
                      <a:pt x="68" y="27"/>
                    </a:cubicBezTo>
                    <a:cubicBezTo>
                      <a:pt x="75" y="27"/>
                      <a:pt x="75" y="27"/>
                      <a:pt x="75" y="27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9" y="14"/>
                      <a:pt x="89" y="14"/>
                      <a:pt x="90" y="14"/>
                    </a:cubicBezTo>
                    <a:cubicBezTo>
                      <a:pt x="90" y="14"/>
                      <a:pt x="91" y="14"/>
                      <a:pt x="91" y="15"/>
                    </a:cubicBezTo>
                    <a:cubicBezTo>
                      <a:pt x="97" y="26"/>
                      <a:pt x="95" y="39"/>
                      <a:pt x="86" y="47"/>
                    </a:cubicBezTo>
                    <a:cubicBezTo>
                      <a:pt x="81" y="53"/>
                      <a:pt x="74" y="56"/>
                      <a:pt x="66" y="56"/>
                    </a:cubicBezTo>
                    <a:cubicBezTo>
                      <a:pt x="66" y="56"/>
                      <a:pt x="66" y="56"/>
                      <a:pt x="66" y="56"/>
                    </a:cubicBezTo>
                    <a:cubicBezTo>
                      <a:pt x="62" y="56"/>
                      <a:pt x="59" y="55"/>
                      <a:pt x="55" y="53"/>
                    </a:cubicBezTo>
                    <a:cubicBezTo>
                      <a:pt x="17" y="91"/>
                      <a:pt x="17" y="91"/>
                      <a:pt x="17" y="91"/>
                    </a:cubicBezTo>
                    <a:cubicBezTo>
                      <a:pt x="15" y="93"/>
                      <a:pt x="12" y="94"/>
                      <a:pt x="10" y="94"/>
                    </a:cubicBezTo>
                    <a:close/>
                    <a:moveTo>
                      <a:pt x="67" y="4"/>
                    </a:moveTo>
                    <a:cubicBezTo>
                      <a:pt x="60" y="4"/>
                      <a:pt x="54" y="6"/>
                      <a:pt x="50" y="11"/>
                    </a:cubicBezTo>
                    <a:cubicBezTo>
                      <a:pt x="42" y="18"/>
                      <a:pt x="40" y="29"/>
                      <a:pt x="45" y="39"/>
                    </a:cubicBezTo>
                    <a:cubicBezTo>
                      <a:pt x="45" y="39"/>
                      <a:pt x="45" y="40"/>
                      <a:pt x="45" y="41"/>
                    </a:cubicBezTo>
                    <a:cubicBezTo>
                      <a:pt x="5" y="80"/>
                      <a:pt x="5" y="80"/>
                      <a:pt x="5" y="80"/>
                    </a:cubicBezTo>
                    <a:cubicBezTo>
                      <a:pt x="4" y="81"/>
                      <a:pt x="4" y="83"/>
                      <a:pt x="4" y="84"/>
                    </a:cubicBezTo>
                    <a:cubicBezTo>
                      <a:pt x="4" y="86"/>
                      <a:pt x="4" y="87"/>
                      <a:pt x="5" y="89"/>
                    </a:cubicBezTo>
                    <a:cubicBezTo>
                      <a:pt x="8" y="91"/>
                      <a:pt x="12" y="91"/>
                      <a:pt x="14" y="89"/>
                    </a:cubicBezTo>
                    <a:cubicBezTo>
                      <a:pt x="53" y="49"/>
                      <a:pt x="53" y="49"/>
                      <a:pt x="53" y="49"/>
                    </a:cubicBezTo>
                    <a:cubicBezTo>
                      <a:pt x="54" y="49"/>
                      <a:pt x="55" y="49"/>
                      <a:pt x="55" y="49"/>
                    </a:cubicBezTo>
                    <a:cubicBezTo>
                      <a:pt x="59" y="51"/>
                      <a:pt x="63" y="52"/>
                      <a:pt x="66" y="52"/>
                    </a:cubicBezTo>
                    <a:cubicBezTo>
                      <a:pt x="73" y="52"/>
                      <a:pt x="79" y="49"/>
                      <a:pt x="83" y="45"/>
                    </a:cubicBezTo>
                    <a:cubicBezTo>
                      <a:pt x="90" y="38"/>
                      <a:pt x="92" y="28"/>
                      <a:pt x="89" y="19"/>
                    </a:cubicBezTo>
                    <a:cubicBezTo>
                      <a:pt x="78" y="30"/>
                      <a:pt x="78" y="30"/>
                      <a:pt x="78" y="30"/>
                    </a:cubicBezTo>
                    <a:cubicBezTo>
                      <a:pt x="77" y="31"/>
                      <a:pt x="77" y="31"/>
                      <a:pt x="76" y="31"/>
                    </a:cubicBezTo>
                    <a:cubicBezTo>
                      <a:pt x="66" y="31"/>
                      <a:pt x="66" y="31"/>
                      <a:pt x="66" y="31"/>
                    </a:cubicBezTo>
                    <a:cubicBezTo>
                      <a:pt x="65" y="31"/>
                      <a:pt x="64" y="30"/>
                      <a:pt x="64" y="29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7"/>
                      <a:pt x="64" y="17"/>
                      <a:pt x="64" y="16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2" y="4"/>
                      <a:pt x="70" y="4"/>
                      <a:pt x="67" y="4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3" name="Group 151"/>
            <p:cNvGrpSpPr>
              <a:grpSpLocks noChangeAspect="1"/>
            </p:cNvGrpSpPr>
            <p:nvPr/>
          </p:nvGrpSpPr>
          <p:grpSpPr>
            <a:xfrm>
              <a:off x="7183489" y="3925592"/>
              <a:ext cx="360001" cy="360000"/>
              <a:chOff x="5988050" y="1774825"/>
              <a:chExt cx="371476" cy="371475"/>
            </a:xfrm>
            <a:solidFill>
              <a:schemeClr val="accent3"/>
            </a:solidFill>
          </p:grpSpPr>
          <p:sp>
            <p:nvSpPr>
              <p:cNvPr id="117" name="Freeform 52"/>
              <p:cNvSpPr>
                <a:spLocks noEditPoints="1"/>
              </p:cNvSpPr>
              <p:nvPr/>
            </p:nvSpPr>
            <p:spPr bwMode="auto">
              <a:xfrm>
                <a:off x="6065838" y="1960563"/>
                <a:ext cx="107950" cy="107950"/>
              </a:xfrm>
              <a:custGeom>
                <a:avLst/>
                <a:gdLst>
                  <a:gd name="T0" fmla="*/ 14 w 28"/>
                  <a:gd name="T1" fmla="*/ 28 h 28"/>
                  <a:gd name="T2" fmla="*/ 0 w 28"/>
                  <a:gd name="T3" fmla="*/ 14 h 28"/>
                  <a:gd name="T4" fmla="*/ 14 w 28"/>
                  <a:gd name="T5" fmla="*/ 0 h 28"/>
                  <a:gd name="T6" fmla="*/ 28 w 28"/>
                  <a:gd name="T7" fmla="*/ 14 h 28"/>
                  <a:gd name="T8" fmla="*/ 14 w 28"/>
                  <a:gd name="T9" fmla="*/ 28 h 28"/>
                  <a:gd name="T10" fmla="*/ 14 w 28"/>
                  <a:gd name="T11" fmla="*/ 4 h 28"/>
                  <a:gd name="T12" fmla="*/ 4 w 28"/>
                  <a:gd name="T13" fmla="*/ 14 h 28"/>
                  <a:gd name="T14" fmla="*/ 14 w 28"/>
                  <a:gd name="T15" fmla="*/ 24 h 28"/>
                  <a:gd name="T16" fmla="*/ 24 w 28"/>
                  <a:gd name="T17" fmla="*/ 14 h 28"/>
                  <a:gd name="T18" fmla="*/ 14 w 28"/>
                  <a:gd name="T19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6"/>
                      <a:pt x="6" y="0"/>
                      <a:pt x="14" y="0"/>
                    </a:cubicBezTo>
                    <a:cubicBezTo>
                      <a:pt x="22" y="0"/>
                      <a:pt x="28" y="6"/>
                      <a:pt x="28" y="14"/>
                    </a:cubicBezTo>
                    <a:cubicBezTo>
                      <a:pt x="28" y="22"/>
                      <a:pt x="22" y="28"/>
                      <a:pt x="14" y="28"/>
                    </a:cubicBezTo>
                    <a:close/>
                    <a:moveTo>
                      <a:pt x="14" y="4"/>
                    </a:moveTo>
                    <a:cubicBezTo>
                      <a:pt x="8" y="4"/>
                      <a:pt x="4" y="8"/>
                      <a:pt x="4" y="14"/>
                    </a:cubicBezTo>
                    <a:cubicBezTo>
                      <a:pt x="4" y="20"/>
                      <a:pt x="8" y="24"/>
                      <a:pt x="14" y="24"/>
                    </a:cubicBezTo>
                    <a:cubicBezTo>
                      <a:pt x="20" y="24"/>
                      <a:pt x="24" y="20"/>
                      <a:pt x="24" y="14"/>
                    </a:cubicBezTo>
                    <a:cubicBezTo>
                      <a:pt x="24" y="8"/>
                      <a:pt x="20" y="4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8" name="Freeform 53"/>
              <p:cNvSpPr>
                <a:spLocks noEditPoints="1"/>
              </p:cNvSpPr>
              <p:nvPr/>
            </p:nvSpPr>
            <p:spPr bwMode="auto">
              <a:xfrm>
                <a:off x="5988050" y="1882775"/>
                <a:ext cx="263525" cy="263525"/>
              </a:xfrm>
              <a:custGeom>
                <a:avLst/>
                <a:gdLst>
                  <a:gd name="T0" fmla="*/ 26 w 68"/>
                  <a:gd name="T1" fmla="*/ 68 h 68"/>
                  <a:gd name="T2" fmla="*/ 24 w 68"/>
                  <a:gd name="T3" fmla="*/ 60 h 68"/>
                  <a:gd name="T4" fmla="*/ 11 w 68"/>
                  <a:gd name="T5" fmla="*/ 59 h 68"/>
                  <a:gd name="T6" fmla="*/ 1 w 68"/>
                  <a:gd name="T7" fmla="*/ 44 h 68"/>
                  <a:gd name="T8" fmla="*/ 1 w 68"/>
                  <a:gd name="T9" fmla="*/ 41 h 68"/>
                  <a:gd name="T10" fmla="*/ 6 w 68"/>
                  <a:gd name="T11" fmla="*/ 30 h 68"/>
                  <a:gd name="T12" fmla="*/ 1 w 68"/>
                  <a:gd name="T13" fmla="*/ 24 h 68"/>
                  <a:gd name="T14" fmla="*/ 10 w 68"/>
                  <a:gd name="T15" fmla="*/ 9 h 68"/>
                  <a:gd name="T16" fmla="*/ 16 w 68"/>
                  <a:gd name="T17" fmla="*/ 12 h 68"/>
                  <a:gd name="T18" fmla="*/ 24 w 68"/>
                  <a:gd name="T19" fmla="*/ 2 h 68"/>
                  <a:gd name="T20" fmla="*/ 42 w 68"/>
                  <a:gd name="T21" fmla="*/ 0 h 68"/>
                  <a:gd name="T22" fmla="*/ 44 w 68"/>
                  <a:gd name="T23" fmla="*/ 8 h 68"/>
                  <a:gd name="T24" fmla="*/ 57 w 68"/>
                  <a:gd name="T25" fmla="*/ 9 h 68"/>
                  <a:gd name="T26" fmla="*/ 67 w 68"/>
                  <a:gd name="T27" fmla="*/ 24 h 68"/>
                  <a:gd name="T28" fmla="*/ 62 w 68"/>
                  <a:gd name="T29" fmla="*/ 30 h 68"/>
                  <a:gd name="T30" fmla="*/ 67 w 68"/>
                  <a:gd name="T31" fmla="*/ 41 h 68"/>
                  <a:gd name="T32" fmla="*/ 67 w 68"/>
                  <a:gd name="T33" fmla="*/ 44 h 68"/>
                  <a:gd name="T34" fmla="*/ 58 w 68"/>
                  <a:gd name="T35" fmla="*/ 59 h 68"/>
                  <a:gd name="T36" fmla="*/ 52 w 68"/>
                  <a:gd name="T37" fmla="*/ 56 h 68"/>
                  <a:gd name="T38" fmla="*/ 44 w 68"/>
                  <a:gd name="T39" fmla="*/ 66 h 68"/>
                  <a:gd name="T40" fmla="*/ 28 w 68"/>
                  <a:gd name="T41" fmla="*/ 64 h 68"/>
                  <a:gd name="T42" fmla="*/ 40 w 68"/>
                  <a:gd name="T43" fmla="*/ 59 h 68"/>
                  <a:gd name="T44" fmla="*/ 50 w 68"/>
                  <a:gd name="T45" fmla="*/ 52 h 68"/>
                  <a:gd name="T46" fmla="*/ 57 w 68"/>
                  <a:gd name="T47" fmla="*/ 54 h 68"/>
                  <a:gd name="T48" fmla="*/ 58 w 68"/>
                  <a:gd name="T49" fmla="*/ 41 h 68"/>
                  <a:gd name="T50" fmla="*/ 57 w 68"/>
                  <a:gd name="T51" fmla="*/ 29 h 68"/>
                  <a:gd name="T52" fmla="*/ 63 w 68"/>
                  <a:gd name="T53" fmla="*/ 24 h 68"/>
                  <a:gd name="T54" fmla="*/ 52 w 68"/>
                  <a:gd name="T55" fmla="*/ 16 h 68"/>
                  <a:gd name="T56" fmla="*/ 41 w 68"/>
                  <a:gd name="T57" fmla="*/ 11 h 68"/>
                  <a:gd name="T58" fmla="*/ 40 w 68"/>
                  <a:gd name="T59" fmla="*/ 4 h 68"/>
                  <a:gd name="T60" fmla="*/ 28 w 68"/>
                  <a:gd name="T61" fmla="*/ 9 h 68"/>
                  <a:gd name="T62" fmla="*/ 18 w 68"/>
                  <a:gd name="T63" fmla="*/ 16 h 68"/>
                  <a:gd name="T64" fmla="*/ 11 w 68"/>
                  <a:gd name="T65" fmla="*/ 14 h 68"/>
                  <a:gd name="T66" fmla="*/ 10 w 68"/>
                  <a:gd name="T67" fmla="*/ 27 h 68"/>
                  <a:gd name="T68" fmla="*/ 11 w 68"/>
                  <a:gd name="T69" fmla="*/ 39 h 68"/>
                  <a:gd name="T70" fmla="*/ 5 w 68"/>
                  <a:gd name="T71" fmla="*/ 44 h 68"/>
                  <a:gd name="T72" fmla="*/ 16 w 68"/>
                  <a:gd name="T73" fmla="*/ 52 h 68"/>
                  <a:gd name="T74" fmla="*/ 27 w 68"/>
                  <a:gd name="T75" fmla="*/ 57 h 68"/>
                  <a:gd name="T76" fmla="*/ 28 w 68"/>
                  <a:gd name="T77" fmla="*/ 6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8" h="68">
                    <a:moveTo>
                      <a:pt x="42" y="68"/>
                    </a:moveTo>
                    <a:cubicBezTo>
                      <a:pt x="26" y="68"/>
                      <a:pt x="26" y="68"/>
                      <a:pt x="26" y="68"/>
                    </a:cubicBezTo>
                    <a:cubicBezTo>
                      <a:pt x="25" y="68"/>
                      <a:pt x="24" y="67"/>
                      <a:pt x="24" y="66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21" y="59"/>
                      <a:pt x="19" y="58"/>
                      <a:pt x="16" y="56"/>
                    </a:cubicBezTo>
                    <a:cubicBezTo>
                      <a:pt x="11" y="59"/>
                      <a:pt x="11" y="59"/>
                      <a:pt x="11" y="59"/>
                    </a:cubicBezTo>
                    <a:cubicBezTo>
                      <a:pt x="10" y="59"/>
                      <a:pt x="9" y="59"/>
                      <a:pt x="9" y="58"/>
                    </a:cubicBezTo>
                    <a:cubicBezTo>
                      <a:pt x="1" y="44"/>
                      <a:pt x="1" y="44"/>
                      <a:pt x="1" y="44"/>
                    </a:cubicBezTo>
                    <a:cubicBezTo>
                      <a:pt x="0" y="44"/>
                      <a:pt x="0" y="43"/>
                      <a:pt x="0" y="43"/>
                    </a:cubicBezTo>
                    <a:cubicBezTo>
                      <a:pt x="0" y="42"/>
                      <a:pt x="1" y="42"/>
                      <a:pt x="1" y="41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5"/>
                      <a:pt x="6" y="33"/>
                      <a:pt x="6" y="30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6"/>
                      <a:pt x="0" y="25"/>
                      <a:pt x="1" y="24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0"/>
                      <a:pt x="9" y="9"/>
                      <a:pt x="10" y="9"/>
                    </a:cubicBezTo>
                    <a:cubicBezTo>
                      <a:pt x="10" y="9"/>
                      <a:pt x="11" y="9"/>
                      <a:pt x="11" y="9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9" y="10"/>
                      <a:pt x="21" y="9"/>
                      <a:pt x="24" y="8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5" y="0"/>
                      <a:pt x="26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3" y="0"/>
                      <a:pt x="44" y="1"/>
                      <a:pt x="44" y="2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7" y="9"/>
                      <a:pt x="49" y="10"/>
                      <a:pt x="52" y="12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58" y="9"/>
                      <a:pt x="59" y="9"/>
                      <a:pt x="59" y="10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8" y="25"/>
                      <a:pt x="68" y="26"/>
                      <a:pt x="67" y="27"/>
                    </a:cubicBezTo>
                    <a:cubicBezTo>
                      <a:pt x="62" y="30"/>
                      <a:pt x="62" y="30"/>
                      <a:pt x="62" y="30"/>
                    </a:cubicBezTo>
                    <a:cubicBezTo>
                      <a:pt x="62" y="33"/>
                      <a:pt x="62" y="35"/>
                      <a:pt x="62" y="38"/>
                    </a:cubicBezTo>
                    <a:cubicBezTo>
                      <a:pt x="67" y="41"/>
                      <a:pt x="67" y="41"/>
                      <a:pt x="67" y="41"/>
                    </a:cubicBezTo>
                    <a:cubicBezTo>
                      <a:pt x="67" y="42"/>
                      <a:pt x="68" y="42"/>
                      <a:pt x="68" y="43"/>
                    </a:cubicBezTo>
                    <a:cubicBezTo>
                      <a:pt x="68" y="43"/>
                      <a:pt x="68" y="44"/>
                      <a:pt x="67" y="44"/>
                    </a:cubicBezTo>
                    <a:cubicBezTo>
                      <a:pt x="59" y="58"/>
                      <a:pt x="59" y="58"/>
                      <a:pt x="59" y="58"/>
                    </a:cubicBezTo>
                    <a:cubicBezTo>
                      <a:pt x="59" y="58"/>
                      <a:pt x="59" y="59"/>
                      <a:pt x="58" y="59"/>
                    </a:cubicBezTo>
                    <a:cubicBezTo>
                      <a:pt x="58" y="59"/>
                      <a:pt x="57" y="59"/>
                      <a:pt x="57" y="59"/>
                    </a:cubicBezTo>
                    <a:cubicBezTo>
                      <a:pt x="52" y="56"/>
                      <a:pt x="52" y="56"/>
                      <a:pt x="52" y="56"/>
                    </a:cubicBezTo>
                    <a:cubicBezTo>
                      <a:pt x="49" y="58"/>
                      <a:pt x="47" y="59"/>
                      <a:pt x="44" y="60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67"/>
                      <a:pt x="43" y="68"/>
                      <a:pt x="42" y="68"/>
                    </a:cubicBezTo>
                    <a:close/>
                    <a:moveTo>
                      <a:pt x="28" y="64"/>
                    </a:moveTo>
                    <a:cubicBezTo>
                      <a:pt x="40" y="64"/>
                      <a:pt x="40" y="64"/>
                      <a:pt x="40" y="64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0" y="58"/>
                      <a:pt x="41" y="57"/>
                      <a:pt x="41" y="57"/>
                    </a:cubicBezTo>
                    <a:cubicBezTo>
                      <a:pt x="45" y="56"/>
                      <a:pt x="48" y="54"/>
                      <a:pt x="50" y="52"/>
                    </a:cubicBezTo>
                    <a:cubicBezTo>
                      <a:pt x="51" y="51"/>
                      <a:pt x="52" y="51"/>
                      <a:pt x="52" y="52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63" y="44"/>
                      <a:pt x="63" y="44"/>
                      <a:pt x="63" y="44"/>
                    </a:cubicBezTo>
                    <a:cubicBezTo>
                      <a:pt x="58" y="41"/>
                      <a:pt x="58" y="41"/>
                      <a:pt x="58" y="41"/>
                    </a:cubicBezTo>
                    <a:cubicBezTo>
                      <a:pt x="58" y="41"/>
                      <a:pt x="57" y="40"/>
                      <a:pt x="57" y="39"/>
                    </a:cubicBezTo>
                    <a:cubicBezTo>
                      <a:pt x="58" y="36"/>
                      <a:pt x="58" y="32"/>
                      <a:pt x="57" y="29"/>
                    </a:cubicBezTo>
                    <a:cubicBezTo>
                      <a:pt x="57" y="28"/>
                      <a:pt x="58" y="27"/>
                      <a:pt x="58" y="27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57" y="14"/>
                      <a:pt x="57" y="14"/>
                      <a:pt x="57" y="14"/>
                    </a:cubicBezTo>
                    <a:cubicBezTo>
                      <a:pt x="52" y="16"/>
                      <a:pt x="52" y="16"/>
                      <a:pt x="52" y="16"/>
                    </a:cubicBezTo>
                    <a:cubicBezTo>
                      <a:pt x="52" y="17"/>
                      <a:pt x="51" y="17"/>
                      <a:pt x="50" y="16"/>
                    </a:cubicBezTo>
                    <a:cubicBezTo>
                      <a:pt x="48" y="14"/>
                      <a:pt x="45" y="12"/>
                      <a:pt x="41" y="11"/>
                    </a:cubicBezTo>
                    <a:cubicBezTo>
                      <a:pt x="41" y="11"/>
                      <a:pt x="40" y="10"/>
                      <a:pt x="40" y="9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10"/>
                      <a:pt x="27" y="11"/>
                      <a:pt x="27" y="11"/>
                    </a:cubicBezTo>
                    <a:cubicBezTo>
                      <a:pt x="23" y="12"/>
                      <a:pt x="20" y="14"/>
                      <a:pt x="18" y="16"/>
                    </a:cubicBezTo>
                    <a:cubicBezTo>
                      <a:pt x="17" y="17"/>
                      <a:pt x="16" y="17"/>
                      <a:pt x="16" y="16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5" y="24"/>
                      <a:pt x="5" y="24"/>
                      <a:pt x="5" y="24"/>
                    </a:cubicBezTo>
                    <a:cubicBezTo>
                      <a:pt x="10" y="27"/>
                      <a:pt x="10" y="27"/>
                      <a:pt x="10" y="27"/>
                    </a:cubicBezTo>
                    <a:cubicBezTo>
                      <a:pt x="10" y="27"/>
                      <a:pt x="11" y="28"/>
                      <a:pt x="11" y="29"/>
                    </a:cubicBezTo>
                    <a:cubicBezTo>
                      <a:pt x="10" y="32"/>
                      <a:pt x="10" y="36"/>
                      <a:pt x="11" y="39"/>
                    </a:cubicBezTo>
                    <a:cubicBezTo>
                      <a:pt x="11" y="40"/>
                      <a:pt x="10" y="41"/>
                      <a:pt x="10" y="41"/>
                    </a:cubicBezTo>
                    <a:cubicBezTo>
                      <a:pt x="5" y="44"/>
                      <a:pt x="5" y="44"/>
                      <a:pt x="5" y="44"/>
                    </a:cubicBezTo>
                    <a:cubicBezTo>
                      <a:pt x="11" y="54"/>
                      <a:pt x="11" y="54"/>
                      <a:pt x="11" y="54"/>
                    </a:cubicBezTo>
                    <a:cubicBezTo>
                      <a:pt x="16" y="52"/>
                      <a:pt x="16" y="52"/>
                      <a:pt x="16" y="52"/>
                    </a:cubicBezTo>
                    <a:cubicBezTo>
                      <a:pt x="16" y="51"/>
                      <a:pt x="17" y="51"/>
                      <a:pt x="18" y="52"/>
                    </a:cubicBezTo>
                    <a:cubicBezTo>
                      <a:pt x="20" y="54"/>
                      <a:pt x="23" y="56"/>
                      <a:pt x="27" y="57"/>
                    </a:cubicBezTo>
                    <a:cubicBezTo>
                      <a:pt x="27" y="57"/>
                      <a:pt x="28" y="58"/>
                      <a:pt x="28" y="59"/>
                    </a:cubicBezTo>
                    <a:lnTo>
                      <a:pt x="28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54"/>
              <p:cNvSpPr>
                <a:spLocks noEditPoints="1"/>
              </p:cNvSpPr>
              <p:nvPr/>
            </p:nvSpPr>
            <p:spPr bwMode="auto">
              <a:xfrm>
                <a:off x="6251575" y="1820863"/>
                <a:ext cx="61913" cy="61913"/>
              </a:xfrm>
              <a:custGeom>
                <a:avLst/>
                <a:gdLst>
                  <a:gd name="T0" fmla="*/ 8 w 16"/>
                  <a:gd name="T1" fmla="*/ 16 h 16"/>
                  <a:gd name="T2" fmla="*/ 0 w 16"/>
                  <a:gd name="T3" fmla="*/ 8 h 16"/>
                  <a:gd name="T4" fmla="*/ 8 w 16"/>
                  <a:gd name="T5" fmla="*/ 0 h 16"/>
                  <a:gd name="T6" fmla="*/ 16 w 16"/>
                  <a:gd name="T7" fmla="*/ 8 h 16"/>
                  <a:gd name="T8" fmla="*/ 8 w 16"/>
                  <a:gd name="T9" fmla="*/ 16 h 16"/>
                  <a:gd name="T10" fmla="*/ 8 w 16"/>
                  <a:gd name="T11" fmla="*/ 4 h 16"/>
                  <a:gd name="T12" fmla="*/ 4 w 16"/>
                  <a:gd name="T13" fmla="*/ 8 h 16"/>
                  <a:gd name="T14" fmla="*/ 8 w 16"/>
                  <a:gd name="T15" fmla="*/ 12 h 16"/>
                  <a:gd name="T16" fmla="*/ 12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cubicBezTo>
                      <a:pt x="4" y="16"/>
                      <a:pt x="0" y="12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2" y="0"/>
                      <a:pt x="16" y="4"/>
                      <a:pt x="16" y="8"/>
                    </a:cubicBezTo>
                    <a:cubicBezTo>
                      <a:pt x="16" y="12"/>
                      <a:pt x="12" y="16"/>
                      <a:pt x="8" y="16"/>
                    </a:cubicBezTo>
                    <a:close/>
                    <a:moveTo>
                      <a:pt x="8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0"/>
                      <a:pt x="6" y="12"/>
                      <a:pt x="8" y="12"/>
                    </a:cubicBezTo>
                    <a:cubicBezTo>
                      <a:pt x="10" y="12"/>
                      <a:pt x="12" y="10"/>
                      <a:pt x="12" y="8"/>
                    </a:cubicBezTo>
                    <a:cubicBezTo>
                      <a:pt x="12" y="6"/>
                      <a:pt x="10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55"/>
              <p:cNvSpPr>
                <a:spLocks noEditPoints="1"/>
              </p:cNvSpPr>
              <p:nvPr/>
            </p:nvSpPr>
            <p:spPr bwMode="auto">
              <a:xfrm>
                <a:off x="6205538" y="1774825"/>
                <a:ext cx="153988" cy="155575"/>
              </a:xfrm>
              <a:custGeom>
                <a:avLst/>
                <a:gdLst>
                  <a:gd name="T0" fmla="*/ 16 w 40"/>
                  <a:gd name="T1" fmla="*/ 40 h 40"/>
                  <a:gd name="T2" fmla="*/ 14 w 40"/>
                  <a:gd name="T3" fmla="*/ 35 h 40"/>
                  <a:gd name="T4" fmla="*/ 7 w 40"/>
                  <a:gd name="T5" fmla="*/ 34 h 40"/>
                  <a:gd name="T6" fmla="*/ 5 w 40"/>
                  <a:gd name="T7" fmla="*/ 33 h 40"/>
                  <a:gd name="T8" fmla="*/ 1 w 40"/>
                  <a:gd name="T9" fmla="*/ 24 h 40"/>
                  <a:gd name="T10" fmla="*/ 4 w 40"/>
                  <a:gd name="T11" fmla="*/ 18 h 40"/>
                  <a:gd name="T12" fmla="*/ 0 w 40"/>
                  <a:gd name="T13" fmla="*/ 15 h 40"/>
                  <a:gd name="T14" fmla="*/ 5 w 40"/>
                  <a:gd name="T15" fmla="*/ 7 h 40"/>
                  <a:gd name="T16" fmla="*/ 7 w 40"/>
                  <a:gd name="T17" fmla="*/ 6 h 40"/>
                  <a:gd name="T18" fmla="*/ 14 w 40"/>
                  <a:gd name="T19" fmla="*/ 5 h 40"/>
                  <a:gd name="T20" fmla="*/ 16 w 40"/>
                  <a:gd name="T21" fmla="*/ 0 h 40"/>
                  <a:gd name="T22" fmla="*/ 26 w 40"/>
                  <a:gd name="T23" fmla="*/ 2 h 40"/>
                  <a:gd name="T24" fmla="*/ 30 w 40"/>
                  <a:gd name="T25" fmla="*/ 7 h 40"/>
                  <a:gd name="T26" fmla="*/ 34 w 40"/>
                  <a:gd name="T27" fmla="*/ 6 h 40"/>
                  <a:gd name="T28" fmla="*/ 39 w 40"/>
                  <a:gd name="T29" fmla="*/ 13 h 40"/>
                  <a:gd name="T30" fmla="*/ 36 w 40"/>
                  <a:gd name="T31" fmla="*/ 18 h 40"/>
                  <a:gd name="T32" fmla="*/ 39 w 40"/>
                  <a:gd name="T33" fmla="*/ 24 h 40"/>
                  <a:gd name="T34" fmla="*/ 35 w 40"/>
                  <a:gd name="T35" fmla="*/ 33 h 40"/>
                  <a:gd name="T36" fmla="*/ 33 w 40"/>
                  <a:gd name="T37" fmla="*/ 34 h 40"/>
                  <a:gd name="T38" fmla="*/ 26 w 40"/>
                  <a:gd name="T39" fmla="*/ 35 h 40"/>
                  <a:gd name="T40" fmla="*/ 24 w 40"/>
                  <a:gd name="T41" fmla="*/ 40 h 40"/>
                  <a:gd name="T42" fmla="*/ 22 w 40"/>
                  <a:gd name="T43" fmla="*/ 36 h 40"/>
                  <a:gd name="T44" fmla="*/ 23 w 40"/>
                  <a:gd name="T45" fmla="*/ 31 h 40"/>
                  <a:gd name="T46" fmla="*/ 31 w 40"/>
                  <a:gd name="T47" fmla="*/ 28 h 40"/>
                  <a:gd name="T48" fmla="*/ 35 w 40"/>
                  <a:gd name="T49" fmla="*/ 26 h 40"/>
                  <a:gd name="T50" fmla="*/ 32 w 40"/>
                  <a:gd name="T51" fmla="*/ 23 h 40"/>
                  <a:gd name="T52" fmla="*/ 33 w 40"/>
                  <a:gd name="T53" fmla="*/ 15 h 40"/>
                  <a:gd name="T54" fmla="*/ 33 w 40"/>
                  <a:gd name="T55" fmla="*/ 10 h 40"/>
                  <a:gd name="T56" fmla="*/ 28 w 40"/>
                  <a:gd name="T57" fmla="*/ 11 h 40"/>
                  <a:gd name="T58" fmla="*/ 22 w 40"/>
                  <a:gd name="T59" fmla="*/ 7 h 40"/>
                  <a:gd name="T60" fmla="*/ 18 w 40"/>
                  <a:gd name="T61" fmla="*/ 4 h 40"/>
                  <a:gd name="T62" fmla="*/ 17 w 40"/>
                  <a:gd name="T63" fmla="*/ 9 h 40"/>
                  <a:gd name="T64" fmla="*/ 9 w 40"/>
                  <a:gd name="T65" fmla="*/ 12 h 40"/>
                  <a:gd name="T66" fmla="*/ 5 w 40"/>
                  <a:gd name="T67" fmla="*/ 14 h 40"/>
                  <a:gd name="T68" fmla="*/ 8 w 40"/>
                  <a:gd name="T69" fmla="*/ 17 h 40"/>
                  <a:gd name="T70" fmla="*/ 7 w 40"/>
                  <a:gd name="T71" fmla="*/ 25 h 40"/>
                  <a:gd name="T72" fmla="*/ 7 w 40"/>
                  <a:gd name="T73" fmla="*/ 30 h 40"/>
                  <a:gd name="T74" fmla="*/ 12 w 40"/>
                  <a:gd name="T75" fmla="*/ 29 h 40"/>
                  <a:gd name="T76" fmla="*/ 18 w 40"/>
                  <a:gd name="T77" fmla="*/ 33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0" h="40">
                    <a:moveTo>
                      <a:pt x="24" y="40"/>
                    </a:move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40"/>
                      <a:pt x="14" y="39"/>
                      <a:pt x="14" y="38"/>
                    </a:cubicBezTo>
                    <a:cubicBezTo>
                      <a:pt x="14" y="35"/>
                      <a:pt x="14" y="35"/>
                      <a:pt x="14" y="35"/>
                    </a:cubicBezTo>
                    <a:cubicBezTo>
                      <a:pt x="13" y="34"/>
                      <a:pt x="11" y="34"/>
                      <a:pt x="10" y="33"/>
                    </a:cubicBezTo>
                    <a:cubicBezTo>
                      <a:pt x="7" y="34"/>
                      <a:pt x="7" y="34"/>
                      <a:pt x="7" y="34"/>
                    </a:cubicBezTo>
                    <a:cubicBezTo>
                      <a:pt x="7" y="34"/>
                      <a:pt x="6" y="35"/>
                      <a:pt x="6" y="34"/>
                    </a:cubicBezTo>
                    <a:cubicBezTo>
                      <a:pt x="5" y="34"/>
                      <a:pt x="5" y="34"/>
                      <a:pt x="5" y="33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6"/>
                      <a:pt x="0" y="24"/>
                      <a:pt x="1" y="24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1"/>
                      <a:pt x="4" y="19"/>
                      <a:pt x="4" y="18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5"/>
                      <a:pt x="0" y="15"/>
                    </a:cubicBezTo>
                    <a:cubicBezTo>
                      <a:pt x="0" y="14"/>
                      <a:pt x="0" y="14"/>
                      <a:pt x="1" y="13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6"/>
                      <a:pt x="5" y="6"/>
                      <a:pt x="6" y="6"/>
                    </a:cubicBezTo>
                    <a:cubicBezTo>
                      <a:pt x="6" y="5"/>
                      <a:pt x="7" y="6"/>
                      <a:pt x="7" y="6"/>
                    </a:cubicBezTo>
                    <a:cubicBezTo>
                      <a:pt x="10" y="7"/>
                      <a:pt x="10" y="7"/>
                      <a:pt x="10" y="7"/>
                    </a:cubicBezTo>
                    <a:cubicBezTo>
                      <a:pt x="11" y="7"/>
                      <a:pt x="13" y="6"/>
                      <a:pt x="14" y="5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4" y="1"/>
                      <a:pt x="15" y="0"/>
                      <a:pt x="1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7" y="6"/>
                      <a:pt x="29" y="6"/>
                      <a:pt x="30" y="7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3" y="6"/>
                      <a:pt x="34" y="5"/>
                      <a:pt x="34" y="6"/>
                    </a:cubicBezTo>
                    <a:cubicBezTo>
                      <a:pt x="35" y="6"/>
                      <a:pt x="35" y="6"/>
                      <a:pt x="35" y="7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40" y="14"/>
                      <a:pt x="40" y="16"/>
                      <a:pt x="39" y="16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9"/>
                      <a:pt x="36" y="21"/>
                      <a:pt x="36" y="22"/>
                    </a:cubicBezTo>
                    <a:cubicBezTo>
                      <a:pt x="39" y="24"/>
                      <a:pt x="39" y="24"/>
                      <a:pt x="39" y="24"/>
                    </a:cubicBezTo>
                    <a:cubicBezTo>
                      <a:pt x="40" y="24"/>
                      <a:pt x="40" y="26"/>
                      <a:pt x="39" y="27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5" y="34"/>
                      <a:pt x="35" y="34"/>
                      <a:pt x="34" y="34"/>
                    </a:cubicBezTo>
                    <a:cubicBezTo>
                      <a:pt x="34" y="35"/>
                      <a:pt x="33" y="34"/>
                      <a:pt x="33" y="34"/>
                    </a:cubicBezTo>
                    <a:cubicBezTo>
                      <a:pt x="30" y="33"/>
                      <a:pt x="30" y="33"/>
                      <a:pt x="30" y="33"/>
                    </a:cubicBezTo>
                    <a:cubicBezTo>
                      <a:pt x="29" y="33"/>
                      <a:pt x="27" y="34"/>
                      <a:pt x="26" y="35"/>
                    </a:cubicBezTo>
                    <a:cubicBezTo>
                      <a:pt x="26" y="38"/>
                      <a:pt x="26" y="38"/>
                      <a:pt x="26" y="38"/>
                    </a:cubicBezTo>
                    <a:cubicBezTo>
                      <a:pt x="26" y="39"/>
                      <a:pt x="25" y="40"/>
                      <a:pt x="24" y="40"/>
                    </a:cubicBezTo>
                    <a:close/>
                    <a:moveTo>
                      <a:pt x="18" y="36"/>
                    </a:move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3"/>
                      <a:pt x="22" y="33"/>
                      <a:pt x="22" y="33"/>
                    </a:cubicBezTo>
                    <a:cubicBezTo>
                      <a:pt x="22" y="32"/>
                      <a:pt x="23" y="32"/>
                      <a:pt x="23" y="31"/>
                    </a:cubicBezTo>
                    <a:cubicBezTo>
                      <a:pt x="25" y="31"/>
                      <a:pt x="27" y="30"/>
                      <a:pt x="28" y="29"/>
                    </a:cubicBezTo>
                    <a:cubicBezTo>
                      <a:pt x="29" y="28"/>
                      <a:pt x="30" y="28"/>
                      <a:pt x="31" y="28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35" y="26"/>
                      <a:pt x="35" y="26"/>
                      <a:pt x="35" y="26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2" y="25"/>
                      <a:pt x="31" y="24"/>
                      <a:pt x="32" y="23"/>
                    </a:cubicBezTo>
                    <a:cubicBezTo>
                      <a:pt x="32" y="21"/>
                      <a:pt x="32" y="19"/>
                      <a:pt x="32" y="17"/>
                    </a:cubicBezTo>
                    <a:cubicBezTo>
                      <a:pt x="31" y="16"/>
                      <a:pt x="32" y="15"/>
                      <a:pt x="33" y="15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0" y="12"/>
                      <a:pt x="29" y="12"/>
                      <a:pt x="28" y="11"/>
                    </a:cubicBezTo>
                    <a:cubicBezTo>
                      <a:pt x="27" y="10"/>
                      <a:pt x="25" y="9"/>
                      <a:pt x="23" y="9"/>
                    </a:cubicBezTo>
                    <a:cubicBezTo>
                      <a:pt x="23" y="8"/>
                      <a:pt x="22" y="8"/>
                      <a:pt x="22" y="7"/>
                    </a:cubicBezTo>
                    <a:cubicBezTo>
                      <a:pt x="22" y="4"/>
                      <a:pt x="22" y="4"/>
                      <a:pt x="22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8"/>
                      <a:pt x="17" y="8"/>
                      <a:pt x="17" y="9"/>
                    </a:cubicBezTo>
                    <a:cubicBezTo>
                      <a:pt x="15" y="9"/>
                      <a:pt x="13" y="10"/>
                      <a:pt x="12" y="11"/>
                    </a:cubicBezTo>
                    <a:cubicBezTo>
                      <a:pt x="11" y="12"/>
                      <a:pt x="10" y="12"/>
                      <a:pt x="9" y="12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5"/>
                      <a:pt x="9" y="16"/>
                      <a:pt x="8" y="17"/>
                    </a:cubicBezTo>
                    <a:cubicBezTo>
                      <a:pt x="8" y="19"/>
                      <a:pt x="8" y="21"/>
                      <a:pt x="8" y="23"/>
                    </a:cubicBezTo>
                    <a:cubicBezTo>
                      <a:pt x="9" y="24"/>
                      <a:pt x="8" y="24"/>
                      <a:pt x="7" y="25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10" y="28"/>
                      <a:pt x="11" y="28"/>
                      <a:pt x="12" y="29"/>
                    </a:cubicBezTo>
                    <a:cubicBezTo>
                      <a:pt x="13" y="30"/>
                      <a:pt x="15" y="31"/>
                      <a:pt x="17" y="31"/>
                    </a:cubicBezTo>
                    <a:cubicBezTo>
                      <a:pt x="17" y="32"/>
                      <a:pt x="18" y="33"/>
                      <a:pt x="18" y="33"/>
                    </a:cubicBezTo>
                    <a:lnTo>
                      <a:pt x="18" y="3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156"/>
            <p:cNvGrpSpPr/>
            <p:nvPr/>
          </p:nvGrpSpPr>
          <p:grpSpPr>
            <a:xfrm>
              <a:off x="1553008" y="2920313"/>
              <a:ext cx="453923" cy="550151"/>
              <a:chOff x="1553007" y="2920313"/>
              <a:chExt cx="453923" cy="550151"/>
            </a:xfrm>
          </p:grpSpPr>
          <p:cxnSp>
            <p:nvCxnSpPr>
              <p:cNvPr id="155" name="Straight Connector 154"/>
              <p:cNvCxnSpPr>
                <a:endCxn id="167" idx="0"/>
              </p:cNvCxnSpPr>
              <p:nvPr/>
            </p:nvCxnSpPr>
            <p:spPr>
              <a:xfrm flipH="1">
                <a:off x="1777057" y="2920313"/>
                <a:ext cx="2912" cy="550151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4" name="Straight Connector 313"/>
              <p:cNvCxnSpPr/>
              <p:nvPr/>
            </p:nvCxnSpPr>
            <p:spPr>
              <a:xfrm rot="16200000">
                <a:off x="1779969" y="2693351"/>
                <a:ext cx="0" cy="453923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319"/>
            <p:cNvGrpSpPr/>
            <p:nvPr/>
          </p:nvGrpSpPr>
          <p:grpSpPr>
            <a:xfrm>
              <a:off x="4345039" y="2925323"/>
              <a:ext cx="453923" cy="523970"/>
              <a:chOff x="1553007" y="2925323"/>
              <a:chExt cx="453923" cy="523970"/>
            </a:xfrm>
          </p:grpSpPr>
          <p:cxnSp>
            <p:nvCxnSpPr>
              <p:cNvPr id="322" name="Straight Connector 321"/>
              <p:cNvCxnSpPr/>
              <p:nvPr/>
            </p:nvCxnSpPr>
            <p:spPr>
              <a:xfrm>
                <a:off x="1779970" y="2925323"/>
                <a:ext cx="12171" cy="52397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 rot="16200000">
                <a:off x="1779969" y="2698361"/>
                <a:ext cx="0" cy="453923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24"/>
            <p:cNvGrpSpPr/>
            <p:nvPr/>
          </p:nvGrpSpPr>
          <p:grpSpPr>
            <a:xfrm>
              <a:off x="7137070" y="2917808"/>
              <a:ext cx="453923" cy="535397"/>
              <a:chOff x="1553007" y="2917808"/>
              <a:chExt cx="453923" cy="535397"/>
            </a:xfrm>
          </p:grpSpPr>
          <p:cxnSp>
            <p:nvCxnSpPr>
              <p:cNvPr id="327" name="Straight Connector 326"/>
              <p:cNvCxnSpPr>
                <a:endCxn id="270" idx="0"/>
              </p:cNvCxnSpPr>
              <p:nvPr/>
            </p:nvCxnSpPr>
            <p:spPr>
              <a:xfrm flipH="1">
                <a:off x="1779427" y="2917808"/>
                <a:ext cx="541" cy="535397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8" name="Straight Connector 327"/>
              <p:cNvCxnSpPr/>
              <p:nvPr/>
            </p:nvCxnSpPr>
            <p:spPr>
              <a:xfrm rot="16200000">
                <a:off x="1779969" y="2690846"/>
                <a:ext cx="0" cy="453923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29"/>
            <p:cNvGrpSpPr/>
            <p:nvPr/>
          </p:nvGrpSpPr>
          <p:grpSpPr>
            <a:xfrm flipV="1">
              <a:off x="2948482" y="4786426"/>
              <a:ext cx="453923" cy="488209"/>
              <a:chOff x="1553007" y="2908485"/>
              <a:chExt cx="453923" cy="488209"/>
            </a:xfrm>
          </p:grpSpPr>
          <p:cxnSp>
            <p:nvCxnSpPr>
              <p:cNvPr id="332" name="Straight Connector 331"/>
              <p:cNvCxnSpPr/>
              <p:nvPr/>
            </p:nvCxnSpPr>
            <p:spPr>
              <a:xfrm>
                <a:off x="1779969" y="2917111"/>
                <a:ext cx="0" cy="479583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3" name="Straight Connector 332"/>
              <p:cNvCxnSpPr/>
              <p:nvPr/>
            </p:nvCxnSpPr>
            <p:spPr>
              <a:xfrm rot="16200000">
                <a:off x="1779969" y="2681523"/>
                <a:ext cx="0" cy="453923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34"/>
            <p:cNvGrpSpPr/>
            <p:nvPr/>
          </p:nvGrpSpPr>
          <p:grpSpPr>
            <a:xfrm flipV="1">
              <a:off x="5740513" y="4770406"/>
              <a:ext cx="453923" cy="504229"/>
              <a:chOff x="1553007" y="2908485"/>
              <a:chExt cx="453923" cy="504229"/>
            </a:xfrm>
          </p:grpSpPr>
          <p:cxnSp>
            <p:nvCxnSpPr>
              <p:cNvPr id="337" name="Straight Connector 336"/>
              <p:cNvCxnSpPr>
                <a:endCxn id="285" idx="2"/>
              </p:cNvCxnSpPr>
              <p:nvPr/>
            </p:nvCxnSpPr>
            <p:spPr>
              <a:xfrm flipH="1">
                <a:off x="1779968" y="2917111"/>
                <a:ext cx="1" cy="495603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8" name="Straight Connector 337"/>
              <p:cNvCxnSpPr/>
              <p:nvPr/>
            </p:nvCxnSpPr>
            <p:spPr>
              <a:xfrm rot="16200000">
                <a:off x="1779969" y="2681523"/>
                <a:ext cx="0" cy="453923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Rechteck 1023"/>
          <p:cNvSpPr/>
          <p:nvPr/>
        </p:nvSpPr>
        <p:spPr bwMode="auto">
          <a:xfrm>
            <a:off x="1601083" y="1803055"/>
            <a:ext cx="1388714" cy="1080000"/>
          </a:xfrm>
          <a:prstGeom prst="rect">
            <a:avLst/>
          </a:prstGeom>
          <a:solidFill>
            <a:srgbClr val="2A79FF">
              <a:lumMod val="20000"/>
              <a:lumOff val="80000"/>
              <a:alpha val="7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5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11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600" kern="0" dirty="0" smtClean="0">
                <a:solidFill>
                  <a:srgbClr val="C00000"/>
                </a:solidFill>
              </a:rPr>
              <a:t>Adet</a:t>
            </a: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sp>
        <p:nvSpPr>
          <p:cNvPr id="94" name="Rechteck 609"/>
          <p:cNvSpPr/>
          <p:nvPr/>
        </p:nvSpPr>
        <p:spPr bwMode="auto">
          <a:xfrm>
            <a:off x="1051935" y="5515408"/>
            <a:ext cx="1524694" cy="1080000"/>
          </a:xfrm>
          <a:prstGeom prst="rect">
            <a:avLst/>
          </a:prstGeom>
          <a:solidFill>
            <a:sysClr val="window" lastClr="FFFFFF">
              <a:lumMod val="75000"/>
              <a:alpha val="70000"/>
            </a:sys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95" name="Textfeld 608"/>
          <p:cNvSpPr txBox="1"/>
          <p:nvPr/>
        </p:nvSpPr>
        <p:spPr>
          <a:xfrm>
            <a:off x="1051938" y="5479267"/>
            <a:ext cx="1524694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500" b="1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2</a:t>
            </a:r>
            <a:endParaRPr kumimoji="0" lang="en-US" sz="5500" b="1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Adet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-654619" y="368300"/>
            <a:ext cx="8657173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Tesise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Kabul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Edilebilecek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Atıkların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ÇEVRESEL </a:t>
            </a:r>
            <a:endParaRPr lang="tr-TR" sz="2400" b="1" dirty="0" smtClean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  <a:p>
            <a:pPr algn="ctr"/>
            <a:r>
              <a:rPr lang="en-US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Özelliklerinin</a:t>
            </a:r>
            <a:r>
              <a:rPr lang="en-US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ve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ENERJİ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Değerinin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Belirlenmesi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40457" y="1616565"/>
            <a:ext cx="1751262" cy="1310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3459" y="5518113"/>
            <a:ext cx="1443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384" y="5537277"/>
            <a:ext cx="1443000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1" name="Rechteck 40"/>
          <p:cNvSpPr/>
          <p:nvPr/>
        </p:nvSpPr>
        <p:spPr bwMode="auto">
          <a:xfrm>
            <a:off x="4994556" y="5537277"/>
            <a:ext cx="1644246" cy="1080000"/>
          </a:xfrm>
          <a:prstGeom prst="rect">
            <a:avLst/>
          </a:prstGeom>
          <a:solidFill>
            <a:srgbClr val="2A79FF">
              <a:lumMod val="75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ts val="4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19138" algn="l"/>
              </a:tabLst>
              <a:defRPr/>
            </a:pPr>
            <a:r>
              <a:rPr kumimoji="0" lang="tr-TR" sz="5500" b="1" i="0" u="none" strike="noStrike" kern="0" cap="all" spc="0" normalizeH="0" baseline="0" noProof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4</a:t>
            </a:r>
            <a:endParaRPr kumimoji="0" lang="en-US" sz="5500" b="1" i="0" u="none" strike="noStrike" kern="0" cap="none" spc="0" normalizeH="0" baseline="0" noProof="1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A</a:t>
            </a:r>
            <a:r>
              <a:rPr kumimoji="0" lang="tr-T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det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sp>
        <p:nvSpPr>
          <p:cNvPr id="104" name="Rechteck 609"/>
          <p:cNvSpPr/>
          <p:nvPr/>
        </p:nvSpPr>
        <p:spPr bwMode="auto">
          <a:xfrm>
            <a:off x="5929911" y="1686656"/>
            <a:ext cx="1615578" cy="1181088"/>
          </a:xfrm>
          <a:prstGeom prst="rect">
            <a:avLst/>
          </a:prstGeom>
          <a:solidFill>
            <a:sysClr val="window" lastClr="FFFFFF">
              <a:lumMod val="75000"/>
              <a:alpha val="70000"/>
            </a:sys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sp>
        <p:nvSpPr>
          <p:cNvPr id="105" name="Textfeld 608"/>
          <p:cNvSpPr txBox="1"/>
          <p:nvPr/>
        </p:nvSpPr>
        <p:spPr>
          <a:xfrm>
            <a:off x="5929911" y="1686656"/>
            <a:ext cx="161557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5500" b="1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3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tr-TR" sz="500" b="1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</a:rPr>
              <a:t>Adet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822"/>
          <a:stretch/>
        </p:blipFill>
        <p:spPr bwMode="auto">
          <a:xfrm>
            <a:off x="275753" y="1800570"/>
            <a:ext cx="1330095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6" name="Picture 6" descr="https://lh3.ggpht.com/FdUtzFe9c5e90oBSKC5j-Ku9fHJ4bjIhOtpOmhoPwAbDKDnYBCbG2gCvHtAl-CTHYQ=w3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8396" y="0"/>
            <a:ext cx="107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hteck 186"/>
          <p:cNvSpPr>
            <a:spLocks noChangeAspect="1"/>
          </p:cNvSpPr>
          <p:nvPr/>
        </p:nvSpPr>
        <p:spPr bwMode="gray">
          <a:xfrm>
            <a:off x="4843135" y="1616565"/>
            <a:ext cx="637189" cy="1310716"/>
          </a:xfrm>
          <a:prstGeom prst="rect">
            <a:avLst/>
          </a:prstGeom>
          <a:solidFill>
            <a:srgbClr val="F0A22E">
              <a:lumMod val="50000"/>
            </a:srgbClr>
          </a:solidFill>
        </p:spPr>
        <p:txBody>
          <a:bodyPr wrap="square" lIns="46800" tIns="108000" rIns="46800" bIns="108000" anchor="ctr" anchorCtr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lang="tr-TR" sz="5500" b="1" kern="0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5</a:t>
            </a:r>
            <a: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/>
            </a:r>
            <a:br>
              <a:rPr kumimoji="0" lang="en-US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</a:rPr>
            </a:br>
            <a:r>
              <a:rPr kumimoji="0" lang="tr-TR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Adet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446" y="1686656"/>
            <a:ext cx="1578065" cy="1181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Group 122"/>
          <p:cNvGrpSpPr/>
          <p:nvPr/>
        </p:nvGrpSpPr>
        <p:grpSpPr>
          <a:xfrm>
            <a:off x="3131478" y="1222176"/>
            <a:ext cx="1028700" cy="110556"/>
            <a:chOff x="-170626" y="0"/>
            <a:chExt cx="13534857" cy="166915"/>
          </a:xfrm>
        </p:grpSpPr>
        <p:sp>
          <p:nvSpPr>
            <p:cNvPr id="102" name="Parallelogram 123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3" name="Parallelogram 124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06" name="Parallelogram 125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42" name="Group 321"/>
          <p:cNvGrpSpPr/>
          <p:nvPr/>
        </p:nvGrpSpPr>
        <p:grpSpPr>
          <a:xfrm>
            <a:off x="-503570" y="6756969"/>
            <a:ext cx="10151143" cy="110556"/>
            <a:chOff x="-170626" y="0"/>
            <a:chExt cx="13534857" cy="166915"/>
          </a:xfrm>
        </p:grpSpPr>
        <p:sp>
          <p:nvSpPr>
            <p:cNvPr id="110" name="Parallelogram 322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1" name="Parallelogram 323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112" name="Parallelogram 324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2657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" y="0"/>
            <a:ext cx="9315449" cy="699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3"/>
          <p:cNvGrpSpPr/>
          <p:nvPr/>
        </p:nvGrpSpPr>
        <p:grpSpPr>
          <a:xfrm>
            <a:off x="625731" y="615899"/>
            <a:ext cx="4129152" cy="2329521"/>
            <a:chOff x="297124" y="4523976"/>
            <a:chExt cx="3128247" cy="1608913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297124" y="6026604"/>
              <a:ext cx="3128247" cy="106285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itle 1"/>
            <p:cNvSpPr txBox="1">
              <a:spLocks/>
            </p:cNvSpPr>
            <p:nvPr/>
          </p:nvSpPr>
          <p:spPr>
            <a:xfrm>
              <a:off x="297124" y="4523976"/>
              <a:ext cx="3128247" cy="255084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r-TR" sz="24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NUMUNE ALMA </a:t>
              </a:r>
              <a:r>
                <a:rPr lang="tr-TR" sz="2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</a:rPr>
                <a:t>NOKTALARI</a:t>
              </a:r>
              <a:endPara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endParaRPr>
            </a:p>
          </p:txBody>
        </p:sp>
      </p:grpSp>
      <p:graphicFrame>
        <p:nvGraphicFramePr>
          <p:cNvPr id="1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24994422"/>
              </p:ext>
            </p:extLst>
          </p:nvPr>
        </p:nvGraphicFramePr>
        <p:xfrm>
          <a:off x="9517" y="5238645"/>
          <a:ext cx="9239258" cy="1356360"/>
        </p:xfrm>
        <a:graphic>
          <a:graphicData uri="http://schemas.openxmlformats.org/drawingml/2006/table">
            <a:tbl>
              <a:tblPr firstRow="1" bandRow="1"/>
              <a:tblGrid>
                <a:gridCol w="6599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599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565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286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761993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704857"/>
                <a:gridCol w="615037"/>
                <a:gridCol w="727988"/>
                <a:gridCol w="591906"/>
                <a:gridCol w="659947"/>
                <a:gridCol w="576947"/>
                <a:gridCol w="742947"/>
              </a:tblGrid>
              <a:tr h="228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2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tr-TR" sz="1400" b="1" dirty="0" smtClean="0">
                          <a:solidFill>
                            <a:srgbClr val="00B050"/>
                          </a:solidFill>
                          <a:latin typeface="Calibri"/>
                        </a:rPr>
                        <a:t>∆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Calibri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4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5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6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7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8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9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10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11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12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∆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13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∆</a:t>
                      </a:r>
                      <a:r>
                        <a:rPr kumimoji="0" lang="tr-TR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4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14</a:t>
                      </a:r>
                      <a:endParaRPr lang="id-ID" sz="14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576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OYKA Kağıt Ambalaj Sanayii ve Tic</a:t>
                      </a:r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  <a:r>
                        <a:rPr lang="tr-TR" sz="900" baseline="0" dirty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id-ID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A.Ş.</a:t>
                      </a:r>
                      <a:endParaRPr lang="id-ID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d-ID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OYKA Kağıt Ambalaj Sanayii ve Tic</a:t>
                      </a:r>
                      <a:r>
                        <a:rPr lang="tr-TR" sz="90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  <a:r>
                        <a:rPr lang="tr-TR" sz="900" baseline="0" smtClean="0">
                          <a:solidFill>
                            <a:schemeClr val="bg1"/>
                          </a:solidFill>
                          <a:latin typeface="+mn-lt"/>
                        </a:rPr>
                        <a:t> </a:t>
                      </a:r>
                      <a:r>
                        <a:rPr lang="id-ID" sz="900" smtClean="0">
                          <a:solidFill>
                            <a:schemeClr val="bg1"/>
                          </a:solidFill>
                          <a:latin typeface="+mn-lt"/>
                        </a:rPr>
                        <a:t>A.Ş</a:t>
                      </a:r>
                      <a:r>
                        <a:rPr lang="id-ID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.</a:t>
                      </a:r>
                      <a:endParaRPr lang="id-ID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900" dirty="0" smtClean="0">
                          <a:latin typeface="+mn-lt"/>
                        </a:rPr>
                        <a:t>Tavuk Altlık Atığı</a:t>
                      </a:r>
                      <a:endParaRPr lang="id-ID" sz="9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900" dirty="0" smtClean="0">
                          <a:latin typeface="+mn-lt"/>
                        </a:rPr>
                        <a:t>EREĞLİ Demir ve Çelik FAB.T.A.Ş</a:t>
                      </a:r>
                      <a:endParaRPr lang="id-ID" sz="9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900" dirty="0" smtClean="0">
                          <a:latin typeface="+mn-lt"/>
                        </a:rPr>
                        <a:t>EREĞLİ Demir ve Çelik FAB.T.A.Ş</a:t>
                      </a:r>
                      <a:endParaRPr lang="id-ID" sz="9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Zonguldak </a:t>
                      </a:r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AAT</a:t>
                      </a:r>
                      <a:endParaRPr lang="id-ID" sz="9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id-ID" sz="900" dirty="0" smtClean="0">
                          <a:latin typeface="+mn-lt"/>
                        </a:rPr>
                        <a:t>TTK Liman ve Demiryolu İşletme Müdürlüğü</a:t>
                      </a:r>
                      <a:endParaRPr lang="id-ID" sz="9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d-ID" sz="9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TTK Liman ve Demiryolu İşletme Müdürlüğü</a:t>
                      </a:r>
                    </a:p>
                    <a:p>
                      <a:pPr algn="ctr"/>
                      <a:endParaRPr lang="id-ID" sz="9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900" dirty="0" smtClean="0">
                          <a:latin typeface="+mn-lt"/>
                        </a:rPr>
                        <a:t>Çatalağzı Termik Santrali</a:t>
                      </a:r>
                    </a:p>
                    <a:p>
                      <a:pPr algn="ctr"/>
                      <a:endParaRPr lang="id-ID" sz="900" dirty="0" smtClean="0">
                        <a:latin typeface="+mn-lt"/>
                      </a:endParaRPr>
                    </a:p>
                    <a:p>
                      <a:pPr algn="ctr"/>
                      <a:endParaRPr lang="id-ID" sz="9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Çaycuma </a:t>
                      </a:r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AAT</a:t>
                      </a:r>
                      <a:endParaRPr lang="id-ID" sz="9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id-ID" sz="900" dirty="0" smtClean="0">
                        <a:latin typeface="+mn-lt"/>
                      </a:endParaRPr>
                    </a:p>
                    <a:p>
                      <a:pPr algn="ctr"/>
                      <a:endParaRPr lang="id-ID" sz="9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900" dirty="0" smtClean="0">
                          <a:latin typeface="+mn-lt"/>
                        </a:rPr>
                        <a:t>Tavuk Altlık Atığı</a:t>
                      </a:r>
                    </a:p>
                    <a:p>
                      <a:pPr algn="ctr"/>
                      <a:endParaRPr lang="id-ID" sz="900" dirty="0" smtClean="0">
                        <a:latin typeface="+mn-lt"/>
                      </a:endParaRPr>
                    </a:p>
                    <a:p>
                      <a:pPr algn="ctr"/>
                      <a:endParaRPr lang="id-ID" sz="9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Bartın </a:t>
                      </a:r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AAT</a:t>
                      </a:r>
                      <a:endParaRPr lang="id-ID" sz="9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id-ID" sz="900" dirty="0" smtClean="0">
                        <a:latin typeface="+mn-lt"/>
                      </a:endParaRPr>
                    </a:p>
                    <a:p>
                      <a:pPr algn="ctr"/>
                      <a:endParaRPr lang="id-ID" sz="9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900" dirty="0" smtClean="0">
                          <a:latin typeface="+mn-lt"/>
                        </a:rPr>
                        <a:t>Tavuk Altlık Atığı</a:t>
                      </a:r>
                      <a:endParaRPr lang="tr-TR" sz="900" dirty="0" smtClean="0">
                        <a:latin typeface="+mn-lt"/>
                      </a:endParaRPr>
                    </a:p>
                    <a:p>
                      <a:pPr algn="ctr"/>
                      <a:endParaRPr lang="id-ID" sz="100" dirty="0" smtClean="0">
                        <a:latin typeface="+mn-lt"/>
                      </a:endParaRPr>
                    </a:p>
                    <a:p>
                      <a:pPr algn="ctr"/>
                      <a:endParaRPr lang="id-ID" sz="800" dirty="0" smtClean="0">
                        <a:latin typeface="+mn-lt"/>
                      </a:endParaRPr>
                    </a:p>
                    <a:p>
                      <a:pPr algn="ctr"/>
                      <a:endParaRPr lang="id-ID" sz="9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id-ID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Karabük </a:t>
                      </a:r>
                      <a:r>
                        <a:rPr lang="tr-TR" sz="900" dirty="0" smtClean="0">
                          <a:solidFill>
                            <a:schemeClr val="bg1"/>
                          </a:solidFill>
                          <a:latin typeface="+mn-lt"/>
                        </a:rPr>
                        <a:t>AAT</a:t>
                      </a:r>
                      <a:endParaRPr lang="id-ID" sz="900" dirty="0" smtClean="0">
                        <a:solidFill>
                          <a:schemeClr val="bg1"/>
                        </a:solidFill>
                        <a:latin typeface="+mn-lt"/>
                      </a:endParaRPr>
                    </a:p>
                    <a:p>
                      <a:pPr algn="ctr"/>
                      <a:endParaRPr lang="id-ID" sz="900" dirty="0" smtClean="0">
                        <a:latin typeface="+mn-lt"/>
                      </a:endParaRPr>
                    </a:p>
                    <a:p>
                      <a:pPr algn="ctr"/>
                      <a:endParaRPr lang="id-ID" sz="900" dirty="0">
                        <a:latin typeface="+mn-lt"/>
                      </a:endParaRPr>
                    </a:p>
                  </a:txBody>
                  <a:tcPr>
                    <a:lnL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ysClr val="window" lastClr="FFFFFF">
                          <a:lumMod val="75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2055" name="Picture 7" descr="C:\Users\vpelitli\Downloads\icons8-eggs-fill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22101" y="6011760"/>
            <a:ext cx="288000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C:\Users\vpelitli\Downloads\turkey-kebab-silhouette-by-Vexel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003" y="5997085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15253" y="5997235"/>
            <a:ext cx="32861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2" name="Picture 14" descr="İlgili resi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10844" y="5904915"/>
            <a:ext cx="421813" cy="42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3" name="Picture 1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6063" y="5912303"/>
            <a:ext cx="42068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86725" y="5900428"/>
            <a:ext cx="42068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5" name="Picture 1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6727" y="5890978"/>
            <a:ext cx="420687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6" descr="https://lh3.ggpht.com/FdUtzFe9c5e90oBSKC5j-Ku9fHJ4bjIhOtpOmhoPwAbDKDnYBCbG2gCvHtAl-CTHYQ=w30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8396" y="0"/>
            <a:ext cx="107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122"/>
          <p:cNvGrpSpPr/>
          <p:nvPr/>
        </p:nvGrpSpPr>
        <p:grpSpPr>
          <a:xfrm>
            <a:off x="2175957" y="1014353"/>
            <a:ext cx="1028700" cy="110556"/>
            <a:chOff x="-170626" y="0"/>
            <a:chExt cx="13534857" cy="166915"/>
          </a:xfrm>
        </p:grpSpPr>
        <p:sp>
          <p:nvSpPr>
            <p:cNvPr id="26" name="Parallelogram 123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29" name="Parallelogram 124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0" name="Parallelogram 125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4" name="Group 321"/>
          <p:cNvGrpSpPr/>
          <p:nvPr/>
        </p:nvGrpSpPr>
        <p:grpSpPr>
          <a:xfrm>
            <a:off x="-503570" y="6814119"/>
            <a:ext cx="10151143" cy="110556"/>
            <a:chOff x="-170626" y="0"/>
            <a:chExt cx="13534857" cy="166915"/>
          </a:xfrm>
        </p:grpSpPr>
        <p:sp>
          <p:nvSpPr>
            <p:cNvPr id="32" name="Parallelogram 322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3" name="Parallelogram 323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34" name="Parallelogram 324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23" name="Oval 22"/>
          <p:cNvSpPr/>
          <p:nvPr/>
        </p:nvSpPr>
        <p:spPr>
          <a:xfrm rot="5400000">
            <a:off x="3732657" y="3579183"/>
            <a:ext cx="299102" cy="299102"/>
          </a:xfrm>
          <a:prstGeom prst="ellipse">
            <a:avLst/>
          </a:prstGeom>
          <a:solidFill>
            <a:srgbClr val="61CBF5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Oval 26"/>
          <p:cNvSpPr/>
          <p:nvPr/>
        </p:nvSpPr>
        <p:spPr>
          <a:xfrm rot="5400000">
            <a:off x="5930392" y="2684302"/>
            <a:ext cx="299102" cy="299102"/>
          </a:xfrm>
          <a:prstGeom prst="ellipse">
            <a:avLst/>
          </a:prstGeom>
          <a:solidFill>
            <a:srgbClr val="AFD4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Oval 27"/>
          <p:cNvSpPr/>
          <p:nvPr/>
        </p:nvSpPr>
        <p:spPr>
          <a:xfrm rot="5400000">
            <a:off x="7237174" y="4669328"/>
            <a:ext cx="299102" cy="299102"/>
          </a:xfrm>
          <a:prstGeom prst="ellipse">
            <a:avLst/>
          </a:prstGeom>
          <a:solidFill>
            <a:srgbClr val="F8C17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 43"/>
          <p:cNvSpPr>
            <a:spLocks noChangeAspect="1" noEditPoints="1"/>
          </p:cNvSpPr>
          <p:nvPr/>
        </p:nvSpPr>
        <p:spPr bwMode="auto">
          <a:xfrm>
            <a:off x="3756460" y="3602734"/>
            <a:ext cx="251495" cy="252000"/>
          </a:xfrm>
          <a:custGeom>
            <a:avLst/>
            <a:gdLst>
              <a:gd name="T0" fmla="*/ 33 w 787"/>
              <a:gd name="T1" fmla="*/ 426 h 787"/>
              <a:gd name="T2" fmla="*/ 83 w 787"/>
              <a:gd name="T3" fmla="*/ 426 h 787"/>
              <a:gd name="T4" fmla="*/ 361 w 787"/>
              <a:gd name="T5" fmla="*/ 703 h 787"/>
              <a:gd name="T6" fmla="*/ 361 w 787"/>
              <a:gd name="T7" fmla="*/ 754 h 787"/>
              <a:gd name="T8" fmla="*/ 393 w 787"/>
              <a:gd name="T9" fmla="*/ 787 h 787"/>
              <a:gd name="T10" fmla="*/ 426 w 787"/>
              <a:gd name="T11" fmla="*/ 754 h 787"/>
              <a:gd name="T12" fmla="*/ 426 w 787"/>
              <a:gd name="T13" fmla="*/ 703 h 787"/>
              <a:gd name="T14" fmla="*/ 703 w 787"/>
              <a:gd name="T15" fmla="*/ 426 h 787"/>
              <a:gd name="T16" fmla="*/ 754 w 787"/>
              <a:gd name="T17" fmla="*/ 426 h 787"/>
              <a:gd name="T18" fmla="*/ 787 w 787"/>
              <a:gd name="T19" fmla="*/ 393 h 787"/>
              <a:gd name="T20" fmla="*/ 754 w 787"/>
              <a:gd name="T21" fmla="*/ 361 h 787"/>
              <a:gd name="T22" fmla="*/ 703 w 787"/>
              <a:gd name="T23" fmla="*/ 361 h 787"/>
              <a:gd name="T24" fmla="*/ 426 w 787"/>
              <a:gd name="T25" fmla="*/ 83 h 787"/>
              <a:gd name="T26" fmla="*/ 426 w 787"/>
              <a:gd name="T27" fmla="*/ 33 h 787"/>
              <a:gd name="T28" fmla="*/ 393 w 787"/>
              <a:gd name="T29" fmla="*/ 0 h 787"/>
              <a:gd name="T30" fmla="*/ 361 w 787"/>
              <a:gd name="T31" fmla="*/ 33 h 787"/>
              <a:gd name="T32" fmla="*/ 361 w 787"/>
              <a:gd name="T33" fmla="*/ 83 h 787"/>
              <a:gd name="T34" fmla="*/ 83 w 787"/>
              <a:gd name="T35" fmla="*/ 361 h 787"/>
              <a:gd name="T36" fmla="*/ 33 w 787"/>
              <a:gd name="T37" fmla="*/ 361 h 787"/>
              <a:gd name="T38" fmla="*/ 0 w 787"/>
              <a:gd name="T39" fmla="*/ 393 h 787"/>
              <a:gd name="T40" fmla="*/ 33 w 787"/>
              <a:gd name="T41" fmla="*/ 426 h 787"/>
              <a:gd name="T42" fmla="*/ 150 w 787"/>
              <a:gd name="T43" fmla="*/ 426 h 787"/>
              <a:gd name="T44" fmla="*/ 223 w 787"/>
              <a:gd name="T45" fmla="*/ 426 h 787"/>
              <a:gd name="T46" fmla="*/ 361 w 787"/>
              <a:gd name="T47" fmla="*/ 564 h 787"/>
              <a:gd name="T48" fmla="*/ 361 w 787"/>
              <a:gd name="T49" fmla="*/ 637 h 787"/>
              <a:gd name="T50" fmla="*/ 150 w 787"/>
              <a:gd name="T51" fmla="*/ 426 h 787"/>
              <a:gd name="T52" fmla="*/ 426 w 787"/>
              <a:gd name="T53" fmla="*/ 426 h 787"/>
              <a:gd name="T54" fmla="*/ 497 w 787"/>
              <a:gd name="T55" fmla="*/ 426 h 787"/>
              <a:gd name="T56" fmla="*/ 426 w 787"/>
              <a:gd name="T57" fmla="*/ 497 h 787"/>
              <a:gd name="T58" fmla="*/ 426 w 787"/>
              <a:gd name="T59" fmla="*/ 426 h 787"/>
              <a:gd name="T60" fmla="*/ 426 w 787"/>
              <a:gd name="T61" fmla="*/ 361 h 787"/>
              <a:gd name="T62" fmla="*/ 426 w 787"/>
              <a:gd name="T63" fmla="*/ 290 h 787"/>
              <a:gd name="T64" fmla="*/ 497 w 787"/>
              <a:gd name="T65" fmla="*/ 361 h 787"/>
              <a:gd name="T66" fmla="*/ 426 w 787"/>
              <a:gd name="T67" fmla="*/ 361 h 787"/>
              <a:gd name="T68" fmla="*/ 361 w 787"/>
              <a:gd name="T69" fmla="*/ 361 h 787"/>
              <a:gd name="T70" fmla="*/ 290 w 787"/>
              <a:gd name="T71" fmla="*/ 361 h 787"/>
              <a:gd name="T72" fmla="*/ 361 w 787"/>
              <a:gd name="T73" fmla="*/ 290 h 787"/>
              <a:gd name="T74" fmla="*/ 361 w 787"/>
              <a:gd name="T75" fmla="*/ 361 h 787"/>
              <a:gd name="T76" fmla="*/ 361 w 787"/>
              <a:gd name="T77" fmla="*/ 426 h 787"/>
              <a:gd name="T78" fmla="*/ 361 w 787"/>
              <a:gd name="T79" fmla="*/ 497 h 787"/>
              <a:gd name="T80" fmla="*/ 290 w 787"/>
              <a:gd name="T81" fmla="*/ 426 h 787"/>
              <a:gd name="T82" fmla="*/ 361 w 787"/>
              <a:gd name="T83" fmla="*/ 426 h 787"/>
              <a:gd name="T84" fmla="*/ 426 w 787"/>
              <a:gd name="T85" fmla="*/ 637 h 787"/>
              <a:gd name="T86" fmla="*/ 426 w 787"/>
              <a:gd name="T87" fmla="*/ 564 h 787"/>
              <a:gd name="T88" fmla="*/ 564 w 787"/>
              <a:gd name="T89" fmla="*/ 426 h 787"/>
              <a:gd name="T90" fmla="*/ 637 w 787"/>
              <a:gd name="T91" fmla="*/ 426 h 787"/>
              <a:gd name="T92" fmla="*/ 426 w 787"/>
              <a:gd name="T93" fmla="*/ 637 h 787"/>
              <a:gd name="T94" fmla="*/ 637 w 787"/>
              <a:gd name="T95" fmla="*/ 361 h 787"/>
              <a:gd name="T96" fmla="*/ 564 w 787"/>
              <a:gd name="T97" fmla="*/ 361 h 787"/>
              <a:gd name="T98" fmla="*/ 426 w 787"/>
              <a:gd name="T99" fmla="*/ 223 h 787"/>
              <a:gd name="T100" fmla="*/ 426 w 787"/>
              <a:gd name="T101" fmla="*/ 150 h 787"/>
              <a:gd name="T102" fmla="*/ 637 w 787"/>
              <a:gd name="T103" fmla="*/ 361 h 787"/>
              <a:gd name="T104" fmla="*/ 361 w 787"/>
              <a:gd name="T105" fmla="*/ 150 h 787"/>
              <a:gd name="T106" fmla="*/ 361 w 787"/>
              <a:gd name="T107" fmla="*/ 223 h 787"/>
              <a:gd name="T108" fmla="*/ 223 w 787"/>
              <a:gd name="T109" fmla="*/ 361 h 787"/>
              <a:gd name="T110" fmla="*/ 150 w 787"/>
              <a:gd name="T111" fmla="*/ 361 h 787"/>
              <a:gd name="T112" fmla="*/ 361 w 787"/>
              <a:gd name="T113" fmla="*/ 150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7" h="787">
                <a:moveTo>
                  <a:pt x="33" y="426"/>
                </a:moveTo>
                <a:cubicBezTo>
                  <a:pt x="83" y="426"/>
                  <a:pt x="83" y="426"/>
                  <a:pt x="83" y="426"/>
                </a:cubicBezTo>
                <a:cubicBezTo>
                  <a:pt x="99" y="572"/>
                  <a:pt x="215" y="688"/>
                  <a:pt x="361" y="703"/>
                </a:cubicBezTo>
                <a:cubicBezTo>
                  <a:pt x="361" y="754"/>
                  <a:pt x="361" y="754"/>
                  <a:pt x="361" y="754"/>
                </a:cubicBezTo>
                <a:cubicBezTo>
                  <a:pt x="361" y="772"/>
                  <a:pt x="375" y="787"/>
                  <a:pt x="393" y="787"/>
                </a:cubicBezTo>
                <a:cubicBezTo>
                  <a:pt x="411" y="787"/>
                  <a:pt x="426" y="772"/>
                  <a:pt x="426" y="754"/>
                </a:cubicBezTo>
                <a:cubicBezTo>
                  <a:pt x="426" y="703"/>
                  <a:pt x="426" y="703"/>
                  <a:pt x="426" y="703"/>
                </a:cubicBezTo>
                <a:cubicBezTo>
                  <a:pt x="572" y="688"/>
                  <a:pt x="688" y="572"/>
                  <a:pt x="703" y="426"/>
                </a:cubicBezTo>
                <a:cubicBezTo>
                  <a:pt x="754" y="426"/>
                  <a:pt x="754" y="426"/>
                  <a:pt x="754" y="426"/>
                </a:cubicBezTo>
                <a:cubicBezTo>
                  <a:pt x="772" y="426"/>
                  <a:pt x="787" y="412"/>
                  <a:pt x="787" y="393"/>
                </a:cubicBezTo>
                <a:cubicBezTo>
                  <a:pt x="787" y="375"/>
                  <a:pt x="772" y="361"/>
                  <a:pt x="754" y="361"/>
                </a:cubicBezTo>
                <a:cubicBezTo>
                  <a:pt x="703" y="361"/>
                  <a:pt x="703" y="361"/>
                  <a:pt x="703" y="361"/>
                </a:cubicBezTo>
                <a:cubicBezTo>
                  <a:pt x="688" y="215"/>
                  <a:pt x="572" y="99"/>
                  <a:pt x="426" y="83"/>
                </a:cubicBezTo>
                <a:cubicBezTo>
                  <a:pt x="426" y="33"/>
                  <a:pt x="426" y="33"/>
                  <a:pt x="426" y="33"/>
                </a:cubicBezTo>
                <a:cubicBezTo>
                  <a:pt x="426" y="14"/>
                  <a:pt x="411" y="0"/>
                  <a:pt x="393" y="0"/>
                </a:cubicBezTo>
                <a:cubicBezTo>
                  <a:pt x="375" y="0"/>
                  <a:pt x="361" y="14"/>
                  <a:pt x="361" y="33"/>
                </a:cubicBezTo>
                <a:cubicBezTo>
                  <a:pt x="361" y="83"/>
                  <a:pt x="361" y="83"/>
                  <a:pt x="361" y="83"/>
                </a:cubicBezTo>
                <a:cubicBezTo>
                  <a:pt x="215" y="99"/>
                  <a:pt x="99" y="215"/>
                  <a:pt x="83" y="361"/>
                </a:cubicBezTo>
                <a:cubicBezTo>
                  <a:pt x="33" y="361"/>
                  <a:pt x="33" y="361"/>
                  <a:pt x="33" y="361"/>
                </a:cubicBezTo>
                <a:cubicBezTo>
                  <a:pt x="14" y="361"/>
                  <a:pt x="0" y="375"/>
                  <a:pt x="0" y="393"/>
                </a:cubicBezTo>
                <a:cubicBezTo>
                  <a:pt x="0" y="412"/>
                  <a:pt x="14" y="426"/>
                  <a:pt x="33" y="426"/>
                </a:cubicBezTo>
                <a:close/>
                <a:moveTo>
                  <a:pt x="150" y="426"/>
                </a:moveTo>
                <a:cubicBezTo>
                  <a:pt x="223" y="426"/>
                  <a:pt x="223" y="426"/>
                  <a:pt x="223" y="426"/>
                </a:cubicBezTo>
                <a:cubicBezTo>
                  <a:pt x="236" y="496"/>
                  <a:pt x="291" y="551"/>
                  <a:pt x="361" y="564"/>
                </a:cubicBezTo>
                <a:cubicBezTo>
                  <a:pt x="361" y="637"/>
                  <a:pt x="361" y="637"/>
                  <a:pt x="361" y="637"/>
                </a:cubicBezTo>
                <a:cubicBezTo>
                  <a:pt x="251" y="622"/>
                  <a:pt x="164" y="536"/>
                  <a:pt x="150" y="426"/>
                </a:cubicBezTo>
                <a:close/>
                <a:moveTo>
                  <a:pt x="426" y="426"/>
                </a:moveTo>
                <a:cubicBezTo>
                  <a:pt x="497" y="426"/>
                  <a:pt x="497" y="426"/>
                  <a:pt x="497" y="426"/>
                </a:cubicBezTo>
                <a:cubicBezTo>
                  <a:pt x="486" y="460"/>
                  <a:pt x="460" y="486"/>
                  <a:pt x="426" y="497"/>
                </a:cubicBezTo>
                <a:lnTo>
                  <a:pt x="426" y="426"/>
                </a:lnTo>
                <a:close/>
                <a:moveTo>
                  <a:pt x="426" y="361"/>
                </a:moveTo>
                <a:cubicBezTo>
                  <a:pt x="426" y="290"/>
                  <a:pt x="426" y="290"/>
                  <a:pt x="426" y="290"/>
                </a:cubicBezTo>
                <a:cubicBezTo>
                  <a:pt x="460" y="301"/>
                  <a:pt x="486" y="327"/>
                  <a:pt x="497" y="361"/>
                </a:cubicBezTo>
                <a:lnTo>
                  <a:pt x="426" y="361"/>
                </a:lnTo>
                <a:close/>
                <a:moveTo>
                  <a:pt x="361" y="361"/>
                </a:moveTo>
                <a:cubicBezTo>
                  <a:pt x="290" y="361"/>
                  <a:pt x="290" y="361"/>
                  <a:pt x="290" y="361"/>
                </a:cubicBezTo>
                <a:cubicBezTo>
                  <a:pt x="301" y="327"/>
                  <a:pt x="327" y="301"/>
                  <a:pt x="361" y="290"/>
                </a:cubicBezTo>
                <a:lnTo>
                  <a:pt x="361" y="361"/>
                </a:lnTo>
                <a:close/>
                <a:moveTo>
                  <a:pt x="361" y="426"/>
                </a:moveTo>
                <a:cubicBezTo>
                  <a:pt x="361" y="497"/>
                  <a:pt x="361" y="497"/>
                  <a:pt x="361" y="497"/>
                </a:cubicBezTo>
                <a:cubicBezTo>
                  <a:pt x="327" y="486"/>
                  <a:pt x="301" y="460"/>
                  <a:pt x="290" y="426"/>
                </a:cubicBezTo>
                <a:lnTo>
                  <a:pt x="361" y="426"/>
                </a:lnTo>
                <a:close/>
                <a:moveTo>
                  <a:pt x="426" y="637"/>
                </a:moveTo>
                <a:cubicBezTo>
                  <a:pt x="426" y="564"/>
                  <a:pt x="426" y="564"/>
                  <a:pt x="426" y="564"/>
                </a:cubicBezTo>
                <a:cubicBezTo>
                  <a:pt x="496" y="551"/>
                  <a:pt x="551" y="496"/>
                  <a:pt x="564" y="426"/>
                </a:cubicBezTo>
                <a:cubicBezTo>
                  <a:pt x="637" y="426"/>
                  <a:pt x="637" y="426"/>
                  <a:pt x="637" y="426"/>
                </a:cubicBezTo>
                <a:cubicBezTo>
                  <a:pt x="622" y="536"/>
                  <a:pt x="536" y="622"/>
                  <a:pt x="426" y="637"/>
                </a:cubicBezTo>
                <a:close/>
                <a:moveTo>
                  <a:pt x="637" y="361"/>
                </a:moveTo>
                <a:cubicBezTo>
                  <a:pt x="564" y="361"/>
                  <a:pt x="564" y="361"/>
                  <a:pt x="564" y="361"/>
                </a:cubicBezTo>
                <a:cubicBezTo>
                  <a:pt x="551" y="291"/>
                  <a:pt x="496" y="236"/>
                  <a:pt x="426" y="223"/>
                </a:cubicBezTo>
                <a:cubicBezTo>
                  <a:pt x="426" y="150"/>
                  <a:pt x="426" y="150"/>
                  <a:pt x="426" y="150"/>
                </a:cubicBezTo>
                <a:cubicBezTo>
                  <a:pt x="536" y="164"/>
                  <a:pt x="622" y="251"/>
                  <a:pt x="637" y="361"/>
                </a:cubicBezTo>
                <a:close/>
                <a:moveTo>
                  <a:pt x="361" y="150"/>
                </a:moveTo>
                <a:cubicBezTo>
                  <a:pt x="361" y="223"/>
                  <a:pt x="361" y="223"/>
                  <a:pt x="361" y="223"/>
                </a:cubicBezTo>
                <a:cubicBezTo>
                  <a:pt x="291" y="236"/>
                  <a:pt x="236" y="291"/>
                  <a:pt x="223" y="361"/>
                </a:cubicBezTo>
                <a:cubicBezTo>
                  <a:pt x="150" y="361"/>
                  <a:pt x="150" y="361"/>
                  <a:pt x="150" y="361"/>
                </a:cubicBezTo>
                <a:cubicBezTo>
                  <a:pt x="164" y="251"/>
                  <a:pt x="251" y="164"/>
                  <a:pt x="361" y="15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6" name="Freeform 43"/>
          <p:cNvSpPr>
            <a:spLocks noChangeAspect="1" noEditPoints="1"/>
          </p:cNvSpPr>
          <p:nvPr/>
        </p:nvSpPr>
        <p:spPr bwMode="auto">
          <a:xfrm>
            <a:off x="5954195" y="2707853"/>
            <a:ext cx="251495" cy="252000"/>
          </a:xfrm>
          <a:custGeom>
            <a:avLst/>
            <a:gdLst>
              <a:gd name="T0" fmla="*/ 33 w 787"/>
              <a:gd name="T1" fmla="*/ 426 h 787"/>
              <a:gd name="T2" fmla="*/ 83 w 787"/>
              <a:gd name="T3" fmla="*/ 426 h 787"/>
              <a:gd name="T4" fmla="*/ 361 w 787"/>
              <a:gd name="T5" fmla="*/ 703 h 787"/>
              <a:gd name="T6" fmla="*/ 361 w 787"/>
              <a:gd name="T7" fmla="*/ 754 h 787"/>
              <a:gd name="T8" fmla="*/ 393 w 787"/>
              <a:gd name="T9" fmla="*/ 787 h 787"/>
              <a:gd name="T10" fmla="*/ 426 w 787"/>
              <a:gd name="T11" fmla="*/ 754 h 787"/>
              <a:gd name="T12" fmla="*/ 426 w 787"/>
              <a:gd name="T13" fmla="*/ 703 h 787"/>
              <a:gd name="T14" fmla="*/ 703 w 787"/>
              <a:gd name="T15" fmla="*/ 426 h 787"/>
              <a:gd name="T16" fmla="*/ 754 w 787"/>
              <a:gd name="T17" fmla="*/ 426 h 787"/>
              <a:gd name="T18" fmla="*/ 787 w 787"/>
              <a:gd name="T19" fmla="*/ 393 h 787"/>
              <a:gd name="T20" fmla="*/ 754 w 787"/>
              <a:gd name="T21" fmla="*/ 361 h 787"/>
              <a:gd name="T22" fmla="*/ 703 w 787"/>
              <a:gd name="T23" fmla="*/ 361 h 787"/>
              <a:gd name="T24" fmla="*/ 426 w 787"/>
              <a:gd name="T25" fmla="*/ 83 h 787"/>
              <a:gd name="T26" fmla="*/ 426 w 787"/>
              <a:gd name="T27" fmla="*/ 33 h 787"/>
              <a:gd name="T28" fmla="*/ 393 w 787"/>
              <a:gd name="T29" fmla="*/ 0 h 787"/>
              <a:gd name="T30" fmla="*/ 361 w 787"/>
              <a:gd name="T31" fmla="*/ 33 h 787"/>
              <a:gd name="T32" fmla="*/ 361 w 787"/>
              <a:gd name="T33" fmla="*/ 83 h 787"/>
              <a:gd name="T34" fmla="*/ 83 w 787"/>
              <a:gd name="T35" fmla="*/ 361 h 787"/>
              <a:gd name="T36" fmla="*/ 33 w 787"/>
              <a:gd name="T37" fmla="*/ 361 h 787"/>
              <a:gd name="T38" fmla="*/ 0 w 787"/>
              <a:gd name="T39" fmla="*/ 393 h 787"/>
              <a:gd name="T40" fmla="*/ 33 w 787"/>
              <a:gd name="T41" fmla="*/ 426 h 787"/>
              <a:gd name="T42" fmla="*/ 150 w 787"/>
              <a:gd name="T43" fmla="*/ 426 h 787"/>
              <a:gd name="T44" fmla="*/ 223 w 787"/>
              <a:gd name="T45" fmla="*/ 426 h 787"/>
              <a:gd name="T46" fmla="*/ 361 w 787"/>
              <a:gd name="T47" fmla="*/ 564 h 787"/>
              <a:gd name="T48" fmla="*/ 361 w 787"/>
              <a:gd name="T49" fmla="*/ 637 h 787"/>
              <a:gd name="T50" fmla="*/ 150 w 787"/>
              <a:gd name="T51" fmla="*/ 426 h 787"/>
              <a:gd name="T52" fmla="*/ 426 w 787"/>
              <a:gd name="T53" fmla="*/ 426 h 787"/>
              <a:gd name="T54" fmla="*/ 497 w 787"/>
              <a:gd name="T55" fmla="*/ 426 h 787"/>
              <a:gd name="T56" fmla="*/ 426 w 787"/>
              <a:gd name="T57" fmla="*/ 497 h 787"/>
              <a:gd name="T58" fmla="*/ 426 w 787"/>
              <a:gd name="T59" fmla="*/ 426 h 787"/>
              <a:gd name="T60" fmla="*/ 426 w 787"/>
              <a:gd name="T61" fmla="*/ 361 h 787"/>
              <a:gd name="T62" fmla="*/ 426 w 787"/>
              <a:gd name="T63" fmla="*/ 290 h 787"/>
              <a:gd name="T64" fmla="*/ 497 w 787"/>
              <a:gd name="T65" fmla="*/ 361 h 787"/>
              <a:gd name="T66" fmla="*/ 426 w 787"/>
              <a:gd name="T67" fmla="*/ 361 h 787"/>
              <a:gd name="T68" fmla="*/ 361 w 787"/>
              <a:gd name="T69" fmla="*/ 361 h 787"/>
              <a:gd name="T70" fmla="*/ 290 w 787"/>
              <a:gd name="T71" fmla="*/ 361 h 787"/>
              <a:gd name="T72" fmla="*/ 361 w 787"/>
              <a:gd name="T73" fmla="*/ 290 h 787"/>
              <a:gd name="T74" fmla="*/ 361 w 787"/>
              <a:gd name="T75" fmla="*/ 361 h 787"/>
              <a:gd name="T76" fmla="*/ 361 w 787"/>
              <a:gd name="T77" fmla="*/ 426 h 787"/>
              <a:gd name="T78" fmla="*/ 361 w 787"/>
              <a:gd name="T79" fmla="*/ 497 h 787"/>
              <a:gd name="T80" fmla="*/ 290 w 787"/>
              <a:gd name="T81" fmla="*/ 426 h 787"/>
              <a:gd name="T82" fmla="*/ 361 w 787"/>
              <a:gd name="T83" fmla="*/ 426 h 787"/>
              <a:gd name="T84" fmla="*/ 426 w 787"/>
              <a:gd name="T85" fmla="*/ 637 h 787"/>
              <a:gd name="T86" fmla="*/ 426 w 787"/>
              <a:gd name="T87" fmla="*/ 564 h 787"/>
              <a:gd name="T88" fmla="*/ 564 w 787"/>
              <a:gd name="T89" fmla="*/ 426 h 787"/>
              <a:gd name="T90" fmla="*/ 637 w 787"/>
              <a:gd name="T91" fmla="*/ 426 h 787"/>
              <a:gd name="T92" fmla="*/ 426 w 787"/>
              <a:gd name="T93" fmla="*/ 637 h 787"/>
              <a:gd name="T94" fmla="*/ 637 w 787"/>
              <a:gd name="T95" fmla="*/ 361 h 787"/>
              <a:gd name="T96" fmla="*/ 564 w 787"/>
              <a:gd name="T97" fmla="*/ 361 h 787"/>
              <a:gd name="T98" fmla="*/ 426 w 787"/>
              <a:gd name="T99" fmla="*/ 223 h 787"/>
              <a:gd name="T100" fmla="*/ 426 w 787"/>
              <a:gd name="T101" fmla="*/ 150 h 787"/>
              <a:gd name="T102" fmla="*/ 637 w 787"/>
              <a:gd name="T103" fmla="*/ 361 h 787"/>
              <a:gd name="T104" fmla="*/ 361 w 787"/>
              <a:gd name="T105" fmla="*/ 150 h 787"/>
              <a:gd name="T106" fmla="*/ 361 w 787"/>
              <a:gd name="T107" fmla="*/ 223 h 787"/>
              <a:gd name="T108" fmla="*/ 223 w 787"/>
              <a:gd name="T109" fmla="*/ 361 h 787"/>
              <a:gd name="T110" fmla="*/ 150 w 787"/>
              <a:gd name="T111" fmla="*/ 361 h 787"/>
              <a:gd name="T112" fmla="*/ 361 w 787"/>
              <a:gd name="T113" fmla="*/ 150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7" h="787">
                <a:moveTo>
                  <a:pt x="33" y="426"/>
                </a:moveTo>
                <a:cubicBezTo>
                  <a:pt x="83" y="426"/>
                  <a:pt x="83" y="426"/>
                  <a:pt x="83" y="426"/>
                </a:cubicBezTo>
                <a:cubicBezTo>
                  <a:pt x="99" y="572"/>
                  <a:pt x="215" y="688"/>
                  <a:pt x="361" y="703"/>
                </a:cubicBezTo>
                <a:cubicBezTo>
                  <a:pt x="361" y="754"/>
                  <a:pt x="361" y="754"/>
                  <a:pt x="361" y="754"/>
                </a:cubicBezTo>
                <a:cubicBezTo>
                  <a:pt x="361" y="772"/>
                  <a:pt x="375" y="787"/>
                  <a:pt x="393" y="787"/>
                </a:cubicBezTo>
                <a:cubicBezTo>
                  <a:pt x="411" y="787"/>
                  <a:pt x="426" y="772"/>
                  <a:pt x="426" y="754"/>
                </a:cubicBezTo>
                <a:cubicBezTo>
                  <a:pt x="426" y="703"/>
                  <a:pt x="426" y="703"/>
                  <a:pt x="426" y="703"/>
                </a:cubicBezTo>
                <a:cubicBezTo>
                  <a:pt x="572" y="688"/>
                  <a:pt x="688" y="572"/>
                  <a:pt x="703" y="426"/>
                </a:cubicBezTo>
                <a:cubicBezTo>
                  <a:pt x="754" y="426"/>
                  <a:pt x="754" y="426"/>
                  <a:pt x="754" y="426"/>
                </a:cubicBezTo>
                <a:cubicBezTo>
                  <a:pt x="772" y="426"/>
                  <a:pt x="787" y="412"/>
                  <a:pt x="787" y="393"/>
                </a:cubicBezTo>
                <a:cubicBezTo>
                  <a:pt x="787" y="375"/>
                  <a:pt x="772" y="361"/>
                  <a:pt x="754" y="361"/>
                </a:cubicBezTo>
                <a:cubicBezTo>
                  <a:pt x="703" y="361"/>
                  <a:pt x="703" y="361"/>
                  <a:pt x="703" y="361"/>
                </a:cubicBezTo>
                <a:cubicBezTo>
                  <a:pt x="688" y="215"/>
                  <a:pt x="572" y="99"/>
                  <a:pt x="426" y="83"/>
                </a:cubicBezTo>
                <a:cubicBezTo>
                  <a:pt x="426" y="33"/>
                  <a:pt x="426" y="33"/>
                  <a:pt x="426" y="33"/>
                </a:cubicBezTo>
                <a:cubicBezTo>
                  <a:pt x="426" y="14"/>
                  <a:pt x="411" y="0"/>
                  <a:pt x="393" y="0"/>
                </a:cubicBezTo>
                <a:cubicBezTo>
                  <a:pt x="375" y="0"/>
                  <a:pt x="361" y="14"/>
                  <a:pt x="361" y="33"/>
                </a:cubicBezTo>
                <a:cubicBezTo>
                  <a:pt x="361" y="83"/>
                  <a:pt x="361" y="83"/>
                  <a:pt x="361" y="83"/>
                </a:cubicBezTo>
                <a:cubicBezTo>
                  <a:pt x="215" y="99"/>
                  <a:pt x="99" y="215"/>
                  <a:pt x="83" y="361"/>
                </a:cubicBezTo>
                <a:cubicBezTo>
                  <a:pt x="33" y="361"/>
                  <a:pt x="33" y="361"/>
                  <a:pt x="33" y="361"/>
                </a:cubicBezTo>
                <a:cubicBezTo>
                  <a:pt x="14" y="361"/>
                  <a:pt x="0" y="375"/>
                  <a:pt x="0" y="393"/>
                </a:cubicBezTo>
                <a:cubicBezTo>
                  <a:pt x="0" y="412"/>
                  <a:pt x="14" y="426"/>
                  <a:pt x="33" y="426"/>
                </a:cubicBezTo>
                <a:close/>
                <a:moveTo>
                  <a:pt x="150" y="426"/>
                </a:moveTo>
                <a:cubicBezTo>
                  <a:pt x="223" y="426"/>
                  <a:pt x="223" y="426"/>
                  <a:pt x="223" y="426"/>
                </a:cubicBezTo>
                <a:cubicBezTo>
                  <a:pt x="236" y="496"/>
                  <a:pt x="291" y="551"/>
                  <a:pt x="361" y="564"/>
                </a:cubicBezTo>
                <a:cubicBezTo>
                  <a:pt x="361" y="637"/>
                  <a:pt x="361" y="637"/>
                  <a:pt x="361" y="637"/>
                </a:cubicBezTo>
                <a:cubicBezTo>
                  <a:pt x="251" y="622"/>
                  <a:pt x="164" y="536"/>
                  <a:pt x="150" y="426"/>
                </a:cubicBezTo>
                <a:close/>
                <a:moveTo>
                  <a:pt x="426" y="426"/>
                </a:moveTo>
                <a:cubicBezTo>
                  <a:pt x="497" y="426"/>
                  <a:pt x="497" y="426"/>
                  <a:pt x="497" y="426"/>
                </a:cubicBezTo>
                <a:cubicBezTo>
                  <a:pt x="486" y="460"/>
                  <a:pt x="460" y="486"/>
                  <a:pt x="426" y="497"/>
                </a:cubicBezTo>
                <a:lnTo>
                  <a:pt x="426" y="426"/>
                </a:lnTo>
                <a:close/>
                <a:moveTo>
                  <a:pt x="426" y="361"/>
                </a:moveTo>
                <a:cubicBezTo>
                  <a:pt x="426" y="290"/>
                  <a:pt x="426" y="290"/>
                  <a:pt x="426" y="290"/>
                </a:cubicBezTo>
                <a:cubicBezTo>
                  <a:pt x="460" y="301"/>
                  <a:pt x="486" y="327"/>
                  <a:pt x="497" y="361"/>
                </a:cubicBezTo>
                <a:lnTo>
                  <a:pt x="426" y="361"/>
                </a:lnTo>
                <a:close/>
                <a:moveTo>
                  <a:pt x="361" y="361"/>
                </a:moveTo>
                <a:cubicBezTo>
                  <a:pt x="290" y="361"/>
                  <a:pt x="290" y="361"/>
                  <a:pt x="290" y="361"/>
                </a:cubicBezTo>
                <a:cubicBezTo>
                  <a:pt x="301" y="327"/>
                  <a:pt x="327" y="301"/>
                  <a:pt x="361" y="290"/>
                </a:cubicBezTo>
                <a:lnTo>
                  <a:pt x="361" y="361"/>
                </a:lnTo>
                <a:close/>
                <a:moveTo>
                  <a:pt x="361" y="426"/>
                </a:moveTo>
                <a:cubicBezTo>
                  <a:pt x="361" y="497"/>
                  <a:pt x="361" y="497"/>
                  <a:pt x="361" y="497"/>
                </a:cubicBezTo>
                <a:cubicBezTo>
                  <a:pt x="327" y="486"/>
                  <a:pt x="301" y="460"/>
                  <a:pt x="290" y="426"/>
                </a:cubicBezTo>
                <a:lnTo>
                  <a:pt x="361" y="426"/>
                </a:lnTo>
                <a:close/>
                <a:moveTo>
                  <a:pt x="426" y="637"/>
                </a:moveTo>
                <a:cubicBezTo>
                  <a:pt x="426" y="564"/>
                  <a:pt x="426" y="564"/>
                  <a:pt x="426" y="564"/>
                </a:cubicBezTo>
                <a:cubicBezTo>
                  <a:pt x="496" y="551"/>
                  <a:pt x="551" y="496"/>
                  <a:pt x="564" y="426"/>
                </a:cubicBezTo>
                <a:cubicBezTo>
                  <a:pt x="637" y="426"/>
                  <a:pt x="637" y="426"/>
                  <a:pt x="637" y="426"/>
                </a:cubicBezTo>
                <a:cubicBezTo>
                  <a:pt x="622" y="536"/>
                  <a:pt x="536" y="622"/>
                  <a:pt x="426" y="637"/>
                </a:cubicBezTo>
                <a:close/>
                <a:moveTo>
                  <a:pt x="637" y="361"/>
                </a:moveTo>
                <a:cubicBezTo>
                  <a:pt x="564" y="361"/>
                  <a:pt x="564" y="361"/>
                  <a:pt x="564" y="361"/>
                </a:cubicBezTo>
                <a:cubicBezTo>
                  <a:pt x="551" y="291"/>
                  <a:pt x="496" y="236"/>
                  <a:pt x="426" y="223"/>
                </a:cubicBezTo>
                <a:cubicBezTo>
                  <a:pt x="426" y="150"/>
                  <a:pt x="426" y="150"/>
                  <a:pt x="426" y="150"/>
                </a:cubicBezTo>
                <a:cubicBezTo>
                  <a:pt x="536" y="164"/>
                  <a:pt x="622" y="251"/>
                  <a:pt x="637" y="361"/>
                </a:cubicBezTo>
                <a:close/>
                <a:moveTo>
                  <a:pt x="361" y="150"/>
                </a:moveTo>
                <a:cubicBezTo>
                  <a:pt x="361" y="223"/>
                  <a:pt x="361" y="223"/>
                  <a:pt x="361" y="223"/>
                </a:cubicBezTo>
                <a:cubicBezTo>
                  <a:pt x="291" y="236"/>
                  <a:pt x="236" y="291"/>
                  <a:pt x="223" y="361"/>
                </a:cubicBezTo>
                <a:cubicBezTo>
                  <a:pt x="150" y="361"/>
                  <a:pt x="150" y="361"/>
                  <a:pt x="150" y="361"/>
                </a:cubicBezTo>
                <a:cubicBezTo>
                  <a:pt x="164" y="251"/>
                  <a:pt x="251" y="164"/>
                  <a:pt x="361" y="15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7" name="Freeform 43"/>
          <p:cNvSpPr>
            <a:spLocks noChangeAspect="1" noEditPoints="1"/>
          </p:cNvSpPr>
          <p:nvPr/>
        </p:nvSpPr>
        <p:spPr bwMode="auto">
          <a:xfrm>
            <a:off x="7260977" y="4692879"/>
            <a:ext cx="251495" cy="252000"/>
          </a:xfrm>
          <a:custGeom>
            <a:avLst/>
            <a:gdLst>
              <a:gd name="T0" fmla="*/ 33 w 787"/>
              <a:gd name="T1" fmla="*/ 426 h 787"/>
              <a:gd name="T2" fmla="*/ 83 w 787"/>
              <a:gd name="T3" fmla="*/ 426 h 787"/>
              <a:gd name="T4" fmla="*/ 361 w 787"/>
              <a:gd name="T5" fmla="*/ 703 h 787"/>
              <a:gd name="T6" fmla="*/ 361 w 787"/>
              <a:gd name="T7" fmla="*/ 754 h 787"/>
              <a:gd name="T8" fmla="*/ 393 w 787"/>
              <a:gd name="T9" fmla="*/ 787 h 787"/>
              <a:gd name="T10" fmla="*/ 426 w 787"/>
              <a:gd name="T11" fmla="*/ 754 h 787"/>
              <a:gd name="T12" fmla="*/ 426 w 787"/>
              <a:gd name="T13" fmla="*/ 703 h 787"/>
              <a:gd name="T14" fmla="*/ 703 w 787"/>
              <a:gd name="T15" fmla="*/ 426 h 787"/>
              <a:gd name="T16" fmla="*/ 754 w 787"/>
              <a:gd name="T17" fmla="*/ 426 h 787"/>
              <a:gd name="T18" fmla="*/ 787 w 787"/>
              <a:gd name="T19" fmla="*/ 393 h 787"/>
              <a:gd name="T20" fmla="*/ 754 w 787"/>
              <a:gd name="T21" fmla="*/ 361 h 787"/>
              <a:gd name="T22" fmla="*/ 703 w 787"/>
              <a:gd name="T23" fmla="*/ 361 h 787"/>
              <a:gd name="T24" fmla="*/ 426 w 787"/>
              <a:gd name="T25" fmla="*/ 83 h 787"/>
              <a:gd name="T26" fmla="*/ 426 w 787"/>
              <a:gd name="T27" fmla="*/ 33 h 787"/>
              <a:gd name="T28" fmla="*/ 393 w 787"/>
              <a:gd name="T29" fmla="*/ 0 h 787"/>
              <a:gd name="T30" fmla="*/ 361 w 787"/>
              <a:gd name="T31" fmla="*/ 33 h 787"/>
              <a:gd name="T32" fmla="*/ 361 w 787"/>
              <a:gd name="T33" fmla="*/ 83 h 787"/>
              <a:gd name="T34" fmla="*/ 83 w 787"/>
              <a:gd name="T35" fmla="*/ 361 h 787"/>
              <a:gd name="T36" fmla="*/ 33 w 787"/>
              <a:gd name="T37" fmla="*/ 361 h 787"/>
              <a:gd name="T38" fmla="*/ 0 w 787"/>
              <a:gd name="T39" fmla="*/ 393 h 787"/>
              <a:gd name="T40" fmla="*/ 33 w 787"/>
              <a:gd name="T41" fmla="*/ 426 h 787"/>
              <a:gd name="T42" fmla="*/ 150 w 787"/>
              <a:gd name="T43" fmla="*/ 426 h 787"/>
              <a:gd name="T44" fmla="*/ 223 w 787"/>
              <a:gd name="T45" fmla="*/ 426 h 787"/>
              <a:gd name="T46" fmla="*/ 361 w 787"/>
              <a:gd name="T47" fmla="*/ 564 h 787"/>
              <a:gd name="T48" fmla="*/ 361 w 787"/>
              <a:gd name="T49" fmla="*/ 637 h 787"/>
              <a:gd name="T50" fmla="*/ 150 w 787"/>
              <a:gd name="T51" fmla="*/ 426 h 787"/>
              <a:gd name="T52" fmla="*/ 426 w 787"/>
              <a:gd name="T53" fmla="*/ 426 h 787"/>
              <a:gd name="T54" fmla="*/ 497 w 787"/>
              <a:gd name="T55" fmla="*/ 426 h 787"/>
              <a:gd name="T56" fmla="*/ 426 w 787"/>
              <a:gd name="T57" fmla="*/ 497 h 787"/>
              <a:gd name="T58" fmla="*/ 426 w 787"/>
              <a:gd name="T59" fmla="*/ 426 h 787"/>
              <a:gd name="T60" fmla="*/ 426 w 787"/>
              <a:gd name="T61" fmla="*/ 361 h 787"/>
              <a:gd name="T62" fmla="*/ 426 w 787"/>
              <a:gd name="T63" fmla="*/ 290 h 787"/>
              <a:gd name="T64" fmla="*/ 497 w 787"/>
              <a:gd name="T65" fmla="*/ 361 h 787"/>
              <a:gd name="T66" fmla="*/ 426 w 787"/>
              <a:gd name="T67" fmla="*/ 361 h 787"/>
              <a:gd name="T68" fmla="*/ 361 w 787"/>
              <a:gd name="T69" fmla="*/ 361 h 787"/>
              <a:gd name="T70" fmla="*/ 290 w 787"/>
              <a:gd name="T71" fmla="*/ 361 h 787"/>
              <a:gd name="T72" fmla="*/ 361 w 787"/>
              <a:gd name="T73" fmla="*/ 290 h 787"/>
              <a:gd name="T74" fmla="*/ 361 w 787"/>
              <a:gd name="T75" fmla="*/ 361 h 787"/>
              <a:gd name="T76" fmla="*/ 361 w 787"/>
              <a:gd name="T77" fmla="*/ 426 h 787"/>
              <a:gd name="T78" fmla="*/ 361 w 787"/>
              <a:gd name="T79" fmla="*/ 497 h 787"/>
              <a:gd name="T80" fmla="*/ 290 w 787"/>
              <a:gd name="T81" fmla="*/ 426 h 787"/>
              <a:gd name="T82" fmla="*/ 361 w 787"/>
              <a:gd name="T83" fmla="*/ 426 h 787"/>
              <a:gd name="T84" fmla="*/ 426 w 787"/>
              <a:gd name="T85" fmla="*/ 637 h 787"/>
              <a:gd name="T86" fmla="*/ 426 w 787"/>
              <a:gd name="T87" fmla="*/ 564 h 787"/>
              <a:gd name="T88" fmla="*/ 564 w 787"/>
              <a:gd name="T89" fmla="*/ 426 h 787"/>
              <a:gd name="T90" fmla="*/ 637 w 787"/>
              <a:gd name="T91" fmla="*/ 426 h 787"/>
              <a:gd name="T92" fmla="*/ 426 w 787"/>
              <a:gd name="T93" fmla="*/ 637 h 787"/>
              <a:gd name="T94" fmla="*/ 637 w 787"/>
              <a:gd name="T95" fmla="*/ 361 h 787"/>
              <a:gd name="T96" fmla="*/ 564 w 787"/>
              <a:gd name="T97" fmla="*/ 361 h 787"/>
              <a:gd name="T98" fmla="*/ 426 w 787"/>
              <a:gd name="T99" fmla="*/ 223 h 787"/>
              <a:gd name="T100" fmla="*/ 426 w 787"/>
              <a:gd name="T101" fmla="*/ 150 h 787"/>
              <a:gd name="T102" fmla="*/ 637 w 787"/>
              <a:gd name="T103" fmla="*/ 361 h 787"/>
              <a:gd name="T104" fmla="*/ 361 w 787"/>
              <a:gd name="T105" fmla="*/ 150 h 787"/>
              <a:gd name="T106" fmla="*/ 361 w 787"/>
              <a:gd name="T107" fmla="*/ 223 h 787"/>
              <a:gd name="T108" fmla="*/ 223 w 787"/>
              <a:gd name="T109" fmla="*/ 361 h 787"/>
              <a:gd name="T110" fmla="*/ 150 w 787"/>
              <a:gd name="T111" fmla="*/ 361 h 787"/>
              <a:gd name="T112" fmla="*/ 361 w 787"/>
              <a:gd name="T113" fmla="*/ 150 h 7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787" h="787">
                <a:moveTo>
                  <a:pt x="33" y="426"/>
                </a:moveTo>
                <a:cubicBezTo>
                  <a:pt x="83" y="426"/>
                  <a:pt x="83" y="426"/>
                  <a:pt x="83" y="426"/>
                </a:cubicBezTo>
                <a:cubicBezTo>
                  <a:pt x="99" y="572"/>
                  <a:pt x="215" y="688"/>
                  <a:pt x="361" y="703"/>
                </a:cubicBezTo>
                <a:cubicBezTo>
                  <a:pt x="361" y="754"/>
                  <a:pt x="361" y="754"/>
                  <a:pt x="361" y="754"/>
                </a:cubicBezTo>
                <a:cubicBezTo>
                  <a:pt x="361" y="772"/>
                  <a:pt x="375" y="787"/>
                  <a:pt x="393" y="787"/>
                </a:cubicBezTo>
                <a:cubicBezTo>
                  <a:pt x="411" y="787"/>
                  <a:pt x="426" y="772"/>
                  <a:pt x="426" y="754"/>
                </a:cubicBezTo>
                <a:cubicBezTo>
                  <a:pt x="426" y="703"/>
                  <a:pt x="426" y="703"/>
                  <a:pt x="426" y="703"/>
                </a:cubicBezTo>
                <a:cubicBezTo>
                  <a:pt x="572" y="688"/>
                  <a:pt x="688" y="572"/>
                  <a:pt x="703" y="426"/>
                </a:cubicBezTo>
                <a:cubicBezTo>
                  <a:pt x="754" y="426"/>
                  <a:pt x="754" y="426"/>
                  <a:pt x="754" y="426"/>
                </a:cubicBezTo>
                <a:cubicBezTo>
                  <a:pt x="772" y="426"/>
                  <a:pt x="787" y="412"/>
                  <a:pt x="787" y="393"/>
                </a:cubicBezTo>
                <a:cubicBezTo>
                  <a:pt x="787" y="375"/>
                  <a:pt x="772" y="361"/>
                  <a:pt x="754" y="361"/>
                </a:cubicBezTo>
                <a:cubicBezTo>
                  <a:pt x="703" y="361"/>
                  <a:pt x="703" y="361"/>
                  <a:pt x="703" y="361"/>
                </a:cubicBezTo>
                <a:cubicBezTo>
                  <a:pt x="688" y="215"/>
                  <a:pt x="572" y="99"/>
                  <a:pt x="426" y="83"/>
                </a:cubicBezTo>
                <a:cubicBezTo>
                  <a:pt x="426" y="33"/>
                  <a:pt x="426" y="33"/>
                  <a:pt x="426" y="33"/>
                </a:cubicBezTo>
                <a:cubicBezTo>
                  <a:pt x="426" y="14"/>
                  <a:pt x="411" y="0"/>
                  <a:pt x="393" y="0"/>
                </a:cubicBezTo>
                <a:cubicBezTo>
                  <a:pt x="375" y="0"/>
                  <a:pt x="361" y="14"/>
                  <a:pt x="361" y="33"/>
                </a:cubicBezTo>
                <a:cubicBezTo>
                  <a:pt x="361" y="83"/>
                  <a:pt x="361" y="83"/>
                  <a:pt x="361" y="83"/>
                </a:cubicBezTo>
                <a:cubicBezTo>
                  <a:pt x="215" y="99"/>
                  <a:pt x="99" y="215"/>
                  <a:pt x="83" y="361"/>
                </a:cubicBezTo>
                <a:cubicBezTo>
                  <a:pt x="33" y="361"/>
                  <a:pt x="33" y="361"/>
                  <a:pt x="33" y="361"/>
                </a:cubicBezTo>
                <a:cubicBezTo>
                  <a:pt x="14" y="361"/>
                  <a:pt x="0" y="375"/>
                  <a:pt x="0" y="393"/>
                </a:cubicBezTo>
                <a:cubicBezTo>
                  <a:pt x="0" y="412"/>
                  <a:pt x="14" y="426"/>
                  <a:pt x="33" y="426"/>
                </a:cubicBezTo>
                <a:close/>
                <a:moveTo>
                  <a:pt x="150" y="426"/>
                </a:moveTo>
                <a:cubicBezTo>
                  <a:pt x="223" y="426"/>
                  <a:pt x="223" y="426"/>
                  <a:pt x="223" y="426"/>
                </a:cubicBezTo>
                <a:cubicBezTo>
                  <a:pt x="236" y="496"/>
                  <a:pt x="291" y="551"/>
                  <a:pt x="361" y="564"/>
                </a:cubicBezTo>
                <a:cubicBezTo>
                  <a:pt x="361" y="637"/>
                  <a:pt x="361" y="637"/>
                  <a:pt x="361" y="637"/>
                </a:cubicBezTo>
                <a:cubicBezTo>
                  <a:pt x="251" y="622"/>
                  <a:pt x="164" y="536"/>
                  <a:pt x="150" y="426"/>
                </a:cubicBezTo>
                <a:close/>
                <a:moveTo>
                  <a:pt x="426" y="426"/>
                </a:moveTo>
                <a:cubicBezTo>
                  <a:pt x="497" y="426"/>
                  <a:pt x="497" y="426"/>
                  <a:pt x="497" y="426"/>
                </a:cubicBezTo>
                <a:cubicBezTo>
                  <a:pt x="486" y="460"/>
                  <a:pt x="460" y="486"/>
                  <a:pt x="426" y="497"/>
                </a:cubicBezTo>
                <a:lnTo>
                  <a:pt x="426" y="426"/>
                </a:lnTo>
                <a:close/>
                <a:moveTo>
                  <a:pt x="426" y="361"/>
                </a:moveTo>
                <a:cubicBezTo>
                  <a:pt x="426" y="290"/>
                  <a:pt x="426" y="290"/>
                  <a:pt x="426" y="290"/>
                </a:cubicBezTo>
                <a:cubicBezTo>
                  <a:pt x="460" y="301"/>
                  <a:pt x="486" y="327"/>
                  <a:pt x="497" y="361"/>
                </a:cubicBezTo>
                <a:lnTo>
                  <a:pt x="426" y="361"/>
                </a:lnTo>
                <a:close/>
                <a:moveTo>
                  <a:pt x="361" y="361"/>
                </a:moveTo>
                <a:cubicBezTo>
                  <a:pt x="290" y="361"/>
                  <a:pt x="290" y="361"/>
                  <a:pt x="290" y="361"/>
                </a:cubicBezTo>
                <a:cubicBezTo>
                  <a:pt x="301" y="327"/>
                  <a:pt x="327" y="301"/>
                  <a:pt x="361" y="290"/>
                </a:cubicBezTo>
                <a:lnTo>
                  <a:pt x="361" y="361"/>
                </a:lnTo>
                <a:close/>
                <a:moveTo>
                  <a:pt x="361" y="426"/>
                </a:moveTo>
                <a:cubicBezTo>
                  <a:pt x="361" y="497"/>
                  <a:pt x="361" y="497"/>
                  <a:pt x="361" y="497"/>
                </a:cubicBezTo>
                <a:cubicBezTo>
                  <a:pt x="327" y="486"/>
                  <a:pt x="301" y="460"/>
                  <a:pt x="290" y="426"/>
                </a:cubicBezTo>
                <a:lnTo>
                  <a:pt x="361" y="426"/>
                </a:lnTo>
                <a:close/>
                <a:moveTo>
                  <a:pt x="426" y="637"/>
                </a:moveTo>
                <a:cubicBezTo>
                  <a:pt x="426" y="564"/>
                  <a:pt x="426" y="564"/>
                  <a:pt x="426" y="564"/>
                </a:cubicBezTo>
                <a:cubicBezTo>
                  <a:pt x="496" y="551"/>
                  <a:pt x="551" y="496"/>
                  <a:pt x="564" y="426"/>
                </a:cubicBezTo>
                <a:cubicBezTo>
                  <a:pt x="637" y="426"/>
                  <a:pt x="637" y="426"/>
                  <a:pt x="637" y="426"/>
                </a:cubicBezTo>
                <a:cubicBezTo>
                  <a:pt x="622" y="536"/>
                  <a:pt x="536" y="622"/>
                  <a:pt x="426" y="637"/>
                </a:cubicBezTo>
                <a:close/>
                <a:moveTo>
                  <a:pt x="637" y="361"/>
                </a:moveTo>
                <a:cubicBezTo>
                  <a:pt x="564" y="361"/>
                  <a:pt x="564" y="361"/>
                  <a:pt x="564" y="361"/>
                </a:cubicBezTo>
                <a:cubicBezTo>
                  <a:pt x="551" y="291"/>
                  <a:pt x="496" y="236"/>
                  <a:pt x="426" y="223"/>
                </a:cubicBezTo>
                <a:cubicBezTo>
                  <a:pt x="426" y="150"/>
                  <a:pt x="426" y="150"/>
                  <a:pt x="426" y="150"/>
                </a:cubicBezTo>
                <a:cubicBezTo>
                  <a:pt x="536" y="164"/>
                  <a:pt x="622" y="251"/>
                  <a:pt x="637" y="361"/>
                </a:cubicBezTo>
                <a:close/>
                <a:moveTo>
                  <a:pt x="361" y="150"/>
                </a:moveTo>
                <a:cubicBezTo>
                  <a:pt x="361" y="223"/>
                  <a:pt x="361" y="223"/>
                  <a:pt x="361" y="223"/>
                </a:cubicBezTo>
                <a:cubicBezTo>
                  <a:pt x="291" y="236"/>
                  <a:pt x="236" y="291"/>
                  <a:pt x="223" y="361"/>
                </a:cubicBezTo>
                <a:cubicBezTo>
                  <a:pt x="150" y="361"/>
                  <a:pt x="150" y="361"/>
                  <a:pt x="150" y="361"/>
                </a:cubicBezTo>
                <a:cubicBezTo>
                  <a:pt x="164" y="251"/>
                  <a:pt x="251" y="164"/>
                  <a:pt x="361" y="150"/>
                </a:cubicBezTo>
                <a:close/>
              </a:path>
            </a:pathLst>
          </a:custGeom>
          <a:solidFill>
            <a:sysClr val="window" lastClr="FFFFF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107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4" name="TextBox 21"/>
          <p:cNvSpPr txBox="1">
            <a:spLocks noChangeArrowheads="1"/>
          </p:cNvSpPr>
          <p:nvPr/>
        </p:nvSpPr>
        <p:spPr bwMode="auto">
          <a:xfrm>
            <a:off x="1982088" y="4756301"/>
            <a:ext cx="7153841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endParaRPr lang="tr-TR" sz="1400" b="1" dirty="0" smtClean="0">
              <a:solidFill>
                <a:prstClr val="black"/>
              </a:solidFill>
            </a:endParaRPr>
          </a:p>
          <a:p>
            <a:pPr algn="ctr" eaLnBrk="1" hangingPunct="1"/>
            <a:r>
              <a:rPr lang="tr-TR" sz="1400" b="1" dirty="0" smtClean="0">
                <a:solidFill>
                  <a:prstClr val="black"/>
                </a:solidFill>
              </a:rPr>
              <a:t>13 04 03* </a:t>
            </a:r>
            <a:r>
              <a:rPr lang="tr-TR" sz="1400" dirty="0">
                <a:solidFill>
                  <a:prstClr val="black"/>
                </a:solidFill>
              </a:rPr>
              <a:t>(Tehlikeli Atık) Diğer denizcilik seyrüseferinden kaynaklanan sintine </a:t>
            </a:r>
            <a:r>
              <a:rPr lang="tr-TR" sz="1400" dirty="0" smtClean="0">
                <a:solidFill>
                  <a:prstClr val="black"/>
                </a:solidFill>
              </a:rPr>
              <a:t>yağları (Sintine)</a:t>
            </a:r>
          </a:p>
          <a:p>
            <a:pPr algn="ctr" eaLnBrk="1" hangingPunct="1"/>
            <a:r>
              <a:rPr lang="en-US" sz="1400" b="1" dirty="0">
                <a:solidFill>
                  <a:prstClr val="black"/>
                </a:solidFill>
              </a:rPr>
              <a:t>16 07 08</a:t>
            </a:r>
            <a:r>
              <a:rPr lang="en-US" sz="1400" b="1" dirty="0" smtClean="0">
                <a:solidFill>
                  <a:prstClr val="black"/>
                </a:solidFill>
              </a:rPr>
              <a:t>*</a:t>
            </a:r>
            <a:r>
              <a:rPr lang="tr-TR" sz="1400" b="1" dirty="0">
                <a:solidFill>
                  <a:prstClr val="black"/>
                </a:solidFill>
              </a:rPr>
              <a:t> </a:t>
            </a:r>
            <a:r>
              <a:rPr lang="tr-TR" sz="1400" b="1" dirty="0" smtClean="0">
                <a:solidFill>
                  <a:prstClr val="black"/>
                </a:solidFill>
              </a:rPr>
              <a:t> </a:t>
            </a:r>
            <a:r>
              <a:rPr lang="tr-TR" sz="1400" dirty="0" smtClean="0">
                <a:solidFill>
                  <a:prstClr val="black"/>
                </a:solidFill>
              </a:rPr>
              <a:t>(Tehlikeli Atık) Yağ </a:t>
            </a:r>
            <a:r>
              <a:rPr lang="tr-TR" sz="1400" dirty="0">
                <a:solidFill>
                  <a:prstClr val="black"/>
                </a:solidFill>
              </a:rPr>
              <a:t>içeren </a:t>
            </a:r>
            <a:r>
              <a:rPr lang="tr-TR" sz="1400" dirty="0" smtClean="0">
                <a:solidFill>
                  <a:prstClr val="black"/>
                </a:solidFill>
              </a:rPr>
              <a:t>atıklar (</a:t>
            </a:r>
            <a:r>
              <a:rPr lang="tr-TR" sz="1400" dirty="0" err="1" smtClean="0">
                <a:solidFill>
                  <a:prstClr val="black"/>
                </a:solidFill>
              </a:rPr>
              <a:t>Slaç</a:t>
            </a:r>
            <a:r>
              <a:rPr lang="tr-TR" sz="1400" dirty="0" smtClean="0">
                <a:solidFill>
                  <a:prstClr val="black"/>
                </a:solidFill>
              </a:rPr>
              <a:t>)</a:t>
            </a:r>
          </a:p>
          <a:p>
            <a:pPr algn="ctr" eaLnBrk="1" hangingPunct="1"/>
            <a:r>
              <a:rPr lang="tr-TR" sz="1400" b="1" dirty="0" smtClean="0">
                <a:solidFill>
                  <a:prstClr val="black"/>
                </a:solidFill>
              </a:rPr>
              <a:t>16 07 09* </a:t>
            </a:r>
            <a:r>
              <a:rPr lang="tr-TR" sz="1400" dirty="0">
                <a:solidFill>
                  <a:prstClr val="black"/>
                </a:solidFill>
              </a:rPr>
              <a:t>(Tehlikeli Atık) Diğer tehlikeli maddeler içeren </a:t>
            </a:r>
            <a:r>
              <a:rPr lang="tr-TR" sz="1400" dirty="0" smtClean="0">
                <a:solidFill>
                  <a:prstClr val="black"/>
                </a:solidFill>
              </a:rPr>
              <a:t>atıklar (</a:t>
            </a:r>
            <a:r>
              <a:rPr lang="tr-TR" sz="1400" dirty="0" err="1">
                <a:solidFill>
                  <a:prstClr val="black"/>
                </a:solidFill>
              </a:rPr>
              <a:t>S</a:t>
            </a:r>
            <a:r>
              <a:rPr lang="tr-TR" sz="1400" dirty="0" err="1" smtClean="0">
                <a:solidFill>
                  <a:prstClr val="black"/>
                </a:solidFill>
              </a:rPr>
              <a:t>laç</a:t>
            </a:r>
            <a:r>
              <a:rPr lang="tr-TR" sz="1400" dirty="0" smtClean="0">
                <a:solidFill>
                  <a:prstClr val="black"/>
                </a:solidFill>
              </a:rPr>
              <a:t>) </a:t>
            </a:r>
          </a:p>
          <a:p>
            <a:pPr algn="ctr" eaLnBrk="1" hangingPunct="1"/>
            <a:r>
              <a:rPr lang="tr-TR" sz="1400" b="1" dirty="0">
                <a:solidFill>
                  <a:prstClr val="black"/>
                </a:solidFill>
              </a:rPr>
              <a:t>02 01 06  </a:t>
            </a:r>
            <a:r>
              <a:rPr lang="tr-TR" sz="1400" dirty="0">
                <a:solidFill>
                  <a:prstClr val="black"/>
                </a:solidFill>
              </a:rPr>
              <a:t>Ayrı toplanmış ve saha dışında işlem görecek hayvan dışkısı, idrar ve tezek (ve bunlarla temas etmiş saman dahil), akan </a:t>
            </a:r>
            <a:r>
              <a:rPr lang="tr-TR" sz="1400" dirty="0" smtClean="0">
                <a:solidFill>
                  <a:prstClr val="black"/>
                </a:solidFill>
              </a:rPr>
              <a:t>sıvılar (Tavuk Atıkları)</a:t>
            </a:r>
          </a:p>
          <a:p>
            <a:pPr algn="ctr" eaLnBrk="1" hangingPunct="1"/>
            <a:r>
              <a:rPr lang="tr-TR" sz="1400" b="1" dirty="0">
                <a:solidFill>
                  <a:prstClr val="black"/>
                </a:solidFill>
              </a:rPr>
              <a:t>19 08 </a:t>
            </a:r>
            <a:r>
              <a:rPr lang="tr-TR" sz="1400" b="1" dirty="0" smtClean="0">
                <a:solidFill>
                  <a:prstClr val="black"/>
                </a:solidFill>
              </a:rPr>
              <a:t>05 </a:t>
            </a:r>
            <a:r>
              <a:rPr lang="tr-TR" sz="1400" dirty="0" smtClean="0">
                <a:solidFill>
                  <a:prstClr val="black"/>
                </a:solidFill>
              </a:rPr>
              <a:t>Kentsel </a:t>
            </a:r>
            <a:r>
              <a:rPr lang="tr-TR" sz="1400" dirty="0" err="1">
                <a:solidFill>
                  <a:prstClr val="black"/>
                </a:solidFill>
              </a:rPr>
              <a:t>atıksuyun</a:t>
            </a:r>
            <a:r>
              <a:rPr lang="tr-TR" sz="1400" dirty="0">
                <a:solidFill>
                  <a:prstClr val="black"/>
                </a:solidFill>
              </a:rPr>
              <a:t> arıtılmasından kaynaklanan </a:t>
            </a:r>
            <a:r>
              <a:rPr lang="tr-TR" sz="1400" dirty="0" smtClean="0">
                <a:solidFill>
                  <a:prstClr val="black"/>
                </a:solidFill>
              </a:rPr>
              <a:t>çamurlar (Arıtma Çamuru)</a:t>
            </a:r>
          </a:p>
          <a:p>
            <a:pPr algn="ctr" eaLnBrk="1" hangingPunct="1"/>
            <a:r>
              <a:rPr lang="tr-TR" sz="1400" b="1" dirty="0" smtClean="0">
                <a:solidFill>
                  <a:prstClr val="black"/>
                </a:solidFill>
              </a:rPr>
              <a:t>03 03 11 </a:t>
            </a:r>
            <a:r>
              <a:rPr lang="tr-TR" sz="1400" dirty="0" smtClean="0">
                <a:solidFill>
                  <a:prstClr val="black"/>
                </a:solidFill>
              </a:rPr>
              <a:t>03 03 10 dışındaki saha içi </a:t>
            </a:r>
            <a:r>
              <a:rPr lang="tr-TR" sz="1400" dirty="0" err="1" smtClean="0">
                <a:solidFill>
                  <a:prstClr val="black"/>
                </a:solidFill>
              </a:rPr>
              <a:t>atıksu</a:t>
            </a:r>
            <a:r>
              <a:rPr lang="tr-TR" sz="1400" dirty="0" smtClean="0">
                <a:solidFill>
                  <a:prstClr val="black"/>
                </a:solidFill>
              </a:rPr>
              <a:t> </a:t>
            </a:r>
            <a:r>
              <a:rPr lang="tr-TR" sz="1400" dirty="0" err="1" smtClean="0">
                <a:solidFill>
                  <a:prstClr val="black"/>
                </a:solidFill>
              </a:rPr>
              <a:t>arıtırımından</a:t>
            </a:r>
            <a:r>
              <a:rPr lang="tr-TR" sz="1400" dirty="0" smtClean="0">
                <a:solidFill>
                  <a:prstClr val="black"/>
                </a:solidFill>
              </a:rPr>
              <a:t> kaynaklanan atıklar (Kağıt Çamuru)</a:t>
            </a:r>
          </a:p>
          <a:p>
            <a:pPr algn="ctr" eaLnBrk="1" hangingPunct="1"/>
            <a:endParaRPr lang="tr-TR" sz="1400" dirty="0" smtClean="0">
              <a:solidFill>
                <a:prstClr val="black"/>
              </a:solidFill>
            </a:endParaRPr>
          </a:p>
        </p:txBody>
      </p:sp>
      <p:sp>
        <p:nvSpPr>
          <p:cNvPr id="88" name="Freeform 8"/>
          <p:cNvSpPr/>
          <p:nvPr/>
        </p:nvSpPr>
        <p:spPr>
          <a:xfrm rot="754339">
            <a:off x="79489" y="4548233"/>
            <a:ext cx="2137285" cy="1920890"/>
          </a:xfrm>
          <a:custGeom>
            <a:avLst/>
            <a:gdLst>
              <a:gd name="connsiteX0" fmla="*/ 3567024 w 6237623"/>
              <a:gd name="connsiteY0" fmla="*/ 0 h 6013004"/>
              <a:gd name="connsiteX1" fmla="*/ 3305567 w 6237623"/>
              <a:gd name="connsiteY1" fmla="*/ 0 h 6013004"/>
              <a:gd name="connsiteX2" fmla="*/ 1848876 w 6237623"/>
              <a:gd name="connsiteY2" fmla="*/ 1512588 h 6013004"/>
              <a:gd name="connsiteX3" fmla="*/ 0 w 6237623"/>
              <a:gd name="connsiteY3" fmla="*/ 2259545 h 6013004"/>
              <a:gd name="connsiteX4" fmla="*/ 803047 w 6237623"/>
              <a:gd name="connsiteY4" fmla="*/ 6013004 h 6013004"/>
              <a:gd name="connsiteX5" fmla="*/ 1139207 w 6237623"/>
              <a:gd name="connsiteY5" fmla="*/ 6013004 h 6013004"/>
              <a:gd name="connsiteX6" fmla="*/ 3828481 w 6237623"/>
              <a:gd name="connsiteY6" fmla="*/ 5172678 h 6013004"/>
              <a:gd name="connsiteX7" fmla="*/ 6237623 w 6237623"/>
              <a:gd name="connsiteY7" fmla="*/ 5135330 h 6013004"/>
              <a:gd name="connsiteX8" fmla="*/ 3567024 w 6237623"/>
              <a:gd name="connsiteY8" fmla="*/ 0 h 6013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237623" h="6013004">
                <a:moveTo>
                  <a:pt x="3567024" y="0"/>
                </a:moveTo>
                <a:lnTo>
                  <a:pt x="3305567" y="0"/>
                </a:lnTo>
                <a:lnTo>
                  <a:pt x="1848876" y="1512588"/>
                </a:lnTo>
                <a:lnTo>
                  <a:pt x="0" y="2259545"/>
                </a:lnTo>
                <a:lnTo>
                  <a:pt x="803047" y="6013004"/>
                </a:lnTo>
                <a:lnTo>
                  <a:pt x="1139207" y="6013004"/>
                </a:lnTo>
                <a:lnTo>
                  <a:pt x="3828481" y="5172678"/>
                </a:lnTo>
                <a:lnTo>
                  <a:pt x="6237623" y="5135330"/>
                </a:lnTo>
                <a:lnTo>
                  <a:pt x="3567024" y="0"/>
                </a:lnTo>
                <a:close/>
              </a:path>
            </a:pathLst>
          </a:custGeom>
          <a:solidFill>
            <a:srgbClr val="1F497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371134" y="1592635"/>
            <a:ext cx="6527800" cy="3773488"/>
            <a:chOff x="1187618" y="1652975"/>
            <a:chExt cx="6527685" cy="3773120"/>
          </a:xfrm>
        </p:grpSpPr>
        <p:sp>
          <p:nvSpPr>
            <p:cNvPr id="3" name="Oval 2"/>
            <p:cNvSpPr/>
            <p:nvPr/>
          </p:nvSpPr>
          <p:spPr>
            <a:xfrm>
              <a:off x="1424152" y="4492736"/>
              <a:ext cx="3536888" cy="59207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1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  <p:grpSp>
          <p:nvGrpSpPr>
            <p:cNvPr id="8" name="Group 1"/>
            <p:cNvGrpSpPr/>
            <p:nvPr/>
          </p:nvGrpSpPr>
          <p:grpSpPr>
            <a:xfrm>
              <a:off x="1187618" y="1652975"/>
              <a:ext cx="6527685" cy="3773120"/>
              <a:chOff x="1173963" y="3118755"/>
              <a:chExt cx="5238990" cy="3028231"/>
            </a:xfrm>
            <a:scene3d>
              <a:camera prst="orthographicFront">
                <a:rot lat="6720000" lon="0" rev="0"/>
              </a:camera>
              <a:lightRig rig="threePt" dir="t"/>
            </a:scene3d>
          </p:grpSpPr>
          <p:sp>
            <p:nvSpPr>
              <p:cNvPr id="5" name="Oval 4"/>
              <p:cNvSpPr/>
              <p:nvPr/>
            </p:nvSpPr>
            <p:spPr>
              <a:xfrm>
                <a:off x="1173963" y="3118755"/>
                <a:ext cx="3028231" cy="3028231"/>
              </a:xfrm>
              <a:prstGeom prst="ellipse">
                <a:avLst/>
              </a:prstGeom>
              <a:solidFill>
                <a:srgbClr val="CE202A">
                  <a:alpha val="68000"/>
                </a:srgbClr>
              </a:solidFill>
              <a:ln>
                <a:noFill/>
              </a:ln>
              <a:effectLst>
                <a:reflection stA="27000" endPos="17000" dist="50800" dir="5400000" sy="-100000" algn="bl" rotWithShape="0"/>
              </a:effectLst>
              <a:sp3d extrusionH="2159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384722" y="3118755"/>
                <a:ext cx="3028231" cy="3028231"/>
              </a:xfrm>
              <a:prstGeom prst="ellipse">
                <a:avLst/>
              </a:prstGeom>
              <a:solidFill>
                <a:srgbClr val="0D65AC">
                  <a:alpha val="50000"/>
                </a:srgbClr>
              </a:solidFill>
              <a:ln>
                <a:noFill/>
              </a:ln>
              <a:effectLst>
                <a:reflection stA="36000" endPos="21000" dist="50800" dir="5400000" sy="-100000" algn="bl" rotWithShape="0"/>
              </a:effectLst>
              <a:sp3d extrusionH="215900"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3" name="Oval 22"/>
            <p:cNvSpPr/>
            <p:nvPr/>
          </p:nvSpPr>
          <p:spPr>
            <a:xfrm>
              <a:off x="3941882" y="4492736"/>
              <a:ext cx="3536888" cy="592079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17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nb-NO">
                <a:solidFill>
                  <a:srgbClr val="FFFFFF"/>
                </a:solidFill>
                <a:ea typeface="ＭＳ Ｐゴシック" pitchFamily="34" charset="-128"/>
              </a:endParaRPr>
            </a:p>
          </p:txBody>
        </p:sp>
      </p:grpSp>
      <p:cxnSp>
        <p:nvCxnSpPr>
          <p:cNvPr id="15" name="Straight Connector 14"/>
          <p:cNvCxnSpPr/>
          <p:nvPr/>
        </p:nvCxnSpPr>
        <p:spPr>
          <a:xfrm flipV="1">
            <a:off x="3470196" y="2334472"/>
            <a:ext cx="0" cy="1094622"/>
          </a:xfrm>
          <a:prstGeom prst="line">
            <a:avLst/>
          </a:prstGeom>
          <a:ln w="19050" cap="flat" cmpd="sng">
            <a:solidFill>
              <a:srgbClr val="17375E"/>
            </a:solidFill>
            <a:prstDash val="sysDot"/>
            <a:bevel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17000" endPos="43000" dist="127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7657555" y="2356283"/>
            <a:ext cx="0" cy="1094400"/>
          </a:xfrm>
          <a:prstGeom prst="line">
            <a:avLst/>
          </a:prstGeom>
          <a:ln w="19050" cap="flat" cmpd="sng">
            <a:solidFill>
              <a:srgbClr val="17375E"/>
            </a:solidFill>
            <a:prstDash val="sysDot"/>
            <a:bevel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17000" endPos="43000" dist="127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22" name="TextBox 21"/>
          <p:cNvSpPr txBox="1">
            <a:spLocks noChangeArrowheads="1"/>
          </p:cNvSpPr>
          <p:nvPr/>
        </p:nvSpPr>
        <p:spPr bwMode="auto">
          <a:xfrm>
            <a:off x="2172623" y="1937832"/>
            <a:ext cx="300691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tr-TR" sz="1400" b="1" dirty="0" smtClean="0">
                <a:solidFill>
                  <a:srgbClr val="0D0D0D"/>
                </a:solidFill>
              </a:rPr>
              <a:t>20 03 01 </a:t>
            </a:r>
            <a:r>
              <a:rPr lang="tr-TR" sz="1400" dirty="0" smtClean="0">
                <a:solidFill>
                  <a:srgbClr val="0D0D0D"/>
                </a:solidFill>
              </a:rPr>
              <a:t>Karışık Belediye Atıkları (Çöp)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52090" y="1180866"/>
            <a:ext cx="7891272" cy="258532"/>
          </a:xfrm>
        </p:spPr>
        <p:txBody>
          <a:bodyPr/>
          <a:lstStyle/>
          <a:p>
            <a:r>
              <a:rPr lang="tr-TR" dirty="0" smtClean="0"/>
              <a:t>ÇŞB RG</a:t>
            </a:r>
            <a:r>
              <a:rPr lang="tr-TR" dirty="0"/>
              <a:t>: 20.06.2014 -</a:t>
            </a:r>
            <a:r>
              <a:rPr lang="tr-TR" dirty="0" smtClean="0"/>
              <a:t>29036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230" y="247209"/>
            <a:ext cx="7108909" cy="830997"/>
          </a:xfrm>
        </p:spPr>
        <p:txBody>
          <a:bodyPr/>
          <a:lstStyle/>
          <a:p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ATIKTAN TÜRETİLMİŞ YAKIT,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rPr>
              <a:t>EK YAKIT VE ALTERNATİF HAMMADDE TEBLİĞ</a:t>
            </a:r>
          </a:p>
        </p:txBody>
      </p:sp>
      <p:sp>
        <p:nvSpPr>
          <p:cNvPr id="24" name="Offerta Speciale"/>
          <p:cNvSpPr txBox="1">
            <a:spLocks noChangeArrowheads="1"/>
          </p:cNvSpPr>
          <p:nvPr/>
        </p:nvSpPr>
        <p:spPr bwMode="auto">
          <a:xfrm>
            <a:off x="6198944" y="1520966"/>
            <a:ext cx="2894400" cy="336550"/>
          </a:xfrm>
          <a:prstGeom prst="rect">
            <a:avLst/>
          </a:prstGeom>
          <a:solidFill>
            <a:srgbClr val="0D65AC"/>
          </a:solidFill>
          <a:ln w="9525" cap="sq">
            <a:noFill/>
            <a:miter lim="800000"/>
          </a:ln>
          <a:effectLst>
            <a:outerShdw dist="25400" dir="10800000" kx="195000" ky="145000" algn="tl" rotWithShape="0">
              <a:srgbClr val="000000">
                <a:alpha val="30000"/>
              </a:srgbClr>
            </a:outerShdw>
          </a:effectLst>
        </p:spPr>
        <p:txBody>
          <a:bodyPr lIns="36000" tIns="0" rIns="36000" bIns="72000" anchor="ctr">
            <a:normAutofit/>
            <a:sp3d extrusionH="25400" contourW="8890">
              <a:bevelT w="38100" h="31750"/>
              <a:contourClr>
                <a:srgbClr val="006600"/>
              </a:contourClr>
            </a:sp3d>
          </a:bodyPr>
          <a:lstStyle>
            <a:defPPr>
              <a:defRPr lang="en-US"/>
            </a:defPPr>
            <a:lvl1pPr algn="ctr" defTabSz="809625">
              <a:lnSpc>
                <a:spcPct val="80000"/>
              </a:lnSpc>
              <a:defRPr b="1">
                <a:solidFill>
                  <a:srgbClr val="2626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742950" indent="-285750" defTabSz="809625">
              <a:defRPr>
                <a:latin typeface="Calibri" panose="020F0502020204030204" pitchFamily="34" charset="0"/>
              </a:defRPr>
            </a:lvl2pPr>
            <a:lvl3pPr marL="1143000" indent="-228600" defTabSz="809625">
              <a:defRPr>
                <a:latin typeface="Calibri" panose="020F0502020204030204" pitchFamily="34" charset="0"/>
              </a:defRPr>
            </a:lvl3pPr>
            <a:lvl4pPr marL="1600200" indent="-228600" defTabSz="809625">
              <a:defRPr>
                <a:latin typeface="Calibri" panose="020F0502020204030204" pitchFamily="34" charset="0"/>
              </a:defRPr>
            </a:lvl4pPr>
            <a:lvl5pPr marL="2057400" indent="-228600" defTabSz="809625">
              <a:defRPr>
                <a:latin typeface="Calibri" panose="020F0502020204030204" pitchFamily="34" charset="0"/>
              </a:defRPr>
            </a:lvl5pPr>
            <a:lvl6pPr marL="2514600" indent="-228600" defTabSz="80962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80962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80962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80962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ctr" defTabSz="809625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5" name="TextBox 337"/>
          <p:cNvSpPr txBox="1"/>
          <p:nvPr/>
        </p:nvSpPr>
        <p:spPr>
          <a:xfrm>
            <a:off x="6198959" y="1517821"/>
            <a:ext cx="2894399" cy="307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tr-TR" sz="1400" b="1" dirty="0" smtClean="0">
                <a:solidFill>
                  <a:prstClr val="white"/>
                </a:solidFill>
                <a:cs typeface="Arial" charset="0"/>
              </a:rPr>
              <a:t>Ek Yakıt</a:t>
            </a:r>
            <a:endParaRPr lang="en-US" sz="14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9" name="Freeform 53"/>
          <p:cNvSpPr/>
          <p:nvPr/>
        </p:nvSpPr>
        <p:spPr bwMode="auto">
          <a:xfrm>
            <a:off x="7478084" y="1940101"/>
            <a:ext cx="396875" cy="419100"/>
          </a:xfrm>
          <a:custGeom>
            <a:avLst/>
            <a:gdLst>
              <a:gd name="connsiteX0" fmla="*/ 952451 w 4836959"/>
              <a:gd name="connsiteY0" fmla="*/ 616240 h 5097983"/>
              <a:gd name="connsiteX1" fmla="*/ 4836959 w 4836959"/>
              <a:gd name="connsiteY1" fmla="*/ 5097983 h 5097983"/>
              <a:gd name="connsiteX2" fmla="*/ 4071262 w 4836959"/>
              <a:gd name="connsiteY2" fmla="*/ 4556439 h 5097983"/>
              <a:gd name="connsiteX3" fmla="*/ 4071262 w 4836959"/>
              <a:gd name="connsiteY3" fmla="*/ 4817874 h 5097983"/>
              <a:gd name="connsiteX4" fmla="*/ 2969407 w 4836959"/>
              <a:gd name="connsiteY4" fmla="*/ 3753460 h 5097983"/>
              <a:gd name="connsiteX5" fmla="*/ 2241062 w 4836959"/>
              <a:gd name="connsiteY5" fmla="*/ 3286612 h 5097983"/>
              <a:gd name="connsiteX6" fmla="*/ 0 w 4836959"/>
              <a:gd name="connsiteY6" fmla="*/ 802979 h 5097983"/>
              <a:gd name="connsiteX7" fmla="*/ 392186 w 4836959"/>
              <a:gd name="connsiteY7" fmla="*/ 0 h 5097983"/>
              <a:gd name="connsiteX8" fmla="*/ 896424 w 4836959"/>
              <a:gd name="connsiteY8" fmla="*/ 429501 h 5097983"/>
              <a:gd name="connsiteX9" fmla="*/ 952451 w 4836959"/>
              <a:gd name="connsiteY9" fmla="*/ 616240 h 509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6959" h="5097983">
                <a:moveTo>
                  <a:pt x="952451" y="616240"/>
                </a:moveTo>
                <a:lnTo>
                  <a:pt x="4836959" y="5097983"/>
                </a:lnTo>
                <a:lnTo>
                  <a:pt x="4071262" y="4556439"/>
                </a:lnTo>
                <a:lnTo>
                  <a:pt x="4071262" y="4817874"/>
                </a:lnTo>
                <a:lnTo>
                  <a:pt x="2969407" y="3753460"/>
                </a:lnTo>
                <a:lnTo>
                  <a:pt x="2241062" y="3286612"/>
                </a:lnTo>
                <a:lnTo>
                  <a:pt x="0" y="802979"/>
                </a:lnTo>
                <a:lnTo>
                  <a:pt x="392186" y="0"/>
                </a:lnTo>
                <a:lnTo>
                  <a:pt x="896424" y="429501"/>
                </a:lnTo>
                <a:lnTo>
                  <a:pt x="952451" y="616240"/>
                </a:lnTo>
                <a:close/>
              </a:path>
            </a:pathLst>
          </a:custGeom>
          <a:solidFill>
            <a:srgbClr val="AE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Freeform 54"/>
          <p:cNvSpPr/>
          <p:nvPr/>
        </p:nvSpPr>
        <p:spPr bwMode="auto">
          <a:xfrm flipH="1">
            <a:off x="7405059" y="1960738"/>
            <a:ext cx="396875" cy="419100"/>
          </a:xfrm>
          <a:custGeom>
            <a:avLst/>
            <a:gdLst>
              <a:gd name="connsiteX0" fmla="*/ 952451 w 4836959"/>
              <a:gd name="connsiteY0" fmla="*/ 616240 h 5097983"/>
              <a:gd name="connsiteX1" fmla="*/ 4836959 w 4836959"/>
              <a:gd name="connsiteY1" fmla="*/ 5097983 h 5097983"/>
              <a:gd name="connsiteX2" fmla="*/ 4071262 w 4836959"/>
              <a:gd name="connsiteY2" fmla="*/ 4556439 h 5097983"/>
              <a:gd name="connsiteX3" fmla="*/ 4071262 w 4836959"/>
              <a:gd name="connsiteY3" fmla="*/ 4817874 h 5097983"/>
              <a:gd name="connsiteX4" fmla="*/ 2969407 w 4836959"/>
              <a:gd name="connsiteY4" fmla="*/ 3753460 h 5097983"/>
              <a:gd name="connsiteX5" fmla="*/ 2241062 w 4836959"/>
              <a:gd name="connsiteY5" fmla="*/ 3286612 h 5097983"/>
              <a:gd name="connsiteX6" fmla="*/ 0 w 4836959"/>
              <a:gd name="connsiteY6" fmla="*/ 802979 h 5097983"/>
              <a:gd name="connsiteX7" fmla="*/ 392186 w 4836959"/>
              <a:gd name="connsiteY7" fmla="*/ 0 h 5097983"/>
              <a:gd name="connsiteX8" fmla="*/ 896424 w 4836959"/>
              <a:gd name="connsiteY8" fmla="*/ 429501 h 5097983"/>
              <a:gd name="connsiteX9" fmla="*/ 952451 w 4836959"/>
              <a:gd name="connsiteY9" fmla="*/ 616240 h 509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836959" h="5097983">
                <a:moveTo>
                  <a:pt x="952451" y="616240"/>
                </a:moveTo>
                <a:lnTo>
                  <a:pt x="4836959" y="5097983"/>
                </a:lnTo>
                <a:lnTo>
                  <a:pt x="4071262" y="4556439"/>
                </a:lnTo>
                <a:lnTo>
                  <a:pt x="4071262" y="4817874"/>
                </a:lnTo>
                <a:lnTo>
                  <a:pt x="2969407" y="3753460"/>
                </a:lnTo>
                <a:lnTo>
                  <a:pt x="2241062" y="3286612"/>
                </a:lnTo>
                <a:lnTo>
                  <a:pt x="0" y="802979"/>
                </a:lnTo>
                <a:lnTo>
                  <a:pt x="392186" y="0"/>
                </a:lnTo>
                <a:lnTo>
                  <a:pt x="896424" y="429501"/>
                </a:lnTo>
                <a:lnTo>
                  <a:pt x="952451" y="616240"/>
                </a:lnTo>
                <a:close/>
              </a:path>
            </a:pathLst>
          </a:custGeom>
          <a:solidFill>
            <a:srgbClr val="AE0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1" name="Offerta Speciale"/>
          <p:cNvSpPr txBox="1">
            <a:spLocks noChangeArrowheads="1"/>
          </p:cNvSpPr>
          <p:nvPr/>
        </p:nvSpPr>
        <p:spPr bwMode="auto">
          <a:xfrm>
            <a:off x="2118833" y="4387670"/>
            <a:ext cx="6832879" cy="336550"/>
          </a:xfrm>
          <a:prstGeom prst="rect">
            <a:avLst/>
          </a:prstGeom>
          <a:solidFill>
            <a:sysClr val="windowText" lastClr="000000">
              <a:lumMod val="50000"/>
              <a:lumOff val="50000"/>
            </a:sysClr>
          </a:solidFill>
          <a:ln w="9525" cap="sq">
            <a:noFill/>
            <a:miter lim="800000"/>
          </a:ln>
          <a:effectLst>
            <a:outerShdw dist="25400" dir="10800000" kx="195000" ky="145000" algn="tl" rotWithShape="0">
              <a:srgbClr val="000000">
                <a:alpha val="30000"/>
              </a:srgbClr>
            </a:outerShdw>
          </a:effectLst>
        </p:spPr>
        <p:txBody>
          <a:bodyPr lIns="36000" tIns="0" rIns="36000" bIns="72000" anchor="ctr">
            <a:normAutofit/>
            <a:sp3d extrusionH="25400" contourW="8890">
              <a:bevelT w="38100" h="31750"/>
              <a:contourClr>
                <a:srgbClr val="006600"/>
              </a:contourClr>
            </a:sp3d>
          </a:bodyPr>
          <a:lstStyle>
            <a:defPPr>
              <a:defRPr lang="en-US"/>
            </a:defPPr>
            <a:lvl1pPr algn="ctr" defTabSz="809625">
              <a:lnSpc>
                <a:spcPct val="80000"/>
              </a:lnSpc>
              <a:defRPr b="1">
                <a:solidFill>
                  <a:srgbClr val="26262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haroni" panose="02010803020104030203" pitchFamily="2" charset="-79"/>
                <a:cs typeface="Aharoni" panose="02010803020104030203" pitchFamily="2" charset="-79"/>
              </a:defRPr>
            </a:lvl1pPr>
            <a:lvl2pPr marL="742950" indent="-285750" defTabSz="809625">
              <a:defRPr>
                <a:latin typeface="Calibri" panose="020F0502020204030204" pitchFamily="34" charset="0"/>
              </a:defRPr>
            </a:lvl2pPr>
            <a:lvl3pPr marL="1143000" indent="-228600" defTabSz="809625">
              <a:defRPr>
                <a:latin typeface="Calibri" panose="020F0502020204030204" pitchFamily="34" charset="0"/>
              </a:defRPr>
            </a:lvl3pPr>
            <a:lvl4pPr marL="1600200" indent="-228600" defTabSz="809625">
              <a:defRPr>
                <a:latin typeface="Calibri" panose="020F0502020204030204" pitchFamily="34" charset="0"/>
              </a:defRPr>
            </a:lvl4pPr>
            <a:lvl5pPr marL="2057400" indent="-228600" defTabSz="809625">
              <a:defRPr>
                <a:latin typeface="Calibri" panose="020F0502020204030204" pitchFamily="34" charset="0"/>
              </a:defRPr>
            </a:lvl5pPr>
            <a:lvl6pPr marL="2514600" indent="-228600" defTabSz="80962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6pPr>
            <a:lvl7pPr marL="2971800" indent="-228600" defTabSz="80962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7pPr>
            <a:lvl8pPr marL="3429000" indent="-228600" defTabSz="80962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8pPr>
            <a:lvl9pPr marL="3886200" indent="-228600" defTabSz="809625" fontAlgn="base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9pPr>
          </a:lstStyle>
          <a:p>
            <a:pPr marL="0" marR="0" lvl="0" indent="0" algn="ctr" defTabSz="809625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1" i="0" u="none" strike="noStrike" kern="0" cap="none" spc="0" normalizeH="0" baseline="0" noProof="0" smtClean="0">
              <a:ln>
                <a:noFill/>
              </a:ln>
              <a:solidFill>
                <a:srgbClr val="262626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4" name="TextBox 269"/>
          <p:cNvSpPr txBox="1"/>
          <p:nvPr/>
        </p:nvSpPr>
        <p:spPr>
          <a:xfrm>
            <a:off x="2148977" y="4390352"/>
            <a:ext cx="68328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tr-TR" sz="1400" b="1" dirty="0" smtClean="0">
                <a:solidFill>
                  <a:prstClr val="white"/>
                </a:solidFill>
                <a:cs typeface="Arial" charset="0"/>
              </a:rPr>
              <a:t>Atıktan Türetilmiş Yakıt &amp; Ek Yakıt</a:t>
            </a:r>
            <a:endParaRPr lang="en-US" sz="1400" b="1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75" name="Freeform 5"/>
          <p:cNvSpPr>
            <a:spLocks/>
          </p:cNvSpPr>
          <p:nvPr/>
        </p:nvSpPr>
        <p:spPr bwMode="auto">
          <a:xfrm rot="16200000">
            <a:off x="1271198" y="339506"/>
            <a:ext cx="2777923" cy="4931176"/>
          </a:xfrm>
          <a:custGeom>
            <a:avLst/>
            <a:gdLst>
              <a:gd name="T0" fmla="*/ 1512 w 1512"/>
              <a:gd name="T1" fmla="*/ 2739 h 2784"/>
              <a:gd name="T2" fmla="*/ 1467 w 1512"/>
              <a:gd name="T3" fmla="*/ 2784 h 2784"/>
              <a:gd name="T4" fmla="*/ 45 w 1512"/>
              <a:gd name="T5" fmla="*/ 2784 h 2784"/>
              <a:gd name="T6" fmla="*/ 0 w 1512"/>
              <a:gd name="T7" fmla="*/ 2739 h 2784"/>
              <a:gd name="T8" fmla="*/ 0 w 1512"/>
              <a:gd name="T9" fmla="*/ 45 h 2784"/>
              <a:gd name="T10" fmla="*/ 45 w 1512"/>
              <a:gd name="T11" fmla="*/ 0 h 2784"/>
              <a:gd name="T12" fmla="*/ 1467 w 1512"/>
              <a:gd name="T13" fmla="*/ 0 h 2784"/>
              <a:gd name="T14" fmla="*/ 1512 w 1512"/>
              <a:gd name="T15" fmla="*/ 45 h 2784"/>
              <a:gd name="T16" fmla="*/ 1512 w 1512"/>
              <a:gd name="T17" fmla="*/ 2739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2" h="2784">
                <a:moveTo>
                  <a:pt x="1512" y="2739"/>
                </a:moveTo>
                <a:cubicBezTo>
                  <a:pt x="1512" y="2764"/>
                  <a:pt x="1492" y="2784"/>
                  <a:pt x="1467" y="2784"/>
                </a:cubicBezTo>
                <a:cubicBezTo>
                  <a:pt x="45" y="2784"/>
                  <a:pt x="45" y="2784"/>
                  <a:pt x="45" y="2784"/>
                </a:cubicBezTo>
                <a:cubicBezTo>
                  <a:pt x="20" y="2784"/>
                  <a:pt x="0" y="2764"/>
                  <a:pt x="0" y="2739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0" y="0"/>
                  <a:pt x="45" y="0"/>
                </a:cubicBezTo>
                <a:cubicBezTo>
                  <a:pt x="1467" y="0"/>
                  <a:pt x="1467" y="0"/>
                  <a:pt x="1467" y="0"/>
                </a:cubicBezTo>
                <a:cubicBezTo>
                  <a:pt x="1492" y="0"/>
                  <a:pt x="1512" y="20"/>
                  <a:pt x="1512" y="45"/>
                </a:cubicBezTo>
                <a:lnTo>
                  <a:pt x="1512" y="2739"/>
                </a:lnTo>
                <a:close/>
              </a:path>
            </a:pathLst>
          </a:cu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5"/>
          <p:cNvSpPr>
            <a:spLocks/>
          </p:cNvSpPr>
          <p:nvPr/>
        </p:nvSpPr>
        <p:spPr bwMode="auto">
          <a:xfrm rot="16200000">
            <a:off x="3518861" y="991676"/>
            <a:ext cx="2193541" cy="8985564"/>
          </a:xfrm>
          <a:custGeom>
            <a:avLst/>
            <a:gdLst>
              <a:gd name="T0" fmla="*/ 1512 w 1512"/>
              <a:gd name="T1" fmla="*/ 2739 h 2784"/>
              <a:gd name="T2" fmla="*/ 1467 w 1512"/>
              <a:gd name="T3" fmla="*/ 2784 h 2784"/>
              <a:gd name="T4" fmla="*/ 45 w 1512"/>
              <a:gd name="T5" fmla="*/ 2784 h 2784"/>
              <a:gd name="T6" fmla="*/ 0 w 1512"/>
              <a:gd name="T7" fmla="*/ 2739 h 2784"/>
              <a:gd name="T8" fmla="*/ 0 w 1512"/>
              <a:gd name="T9" fmla="*/ 45 h 2784"/>
              <a:gd name="T10" fmla="*/ 45 w 1512"/>
              <a:gd name="T11" fmla="*/ 0 h 2784"/>
              <a:gd name="T12" fmla="*/ 1467 w 1512"/>
              <a:gd name="T13" fmla="*/ 0 h 2784"/>
              <a:gd name="T14" fmla="*/ 1512 w 1512"/>
              <a:gd name="T15" fmla="*/ 45 h 2784"/>
              <a:gd name="T16" fmla="*/ 1512 w 1512"/>
              <a:gd name="T17" fmla="*/ 2739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2" h="2784">
                <a:moveTo>
                  <a:pt x="1512" y="2739"/>
                </a:moveTo>
                <a:cubicBezTo>
                  <a:pt x="1512" y="2764"/>
                  <a:pt x="1492" y="2784"/>
                  <a:pt x="1467" y="2784"/>
                </a:cubicBezTo>
                <a:cubicBezTo>
                  <a:pt x="45" y="2784"/>
                  <a:pt x="45" y="2784"/>
                  <a:pt x="45" y="2784"/>
                </a:cubicBezTo>
                <a:cubicBezTo>
                  <a:pt x="20" y="2784"/>
                  <a:pt x="0" y="2764"/>
                  <a:pt x="0" y="2739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0" y="0"/>
                  <a:pt x="45" y="0"/>
                </a:cubicBezTo>
                <a:cubicBezTo>
                  <a:pt x="1467" y="0"/>
                  <a:pt x="1467" y="0"/>
                  <a:pt x="1467" y="0"/>
                </a:cubicBezTo>
                <a:cubicBezTo>
                  <a:pt x="1492" y="0"/>
                  <a:pt x="1512" y="20"/>
                  <a:pt x="1512" y="45"/>
                </a:cubicBezTo>
                <a:lnTo>
                  <a:pt x="1512" y="2739"/>
                </a:lnTo>
                <a:close/>
              </a:path>
            </a:pathLst>
          </a:cu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45"/>
          <p:cNvGrpSpPr>
            <a:grpSpLocks noChangeAspect="1"/>
          </p:cNvGrpSpPr>
          <p:nvPr/>
        </p:nvGrpSpPr>
        <p:grpSpPr bwMode="auto">
          <a:xfrm flipH="1">
            <a:off x="7118439" y="696133"/>
            <a:ext cx="360666" cy="720000"/>
            <a:chOff x="1778045" y="1923414"/>
            <a:chExt cx="1895963" cy="3663777"/>
          </a:xfrm>
        </p:grpSpPr>
        <p:grpSp>
          <p:nvGrpSpPr>
            <p:cNvPr id="10" name="Group 46"/>
            <p:cNvGrpSpPr>
              <a:grpSpLocks/>
            </p:cNvGrpSpPr>
            <p:nvPr/>
          </p:nvGrpSpPr>
          <p:grpSpPr bwMode="auto">
            <a:xfrm>
              <a:off x="1778045" y="1923414"/>
              <a:ext cx="1895963" cy="3663777"/>
              <a:chOff x="1778045" y="1923414"/>
              <a:chExt cx="1895963" cy="3663777"/>
            </a:xfrm>
          </p:grpSpPr>
          <p:sp>
            <p:nvSpPr>
              <p:cNvPr id="81" name="Oval 80"/>
              <p:cNvSpPr/>
              <p:nvPr/>
            </p:nvSpPr>
            <p:spPr bwMode="auto">
              <a:xfrm>
                <a:off x="2067576" y="5358911"/>
                <a:ext cx="674794" cy="2282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2700342" y="5358911"/>
                <a:ext cx="674795" cy="228280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alpha val="52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US" altLang="en-US">
                  <a:solidFill>
                    <a:srgbClr val="000000"/>
                  </a:solidFill>
                  <a:ea typeface="MS PGothic" pitchFamily="34" charset="-128"/>
                </a:endParaRPr>
              </a:p>
            </p:txBody>
          </p:sp>
          <p:sp>
            <p:nvSpPr>
              <p:cNvPr id="83" name="Freeform 42"/>
              <p:cNvSpPr/>
              <p:nvPr/>
            </p:nvSpPr>
            <p:spPr>
              <a:xfrm>
                <a:off x="1778045" y="1923414"/>
                <a:ext cx="1895963" cy="3560204"/>
              </a:xfrm>
              <a:custGeom>
                <a:avLst/>
                <a:gdLst>
                  <a:gd name="connsiteX0" fmla="*/ 1401263 w 2840700"/>
                  <a:gd name="connsiteY0" fmla="*/ 36185 h 5581155"/>
                  <a:gd name="connsiteX1" fmla="*/ 803646 w 2840700"/>
                  <a:gd name="connsiteY1" fmla="*/ 278946 h 5581155"/>
                  <a:gd name="connsiteX2" fmla="*/ 878348 w 2840700"/>
                  <a:gd name="connsiteY2" fmla="*/ 1044577 h 5581155"/>
                  <a:gd name="connsiteX3" fmla="*/ 1214508 w 2840700"/>
                  <a:gd name="connsiteY3" fmla="*/ 1343360 h 5581155"/>
                  <a:gd name="connsiteX4" fmla="*/ 635567 w 2840700"/>
                  <a:gd name="connsiteY4" fmla="*/ 1642143 h 5581155"/>
                  <a:gd name="connsiteX5" fmla="*/ 599 w 2840700"/>
                  <a:gd name="connsiteY5" fmla="*/ 2333078 h 5581155"/>
                  <a:gd name="connsiteX6" fmla="*/ 523514 w 2840700"/>
                  <a:gd name="connsiteY6" fmla="*/ 3248100 h 5581155"/>
                  <a:gd name="connsiteX7" fmla="*/ 710269 w 2840700"/>
                  <a:gd name="connsiteY7" fmla="*/ 3098709 h 5581155"/>
                  <a:gd name="connsiteX8" fmla="*/ 523514 w 2840700"/>
                  <a:gd name="connsiteY8" fmla="*/ 2519817 h 5581155"/>
                  <a:gd name="connsiteX9" fmla="*/ 822322 w 2840700"/>
                  <a:gd name="connsiteY9" fmla="*/ 2351752 h 5581155"/>
                  <a:gd name="connsiteX10" fmla="*/ 710269 w 2840700"/>
                  <a:gd name="connsiteY10" fmla="*/ 3509535 h 5581155"/>
                  <a:gd name="connsiteX11" fmla="*/ 710269 w 2840700"/>
                  <a:gd name="connsiteY11" fmla="*/ 5283559 h 5581155"/>
                  <a:gd name="connsiteX12" fmla="*/ 1065104 w 2840700"/>
                  <a:gd name="connsiteY12" fmla="*/ 5432950 h 5581155"/>
                  <a:gd name="connsiteX13" fmla="*/ 1494641 w 2840700"/>
                  <a:gd name="connsiteY13" fmla="*/ 4144449 h 5581155"/>
                  <a:gd name="connsiteX14" fmla="*/ 1886826 w 2840700"/>
                  <a:gd name="connsiteY14" fmla="*/ 5451624 h 5581155"/>
                  <a:gd name="connsiteX15" fmla="*/ 2148284 w 2840700"/>
                  <a:gd name="connsiteY15" fmla="*/ 5470298 h 5581155"/>
                  <a:gd name="connsiteX16" fmla="*/ 2279012 w 2840700"/>
                  <a:gd name="connsiteY16" fmla="*/ 4891406 h 5581155"/>
                  <a:gd name="connsiteX17" fmla="*/ 2185635 w 2840700"/>
                  <a:gd name="connsiteY17" fmla="*/ 2202360 h 5581155"/>
                  <a:gd name="connsiteX18" fmla="*/ 2839278 w 2840700"/>
                  <a:gd name="connsiteY18" fmla="*/ 1063251 h 5581155"/>
                  <a:gd name="connsiteX19" fmla="*/ 1980204 w 2840700"/>
                  <a:gd name="connsiteY19" fmla="*/ 110881 h 5581155"/>
                  <a:gd name="connsiteX20" fmla="*/ 1774773 w 2840700"/>
                  <a:gd name="connsiteY20" fmla="*/ 222924 h 5581155"/>
                  <a:gd name="connsiteX21" fmla="*/ 2110933 w 2840700"/>
                  <a:gd name="connsiteY21" fmla="*/ 783142 h 5581155"/>
                  <a:gd name="connsiteX22" fmla="*/ 2166959 w 2840700"/>
                  <a:gd name="connsiteY22" fmla="*/ 1081925 h 5581155"/>
                  <a:gd name="connsiteX23" fmla="*/ 1718747 w 2840700"/>
                  <a:gd name="connsiteY23" fmla="*/ 1268664 h 5581155"/>
                  <a:gd name="connsiteX24" fmla="*/ 1756098 w 2840700"/>
                  <a:gd name="connsiteY24" fmla="*/ 1156620 h 5581155"/>
                  <a:gd name="connsiteX25" fmla="*/ 1924177 w 2840700"/>
                  <a:gd name="connsiteY25" fmla="*/ 876512 h 5581155"/>
                  <a:gd name="connsiteX26" fmla="*/ 1700071 w 2840700"/>
                  <a:gd name="connsiteY26" fmla="*/ 92207 h 5581155"/>
                  <a:gd name="connsiteX27" fmla="*/ 1401263 w 2840700"/>
                  <a:gd name="connsiteY27" fmla="*/ 36185 h 5581155"/>
                  <a:gd name="connsiteX0" fmla="*/ 1401263 w 2840707"/>
                  <a:gd name="connsiteY0" fmla="*/ 36185 h 5604632"/>
                  <a:gd name="connsiteX1" fmla="*/ 803646 w 2840707"/>
                  <a:gd name="connsiteY1" fmla="*/ 278946 h 5604632"/>
                  <a:gd name="connsiteX2" fmla="*/ 878348 w 2840707"/>
                  <a:gd name="connsiteY2" fmla="*/ 1044577 h 5604632"/>
                  <a:gd name="connsiteX3" fmla="*/ 1214508 w 2840707"/>
                  <a:gd name="connsiteY3" fmla="*/ 1343360 h 5604632"/>
                  <a:gd name="connsiteX4" fmla="*/ 635567 w 2840707"/>
                  <a:gd name="connsiteY4" fmla="*/ 1642143 h 5604632"/>
                  <a:gd name="connsiteX5" fmla="*/ 599 w 2840707"/>
                  <a:gd name="connsiteY5" fmla="*/ 2333078 h 5604632"/>
                  <a:gd name="connsiteX6" fmla="*/ 523514 w 2840707"/>
                  <a:gd name="connsiteY6" fmla="*/ 3248100 h 5604632"/>
                  <a:gd name="connsiteX7" fmla="*/ 710269 w 2840707"/>
                  <a:gd name="connsiteY7" fmla="*/ 3098709 h 5604632"/>
                  <a:gd name="connsiteX8" fmla="*/ 523514 w 2840707"/>
                  <a:gd name="connsiteY8" fmla="*/ 2519817 h 5604632"/>
                  <a:gd name="connsiteX9" fmla="*/ 822322 w 2840707"/>
                  <a:gd name="connsiteY9" fmla="*/ 2351752 h 5604632"/>
                  <a:gd name="connsiteX10" fmla="*/ 710269 w 2840707"/>
                  <a:gd name="connsiteY10" fmla="*/ 3509535 h 5604632"/>
                  <a:gd name="connsiteX11" fmla="*/ 710269 w 2840707"/>
                  <a:gd name="connsiteY11" fmla="*/ 5283559 h 5604632"/>
                  <a:gd name="connsiteX12" fmla="*/ 1065104 w 2840707"/>
                  <a:gd name="connsiteY12" fmla="*/ 5432950 h 5604632"/>
                  <a:gd name="connsiteX13" fmla="*/ 1494641 w 2840707"/>
                  <a:gd name="connsiteY13" fmla="*/ 4144449 h 5604632"/>
                  <a:gd name="connsiteX14" fmla="*/ 1886826 w 2840707"/>
                  <a:gd name="connsiteY14" fmla="*/ 5451624 h 5604632"/>
                  <a:gd name="connsiteX15" fmla="*/ 2148284 w 2840707"/>
                  <a:gd name="connsiteY15" fmla="*/ 5470298 h 5604632"/>
                  <a:gd name="connsiteX16" fmla="*/ 2260336 w 2840707"/>
                  <a:gd name="connsiteY16" fmla="*/ 4480580 h 5604632"/>
                  <a:gd name="connsiteX17" fmla="*/ 2185635 w 2840707"/>
                  <a:gd name="connsiteY17" fmla="*/ 2202360 h 5604632"/>
                  <a:gd name="connsiteX18" fmla="*/ 2839278 w 2840707"/>
                  <a:gd name="connsiteY18" fmla="*/ 1063251 h 5604632"/>
                  <a:gd name="connsiteX19" fmla="*/ 1980204 w 2840707"/>
                  <a:gd name="connsiteY19" fmla="*/ 110881 h 5604632"/>
                  <a:gd name="connsiteX20" fmla="*/ 1774773 w 2840707"/>
                  <a:gd name="connsiteY20" fmla="*/ 222924 h 5604632"/>
                  <a:gd name="connsiteX21" fmla="*/ 2110933 w 2840707"/>
                  <a:gd name="connsiteY21" fmla="*/ 783142 h 5604632"/>
                  <a:gd name="connsiteX22" fmla="*/ 2166959 w 2840707"/>
                  <a:gd name="connsiteY22" fmla="*/ 1081925 h 5604632"/>
                  <a:gd name="connsiteX23" fmla="*/ 1718747 w 2840707"/>
                  <a:gd name="connsiteY23" fmla="*/ 1268664 h 5604632"/>
                  <a:gd name="connsiteX24" fmla="*/ 1756098 w 2840707"/>
                  <a:gd name="connsiteY24" fmla="*/ 1156620 h 5604632"/>
                  <a:gd name="connsiteX25" fmla="*/ 1924177 w 2840707"/>
                  <a:gd name="connsiteY25" fmla="*/ 876512 h 5604632"/>
                  <a:gd name="connsiteX26" fmla="*/ 1700071 w 2840707"/>
                  <a:gd name="connsiteY26" fmla="*/ 92207 h 5604632"/>
                  <a:gd name="connsiteX27" fmla="*/ 1401263 w 2840707"/>
                  <a:gd name="connsiteY27" fmla="*/ 36185 h 5604632"/>
                  <a:gd name="connsiteX0" fmla="*/ 1401263 w 2840707"/>
                  <a:gd name="connsiteY0" fmla="*/ 36185 h 5631845"/>
                  <a:gd name="connsiteX1" fmla="*/ 803646 w 2840707"/>
                  <a:gd name="connsiteY1" fmla="*/ 278946 h 5631845"/>
                  <a:gd name="connsiteX2" fmla="*/ 878348 w 2840707"/>
                  <a:gd name="connsiteY2" fmla="*/ 1044577 h 5631845"/>
                  <a:gd name="connsiteX3" fmla="*/ 1214508 w 2840707"/>
                  <a:gd name="connsiteY3" fmla="*/ 1343360 h 5631845"/>
                  <a:gd name="connsiteX4" fmla="*/ 635567 w 2840707"/>
                  <a:gd name="connsiteY4" fmla="*/ 1642143 h 5631845"/>
                  <a:gd name="connsiteX5" fmla="*/ 599 w 2840707"/>
                  <a:gd name="connsiteY5" fmla="*/ 2333078 h 5631845"/>
                  <a:gd name="connsiteX6" fmla="*/ 523514 w 2840707"/>
                  <a:gd name="connsiteY6" fmla="*/ 3248100 h 5631845"/>
                  <a:gd name="connsiteX7" fmla="*/ 710269 w 2840707"/>
                  <a:gd name="connsiteY7" fmla="*/ 3098709 h 5631845"/>
                  <a:gd name="connsiteX8" fmla="*/ 523514 w 2840707"/>
                  <a:gd name="connsiteY8" fmla="*/ 2519817 h 5631845"/>
                  <a:gd name="connsiteX9" fmla="*/ 822322 w 2840707"/>
                  <a:gd name="connsiteY9" fmla="*/ 2351752 h 5631845"/>
                  <a:gd name="connsiteX10" fmla="*/ 710269 w 2840707"/>
                  <a:gd name="connsiteY10" fmla="*/ 3509535 h 5631845"/>
                  <a:gd name="connsiteX11" fmla="*/ 710269 w 2840707"/>
                  <a:gd name="connsiteY11" fmla="*/ 5283559 h 5631845"/>
                  <a:gd name="connsiteX12" fmla="*/ 1065104 w 2840707"/>
                  <a:gd name="connsiteY12" fmla="*/ 5432950 h 5631845"/>
                  <a:gd name="connsiteX13" fmla="*/ 1494641 w 2840707"/>
                  <a:gd name="connsiteY13" fmla="*/ 3733622 h 5631845"/>
                  <a:gd name="connsiteX14" fmla="*/ 1886826 w 2840707"/>
                  <a:gd name="connsiteY14" fmla="*/ 5451624 h 5631845"/>
                  <a:gd name="connsiteX15" fmla="*/ 2148284 w 2840707"/>
                  <a:gd name="connsiteY15" fmla="*/ 5470298 h 5631845"/>
                  <a:gd name="connsiteX16" fmla="*/ 2260336 w 2840707"/>
                  <a:gd name="connsiteY16" fmla="*/ 4480580 h 5631845"/>
                  <a:gd name="connsiteX17" fmla="*/ 2185635 w 2840707"/>
                  <a:gd name="connsiteY17" fmla="*/ 2202360 h 5631845"/>
                  <a:gd name="connsiteX18" fmla="*/ 2839278 w 2840707"/>
                  <a:gd name="connsiteY18" fmla="*/ 1063251 h 5631845"/>
                  <a:gd name="connsiteX19" fmla="*/ 1980204 w 2840707"/>
                  <a:gd name="connsiteY19" fmla="*/ 110881 h 5631845"/>
                  <a:gd name="connsiteX20" fmla="*/ 1774773 w 2840707"/>
                  <a:gd name="connsiteY20" fmla="*/ 222924 h 5631845"/>
                  <a:gd name="connsiteX21" fmla="*/ 2110933 w 2840707"/>
                  <a:gd name="connsiteY21" fmla="*/ 783142 h 5631845"/>
                  <a:gd name="connsiteX22" fmla="*/ 2166959 w 2840707"/>
                  <a:gd name="connsiteY22" fmla="*/ 1081925 h 5631845"/>
                  <a:gd name="connsiteX23" fmla="*/ 1718747 w 2840707"/>
                  <a:gd name="connsiteY23" fmla="*/ 1268664 h 5631845"/>
                  <a:gd name="connsiteX24" fmla="*/ 1756098 w 2840707"/>
                  <a:gd name="connsiteY24" fmla="*/ 1156620 h 5631845"/>
                  <a:gd name="connsiteX25" fmla="*/ 1924177 w 2840707"/>
                  <a:gd name="connsiteY25" fmla="*/ 876512 h 5631845"/>
                  <a:gd name="connsiteX26" fmla="*/ 1700071 w 2840707"/>
                  <a:gd name="connsiteY26" fmla="*/ 92207 h 5631845"/>
                  <a:gd name="connsiteX27" fmla="*/ 1401263 w 2840707"/>
                  <a:gd name="connsiteY27" fmla="*/ 36185 h 5631845"/>
                  <a:gd name="connsiteX0" fmla="*/ 1289210 w 2840707"/>
                  <a:gd name="connsiteY0" fmla="*/ 17982 h 5669664"/>
                  <a:gd name="connsiteX1" fmla="*/ 803646 w 2840707"/>
                  <a:gd name="connsiteY1" fmla="*/ 316765 h 5669664"/>
                  <a:gd name="connsiteX2" fmla="*/ 878348 w 2840707"/>
                  <a:gd name="connsiteY2" fmla="*/ 1082396 h 5669664"/>
                  <a:gd name="connsiteX3" fmla="*/ 1214508 w 2840707"/>
                  <a:gd name="connsiteY3" fmla="*/ 1381179 h 5669664"/>
                  <a:gd name="connsiteX4" fmla="*/ 635567 w 2840707"/>
                  <a:gd name="connsiteY4" fmla="*/ 1679962 h 5669664"/>
                  <a:gd name="connsiteX5" fmla="*/ 599 w 2840707"/>
                  <a:gd name="connsiteY5" fmla="*/ 2370897 h 5669664"/>
                  <a:gd name="connsiteX6" fmla="*/ 523514 w 2840707"/>
                  <a:gd name="connsiteY6" fmla="*/ 3285919 h 5669664"/>
                  <a:gd name="connsiteX7" fmla="*/ 710269 w 2840707"/>
                  <a:gd name="connsiteY7" fmla="*/ 3136528 h 5669664"/>
                  <a:gd name="connsiteX8" fmla="*/ 523514 w 2840707"/>
                  <a:gd name="connsiteY8" fmla="*/ 2557636 h 5669664"/>
                  <a:gd name="connsiteX9" fmla="*/ 822322 w 2840707"/>
                  <a:gd name="connsiteY9" fmla="*/ 2389571 h 5669664"/>
                  <a:gd name="connsiteX10" fmla="*/ 710269 w 2840707"/>
                  <a:gd name="connsiteY10" fmla="*/ 3547354 h 5669664"/>
                  <a:gd name="connsiteX11" fmla="*/ 710269 w 2840707"/>
                  <a:gd name="connsiteY11" fmla="*/ 5321378 h 5669664"/>
                  <a:gd name="connsiteX12" fmla="*/ 1065104 w 2840707"/>
                  <a:gd name="connsiteY12" fmla="*/ 5470769 h 5669664"/>
                  <a:gd name="connsiteX13" fmla="*/ 1494641 w 2840707"/>
                  <a:gd name="connsiteY13" fmla="*/ 3771441 h 5669664"/>
                  <a:gd name="connsiteX14" fmla="*/ 1886826 w 2840707"/>
                  <a:gd name="connsiteY14" fmla="*/ 5489443 h 5669664"/>
                  <a:gd name="connsiteX15" fmla="*/ 2148284 w 2840707"/>
                  <a:gd name="connsiteY15" fmla="*/ 5508117 h 5669664"/>
                  <a:gd name="connsiteX16" fmla="*/ 2260336 w 2840707"/>
                  <a:gd name="connsiteY16" fmla="*/ 4518399 h 5669664"/>
                  <a:gd name="connsiteX17" fmla="*/ 2185635 w 2840707"/>
                  <a:gd name="connsiteY17" fmla="*/ 2240179 h 5669664"/>
                  <a:gd name="connsiteX18" fmla="*/ 2839278 w 2840707"/>
                  <a:gd name="connsiteY18" fmla="*/ 1101070 h 5669664"/>
                  <a:gd name="connsiteX19" fmla="*/ 1980204 w 2840707"/>
                  <a:gd name="connsiteY19" fmla="*/ 148700 h 5669664"/>
                  <a:gd name="connsiteX20" fmla="*/ 1774773 w 2840707"/>
                  <a:gd name="connsiteY20" fmla="*/ 260743 h 5669664"/>
                  <a:gd name="connsiteX21" fmla="*/ 2110933 w 2840707"/>
                  <a:gd name="connsiteY21" fmla="*/ 820961 h 5669664"/>
                  <a:gd name="connsiteX22" fmla="*/ 2166959 w 2840707"/>
                  <a:gd name="connsiteY22" fmla="*/ 1119744 h 5669664"/>
                  <a:gd name="connsiteX23" fmla="*/ 1718747 w 2840707"/>
                  <a:gd name="connsiteY23" fmla="*/ 1306483 h 5669664"/>
                  <a:gd name="connsiteX24" fmla="*/ 1756098 w 2840707"/>
                  <a:gd name="connsiteY24" fmla="*/ 1194439 h 5669664"/>
                  <a:gd name="connsiteX25" fmla="*/ 1924177 w 2840707"/>
                  <a:gd name="connsiteY25" fmla="*/ 914331 h 5669664"/>
                  <a:gd name="connsiteX26" fmla="*/ 1700071 w 2840707"/>
                  <a:gd name="connsiteY26" fmla="*/ 130026 h 5669664"/>
                  <a:gd name="connsiteX27" fmla="*/ 1289210 w 2840707"/>
                  <a:gd name="connsiteY27" fmla="*/ 17982 h 5669664"/>
                  <a:gd name="connsiteX0" fmla="*/ 1289210 w 2840707"/>
                  <a:gd name="connsiteY0" fmla="*/ 17982 h 5669664"/>
                  <a:gd name="connsiteX1" fmla="*/ 803646 w 2840707"/>
                  <a:gd name="connsiteY1" fmla="*/ 316765 h 5669664"/>
                  <a:gd name="connsiteX2" fmla="*/ 878348 w 2840707"/>
                  <a:gd name="connsiteY2" fmla="*/ 1082396 h 5669664"/>
                  <a:gd name="connsiteX3" fmla="*/ 1214508 w 2840707"/>
                  <a:gd name="connsiteY3" fmla="*/ 1381179 h 5669664"/>
                  <a:gd name="connsiteX4" fmla="*/ 635567 w 2840707"/>
                  <a:gd name="connsiteY4" fmla="*/ 1679962 h 5669664"/>
                  <a:gd name="connsiteX5" fmla="*/ 599 w 2840707"/>
                  <a:gd name="connsiteY5" fmla="*/ 2370897 h 5669664"/>
                  <a:gd name="connsiteX6" fmla="*/ 523514 w 2840707"/>
                  <a:gd name="connsiteY6" fmla="*/ 3285919 h 5669664"/>
                  <a:gd name="connsiteX7" fmla="*/ 710269 w 2840707"/>
                  <a:gd name="connsiteY7" fmla="*/ 3136528 h 5669664"/>
                  <a:gd name="connsiteX8" fmla="*/ 523514 w 2840707"/>
                  <a:gd name="connsiteY8" fmla="*/ 2557636 h 5669664"/>
                  <a:gd name="connsiteX9" fmla="*/ 822322 w 2840707"/>
                  <a:gd name="connsiteY9" fmla="*/ 2389571 h 5669664"/>
                  <a:gd name="connsiteX10" fmla="*/ 710269 w 2840707"/>
                  <a:gd name="connsiteY10" fmla="*/ 3547354 h 5669664"/>
                  <a:gd name="connsiteX11" fmla="*/ 710269 w 2840707"/>
                  <a:gd name="connsiteY11" fmla="*/ 5321378 h 5669664"/>
                  <a:gd name="connsiteX12" fmla="*/ 1065104 w 2840707"/>
                  <a:gd name="connsiteY12" fmla="*/ 5470769 h 5669664"/>
                  <a:gd name="connsiteX13" fmla="*/ 1494641 w 2840707"/>
                  <a:gd name="connsiteY13" fmla="*/ 3771441 h 5669664"/>
                  <a:gd name="connsiteX14" fmla="*/ 1886826 w 2840707"/>
                  <a:gd name="connsiteY14" fmla="*/ 5489443 h 5669664"/>
                  <a:gd name="connsiteX15" fmla="*/ 2148284 w 2840707"/>
                  <a:gd name="connsiteY15" fmla="*/ 5508117 h 5669664"/>
                  <a:gd name="connsiteX16" fmla="*/ 2260336 w 2840707"/>
                  <a:gd name="connsiteY16" fmla="*/ 4518399 h 5669664"/>
                  <a:gd name="connsiteX17" fmla="*/ 2185635 w 2840707"/>
                  <a:gd name="connsiteY17" fmla="*/ 2240179 h 5669664"/>
                  <a:gd name="connsiteX18" fmla="*/ 2839278 w 2840707"/>
                  <a:gd name="connsiteY18" fmla="*/ 1101070 h 5669664"/>
                  <a:gd name="connsiteX19" fmla="*/ 1980204 w 2840707"/>
                  <a:gd name="connsiteY19" fmla="*/ 148700 h 5669664"/>
                  <a:gd name="connsiteX20" fmla="*/ 1774773 w 2840707"/>
                  <a:gd name="connsiteY20" fmla="*/ 260743 h 5669664"/>
                  <a:gd name="connsiteX21" fmla="*/ 2110933 w 2840707"/>
                  <a:gd name="connsiteY21" fmla="*/ 820961 h 5669664"/>
                  <a:gd name="connsiteX22" fmla="*/ 2166959 w 2840707"/>
                  <a:gd name="connsiteY22" fmla="*/ 1119744 h 5669664"/>
                  <a:gd name="connsiteX23" fmla="*/ 1718747 w 2840707"/>
                  <a:gd name="connsiteY23" fmla="*/ 1306483 h 5669664"/>
                  <a:gd name="connsiteX24" fmla="*/ 1924177 w 2840707"/>
                  <a:gd name="connsiteY24" fmla="*/ 914331 h 5669664"/>
                  <a:gd name="connsiteX25" fmla="*/ 1700071 w 2840707"/>
                  <a:gd name="connsiteY25" fmla="*/ 130026 h 5669664"/>
                  <a:gd name="connsiteX26" fmla="*/ 1289210 w 2840707"/>
                  <a:gd name="connsiteY26" fmla="*/ 17982 h 5669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840707" h="5669664">
                    <a:moveTo>
                      <a:pt x="1289210" y="17982"/>
                    </a:moveTo>
                    <a:cubicBezTo>
                      <a:pt x="1139806" y="49105"/>
                      <a:pt x="872123" y="139363"/>
                      <a:pt x="803646" y="316765"/>
                    </a:cubicBezTo>
                    <a:cubicBezTo>
                      <a:pt x="735169" y="494167"/>
                      <a:pt x="809871" y="904994"/>
                      <a:pt x="878348" y="1082396"/>
                    </a:cubicBezTo>
                    <a:cubicBezTo>
                      <a:pt x="946825" y="1259798"/>
                      <a:pt x="1254971" y="1281585"/>
                      <a:pt x="1214508" y="1381179"/>
                    </a:cubicBezTo>
                    <a:cubicBezTo>
                      <a:pt x="1174045" y="1480773"/>
                      <a:pt x="837885" y="1515009"/>
                      <a:pt x="635567" y="1679962"/>
                    </a:cubicBezTo>
                    <a:cubicBezTo>
                      <a:pt x="433249" y="1844915"/>
                      <a:pt x="19274" y="2103238"/>
                      <a:pt x="599" y="2370897"/>
                    </a:cubicBezTo>
                    <a:cubicBezTo>
                      <a:pt x="-18076" y="2638556"/>
                      <a:pt x="405236" y="3158314"/>
                      <a:pt x="523514" y="3285919"/>
                    </a:cubicBezTo>
                    <a:cubicBezTo>
                      <a:pt x="641792" y="3413524"/>
                      <a:pt x="710269" y="3257908"/>
                      <a:pt x="710269" y="3136528"/>
                    </a:cubicBezTo>
                    <a:cubicBezTo>
                      <a:pt x="710269" y="3015148"/>
                      <a:pt x="504839" y="2682129"/>
                      <a:pt x="523514" y="2557636"/>
                    </a:cubicBezTo>
                    <a:cubicBezTo>
                      <a:pt x="542189" y="2433143"/>
                      <a:pt x="791196" y="2224618"/>
                      <a:pt x="822322" y="2389571"/>
                    </a:cubicBezTo>
                    <a:cubicBezTo>
                      <a:pt x="853448" y="2554524"/>
                      <a:pt x="728944" y="3058720"/>
                      <a:pt x="710269" y="3547354"/>
                    </a:cubicBezTo>
                    <a:cubicBezTo>
                      <a:pt x="691593" y="4035989"/>
                      <a:pt x="651130" y="5000809"/>
                      <a:pt x="710269" y="5321378"/>
                    </a:cubicBezTo>
                    <a:cubicBezTo>
                      <a:pt x="769408" y="5641947"/>
                      <a:pt x="934375" y="5729092"/>
                      <a:pt x="1065104" y="5470769"/>
                    </a:cubicBezTo>
                    <a:cubicBezTo>
                      <a:pt x="1195833" y="5212446"/>
                      <a:pt x="1357687" y="3768329"/>
                      <a:pt x="1494641" y="3771441"/>
                    </a:cubicBezTo>
                    <a:cubicBezTo>
                      <a:pt x="1631595" y="3774553"/>
                      <a:pt x="1777886" y="5199997"/>
                      <a:pt x="1886826" y="5489443"/>
                    </a:cubicBezTo>
                    <a:cubicBezTo>
                      <a:pt x="1995766" y="5778889"/>
                      <a:pt x="2086032" y="5669958"/>
                      <a:pt x="2148284" y="5508117"/>
                    </a:cubicBezTo>
                    <a:cubicBezTo>
                      <a:pt x="2210536" y="5346276"/>
                      <a:pt x="2254111" y="5063055"/>
                      <a:pt x="2260336" y="4518399"/>
                    </a:cubicBezTo>
                    <a:cubicBezTo>
                      <a:pt x="2266561" y="3973743"/>
                      <a:pt x="2089145" y="2809734"/>
                      <a:pt x="2185635" y="2240179"/>
                    </a:cubicBezTo>
                    <a:cubicBezTo>
                      <a:pt x="2282125" y="1670624"/>
                      <a:pt x="2873516" y="1449650"/>
                      <a:pt x="2839278" y="1101070"/>
                    </a:cubicBezTo>
                    <a:cubicBezTo>
                      <a:pt x="2805040" y="752490"/>
                      <a:pt x="2157621" y="288754"/>
                      <a:pt x="1980204" y="148700"/>
                    </a:cubicBezTo>
                    <a:cubicBezTo>
                      <a:pt x="1802787" y="8646"/>
                      <a:pt x="1752985" y="148700"/>
                      <a:pt x="1774773" y="260743"/>
                    </a:cubicBezTo>
                    <a:cubicBezTo>
                      <a:pt x="1796561" y="372786"/>
                      <a:pt x="2045569" y="677794"/>
                      <a:pt x="2110933" y="820961"/>
                    </a:cubicBezTo>
                    <a:cubicBezTo>
                      <a:pt x="2176297" y="964128"/>
                      <a:pt x="2232323" y="1038824"/>
                      <a:pt x="2166959" y="1119744"/>
                    </a:cubicBezTo>
                    <a:cubicBezTo>
                      <a:pt x="2101595" y="1200664"/>
                      <a:pt x="1759211" y="1340718"/>
                      <a:pt x="1718747" y="1306483"/>
                    </a:cubicBezTo>
                    <a:cubicBezTo>
                      <a:pt x="1678283" y="1272248"/>
                      <a:pt x="1927290" y="1110407"/>
                      <a:pt x="1924177" y="914331"/>
                    </a:cubicBezTo>
                    <a:cubicBezTo>
                      <a:pt x="1921064" y="718255"/>
                      <a:pt x="1805899" y="279417"/>
                      <a:pt x="1700071" y="130026"/>
                    </a:cubicBezTo>
                    <a:cubicBezTo>
                      <a:pt x="1594243" y="-19365"/>
                      <a:pt x="1438614" y="-13141"/>
                      <a:pt x="1289210" y="17982"/>
                    </a:cubicBezTo>
                    <a:close/>
                  </a:path>
                </a:pathLst>
              </a:custGeom>
              <a:gradFill flip="none" rotWithShape="1">
                <a:gsLst>
                  <a:gs pos="34000">
                    <a:schemeClr val="tx1">
                      <a:lumMod val="85000"/>
                      <a:lumOff val="15000"/>
                    </a:schemeClr>
                  </a:gs>
                  <a:gs pos="83000">
                    <a:schemeClr val="tx1">
                      <a:lumMod val="95000"/>
                      <a:lumOff val="5000"/>
                    </a:schemeClr>
                  </a:gs>
                  <a:gs pos="1000">
                    <a:schemeClr val="tx1">
                      <a:lumMod val="65000"/>
                      <a:lumOff val="35000"/>
                    </a:schemeClr>
                  </a:gs>
                  <a:gs pos="100000">
                    <a:schemeClr val="tx1">
                      <a:lumMod val="75000"/>
                      <a:lumOff val="25000"/>
                      <a:alpha val="62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lvl1pPr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defTabSz="457200">
                  <a:defRPr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defTabSz="4572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/>
                <a:endParaRPr lang="en-US" altLang="en-US" sz="2400">
                  <a:solidFill>
                    <a:srgbClr val="FFFFFF"/>
                  </a:solidFill>
                  <a:ea typeface="MS PGothic" pitchFamily="34" charset="-128"/>
                </a:endParaRPr>
              </a:p>
            </p:txBody>
          </p:sp>
        </p:grpSp>
        <p:sp>
          <p:nvSpPr>
            <p:cNvPr id="80" name="Oval 79"/>
            <p:cNvSpPr/>
            <p:nvPr/>
          </p:nvSpPr>
          <p:spPr>
            <a:xfrm rot="21396429">
              <a:off x="2294064" y="1950536"/>
              <a:ext cx="600078" cy="700660"/>
            </a:xfrm>
            <a:prstGeom prst="ellipse">
              <a:avLst/>
            </a:prstGeom>
            <a:gradFill flip="none" rotWithShape="1">
              <a:gsLst>
                <a:gs pos="0">
                  <a:schemeClr val="tx1">
                    <a:lumMod val="50000"/>
                    <a:lumOff val="50000"/>
                    <a:alpha val="48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defTabSz="4572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defTabSz="4572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/>
              <a:endParaRPr lang="en-US" altLang="en-US">
                <a:solidFill>
                  <a:srgbClr val="000000"/>
                </a:solidFill>
                <a:ea typeface="MS PGothic" pitchFamily="34" charset="-128"/>
              </a:endParaRPr>
            </a:p>
          </p:txBody>
        </p:sp>
      </p:grpSp>
      <p:sp>
        <p:nvSpPr>
          <p:cNvPr id="85" name="Freeform 5"/>
          <p:cNvSpPr>
            <a:spLocks/>
          </p:cNvSpPr>
          <p:nvPr/>
        </p:nvSpPr>
        <p:spPr bwMode="auto">
          <a:xfrm rot="20848691">
            <a:off x="-62041" y="1330731"/>
            <a:ext cx="2565522" cy="2633032"/>
          </a:xfrm>
          <a:custGeom>
            <a:avLst/>
            <a:gdLst>
              <a:gd name="T0" fmla="*/ 346352 w 3585700"/>
              <a:gd name="T1" fmla="*/ 69240 h 6199744"/>
              <a:gd name="T2" fmla="*/ 0 w 3585700"/>
              <a:gd name="T3" fmla="*/ 2824405 h 6199744"/>
              <a:gd name="T4" fmla="*/ 867843 w 3585700"/>
              <a:gd name="T5" fmla="*/ 2577695 h 6199744"/>
              <a:gd name="T6" fmla="*/ 1633588 w 3585700"/>
              <a:gd name="T7" fmla="*/ 782666 h 6199744"/>
              <a:gd name="T8" fmla="*/ 570054 w 3585700"/>
              <a:gd name="T9" fmla="*/ 0 h 619974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3585700" h="6199744">
                <a:moveTo>
                  <a:pt x="760238" y="151988"/>
                </a:moveTo>
                <a:lnTo>
                  <a:pt x="0" y="6199744"/>
                </a:lnTo>
                <a:lnTo>
                  <a:pt x="1904903" y="5658200"/>
                </a:lnTo>
                <a:lnTo>
                  <a:pt x="3585700" y="1718001"/>
                </a:lnTo>
                <a:lnTo>
                  <a:pt x="1251260" y="0"/>
                </a:lnTo>
              </a:path>
            </a:pathLst>
          </a:custGeom>
          <a:pattFill prst="lgConfetti">
            <a:fgClr>
              <a:srgbClr val="75A516"/>
            </a:fgClr>
            <a:bgClr>
              <a:srgbClr val="689313"/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030" name="Picture 6" descr="cogwheel, engineering, gear, industry, mechanical, movement, transmission ico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397" t="11672" r="10489" b="11262"/>
          <a:stretch/>
        </p:blipFill>
        <p:spPr bwMode="auto">
          <a:xfrm>
            <a:off x="944152" y="2510836"/>
            <a:ext cx="866730" cy="844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vpelitli\Downloads\506700-facto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544" y="3271194"/>
            <a:ext cx="895966" cy="89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vpelitli\Downloads\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3943" y="1823196"/>
            <a:ext cx="459799" cy="45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Freeform 7"/>
          <p:cNvSpPr>
            <a:spLocks/>
          </p:cNvSpPr>
          <p:nvPr/>
        </p:nvSpPr>
        <p:spPr bwMode="auto">
          <a:xfrm rot="1247062">
            <a:off x="820066" y="1811423"/>
            <a:ext cx="750206" cy="567320"/>
          </a:xfrm>
          <a:custGeom>
            <a:avLst/>
            <a:gdLst>
              <a:gd name="T0" fmla="*/ 0 w 827"/>
              <a:gd name="T1" fmla="*/ 296 h 644"/>
              <a:gd name="T2" fmla="*/ 111 w 827"/>
              <a:gd name="T3" fmla="*/ 328 h 644"/>
              <a:gd name="T4" fmla="*/ 111 w 827"/>
              <a:gd name="T5" fmla="*/ 453 h 644"/>
              <a:gd name="T6" fmla="*/ 691 w 827"/>
              <a:gd name="T7" fmla="*/ 644 h 644"/>
              <a:gd name="T8" fmla="*/ 827 w 827"/>
              <a:gd name="T9" fmla="*/ 618 h 644"/>
              <a:gd name="T10" fmla="*/ 824 w 827"/>
              <a:gd name="T11" fmla="*/ 490 h 644"/>
              <a:gd name="T12" fmla="*/ 0 w 827"/>
              <a:gd name="T13" fmla="*/ 296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7" h="644">
                <a:moveTo>
                  <a:pt x="0" y="296"/>
                </a:moveTo>
                <a:cubicBezTo>
                  <a:pt x="111" y="328"/>
                  <a:pt x="111" y="328"/>
                  <a:pt x="111" y="328"/>
                </a:cubicBezTo>
                <a:cubicBezTo>
                  <a:pt x="111" y="453"/>
                  <a:pt x="111" y="453"/>
                  <a:pt x="111" y="453"/>
                </a:cubicBezTo>
                <a:cubicBezTo>
                  <a:pt x="111" y="453"/>
                  <a:pt x="423" y="249"/>
                  <a:pt x="691" y="644"/>
                </a:cubicBezTo>
                <a:cubicBezTo>
                  <a:pt x="827" y="618"/>
                  <a:pt x="827" y="618"/>
                  <a:pt x="827" y="618"/>
                </a:cubicBezTo>
                <a:cubicBezTo>
                  <a:pt x="824" y="490"/>
                  <a:pt x="824" y="490"/>
                  <a:pt x="824" y="490"/>
                </a:cubicBezTo>
                <a:cubicBezTo>
                  <a:pt x="824" y="490"/>
                  <a:pt x="492" y="0"/>
                  <a:pt x="0" y="296"/>
                </a:cubicBezTo>
                <a:close/>
              </a:path>
            </a:pathLst>
          </a:custGeom>
          <a:solidFill>
            <a:sysClr val="window" lastClr="FFFFFF">
              <a:alpha val="50000"/>
            </a:sys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8" name="Freeform 5"/>
          <p:cNvSpPr>
            <a:spLocks/>
          </p:cNvSpPr>
          <p:nvPr/>
        </p:nvSpPr>
        <p:spPr bwMode="auto">
          <a:xfrm rot="6875945">
            <a:off x="1060167" y="3405028"/>
            <a:ext cx="728527" cy="568800"/>
          </a:xfrm>
          <a:custGeom>
            <a:avLst/>
            <a:gdLst>
              <a:gd name="T0" fmla="*/ 0 w 828"/>
              <a:gd name="T1" fmla="*/ 296 h 644"/>
              <a:gd name="T2" fmla="*/ 111 w 828"/>
              <a:gd name="T3" fmla="*/ 328 h 644"/>
              <a:gd name="T4" fmla="*/ 111 w 828"/>
              <a:gd name="T5" fmla="*/ 453 h 644"/>
              <a:gd name="T6" fmla="*/ 691 w 828"/>
              <a:gd name="T7" fmla="*/ 644 h 644"/>
              <a:gd name="T8" fmla="*/ 828 w 828"/>
              <a:gd name="T9" fmla="*/ 618 h 644"/>
              <a:gd name="T10" fmla="*/ 824 w 828"/>
              <a:gd name="T11" fmla="*/ 490 h 644"/>
              <a:gd name="T12" fmla="*/ 0 w 828"/>
              <a:gd name="T13" fmla="*/ 296 h 6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28" h="644">
                <a:moveTo>
                  <a:pt x="0" y="296"/>
                </a:moveTo>
                <a:cubicBezTo>
                  <a:pt x="111" y="328"/>
                  <a:pt x="111" y="328"/>
                  <a:pt x="111" y="328"/>
                </a:cubicBezTo>
                <a:cubicBezTo>
                  <a:pt x="111" y="453"/>
                  <a:pt x="111" y="453"/>
                  <a:pt x="111" y="453"/>
                </a:cubicBezTo>
                <a:cubicBezTo>
                  <a:pt x="111" y="453"/>
                  <a:pt x="423" y="249"/>
                  <a:pt x="691" y="644"/>
                </a:cubicBezTo>
                <a:cubicBezTo>
                  <a:pt x="828" y="618"/>
                  <a:pt x="828" y="618"/>
                  <a:pt x="828" y="618"/>
                </a:cubicBezTo>
                <a:cubicBezTo>
                  <a:pt x="824" y="490"/>
                  <a:pt x="824" y="490"/>
                  <a:pt x="824" y="490"/>
                </a:cubicBezTo>
                <a:cubicBezTo>
                  <a:pt x="824" y="490"/>
                  <a:pt x="492" y="0"/>
                  <a:pt x="0" y="296"/>
                </a:cubicBezTo>
                <a:close/>
              </a:path>
            </a:pathLst>
          </a:custGeom>
          <a:solidFill>
            <a:sysClr val="window" lastClr="FFFFFF">
              <a:alpha val="50000"/>
            </a:sysClr>
          </a:solidFill>
          <a:ln w="1587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6" name="Freeform 55"/>
          <p:cNvSpPr/>
          <p:nvPr/>
        </p:nvSpPr>
        <p:spPr bwMode="auto">
          <a:xfrm>
            <a:off x="7561518" y="830677"/>
            <a:ext cx="122237" cy="317500"/>
          </a:xfrm>
          <a:custGeom>
            <a:avLst/>
            <a:gdLst>
              <a:gd name="connsiteX0" fmla="*/ 0 w 784372"/>
              <a:gd name="connsiteY0" fmla="*/ 261435 h 3286611"/>
              <a:gd name="connsiteX1" fmla="*/ 37351 w 784372"/>
              <a:gd name="connsiteY1" fmla="*/ 205413 h 3286611"/>
              <a:gd name="connsiteX2" fmla="*/ 784372 w 784372"/>
              <a:gd name="connsiteY2" fmla="*/ 0 h 3286611"/>
              <a:gd name="connsiteX3" fmla="*/ 485563 w 784372"/>
              <a:gd name="connsiteY3" fmla="*/ 3286611 h 3286611"/>
              <a:gd name="connsiteX4" fmla="*/ 224106 w 784372"/>
              <a:gd name="connsiteY4" fmla="*/ 3211915 h 3286611"/>
              <a:gd name="connsiteX5" fmla="*/ 74702 w 784372"/>
              <a:gd name="connsiteY5" fmla="*/ 2819763 h 3286611"/>
              <a:gd name="connsiteX6" fmla="*/ 0 w 784372"/>
              <a:gd name="connsiteY6" fmla="*/ 261435 h 32866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4372" h="3286611">
                <a:moveTo>
                  <a:pt x="0" y="261435"/>
                </a:moveTo>
                <a:lnTo>
                  <a:pt x="37351" y="205413"/>
                </a:lnTo>
                <a:lnTo>
                  <a:pt x="784372" y="0"/>
                </a:lnTo>
                <a:lnTo>
                  <a:pt x="485563" y="3286611"/>
                </a:lnTo>
                <a:lnTo>
                  <a:pt x="224106" y="3211915"/>
                </a:lnTo>
                <a:lnTo>
                  <a:pt x="74702" y="2819763"/>
                </a:lnTo>
                <a:lnTo>
                  <a:pt x="0" y="261435"/>
                </a:lnTo>
                <a:close/>
              </a:path>
            </a:pathLst>
          </a:custGeom>
          <a:solidFill>
            <a:srgbClr val="FF9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val 86"/>
          <p:cNvSpPr/>
          <p:nvPr/>
        </p:nvSpPr>
        <p:spPr bwMode="auto">
          <a:xfrm>
            <a:off x="7561504" y="1172020"/>
            <a:ext cx="101600" cy="109537"/>
          </a:xfrm>
          <a:prstGeom prst="ellipse">
            <a:avLst/>
          </a:prstGeom>
          <a:solidFill>
            <a:srgbClr val="FF9000"/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itchFamily="34" charset="0"/>
              <a:ea typeface="MS PGothic" pitchFamily="34" charset="-128"/>
              <a:cs typeface="+mn-cs"/>
            </a:endParaRPr>
          </a:p>
        </p:txBody>
      </p:sp>
      <p:pic>
        <p:nvPicPr>
          <p:cNvPr id="90" name="Picture 12" descr="C:\Users\vpelitli\Downloads\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2323" y="5596271"/>
            <a:ext cx="459799" cy="45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9" descr="C:\Users\vpelitli\Downloads\506700-factor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9792" y="5323950"/>
            <a:ext cx="895966" cy="89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Right Arrow 86"/>
          <p:cNvSpPr/>
          <p:nvPr/>
        </p:nvSpPr>
        <p:spPr>
          <a:xfrm>
            <a:off x="557667" y="5750852"/>
            <a:ext cx="452127" cy="207785"/>
          </a:xfrm>
          <a:prstGeom prst="rightArrow">
            <a:avLst>
              <a:gd name="adj1" fmla="val 50000"/>
              <a:gd name="adj2" fmla="val 75000"/>
            </a:avLst>
          </a:prstGeom>
          <a:gradFill flip="none" rotWithShape="1">
            <a:gsLst>
              <a:gs pos="0">
                <a:srgbClr val="F0B71F">
                  <a:lumMod val="82000"/>
                </a:srgbClr>
              </a:gs>
              <a:gs pos="100000">
                <a:srgbClr val="F0B71F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98" name="Freeform 12"/>
          <p:cNvSpPr>
            <a:spLocks/>
          </p:cNvSpPr>
          <p:nvPr/>
        </p:nvSpPr>
        <p:spPr bwMode="auto">
          <a:xfrm>
            <a:off x="1861623" y="2968138"/>
            <a:ext cx="1530350" cy="525462"/>
          </a:xfrm>
          <a:custGeom>
            <a:avLst/>
            <a:gdLst>
              <a:gd name="T0" fmla="*/ 992 w 992"/>
              <a:gd name="T1" fmla="*/ 317 h 340"/>
              <a:gd name="T2" fmla="*/ 969 w 992"/>
              <a:gd name="T3" fmla="*/ 340 h 340"/>
              <a:gd name="T4" fmla="*/ 23 w 992"/>
              <a:gd name="T5" fmla="*/ 340 h 340"/>
              <a:gd name="T6" fmla="*/ 0 w 992"/>
              <a:gd name="T7" fmla="*/ 317 h 340"/>
              <a:gd name="T8" fmla="*/ 0 w 992"/>
              <a:gd name="T9" fmla="*/ 23 h 340"/>
              <a:gd name="T10" fmla="*/ 23 w 992"/>
              <a:gd name="T11" fmla="*/ 0 h 340"/>
              <a:gd name="T12" fmla="*/ 969 w 992"/>
              <a:gd name="T13" fmla="*/ 0 h 340"/>
              <a:gd name="T14" fmla="*/ 992 w 992"/>
              <a:gd name="T15" fmla="*/ 23 h 340"/>
              <a:gd name="T16" fmla="*/ 992 w 992"/>
              <a:gd name="T17" fmla="*/ 317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2" h="340">
                <a:moveTo>
                  <a:pt x="992" y="317"/>
                </a:moveTo>
                <a:cubicBezTo>
                  <a:pt x="992" y="330"/>
                  <a:pt x="982" y="340"/>
                  <a:pt x="969" y="340"/>
                </a:cubicBezTo>
                <a:cubicBezTo>
                  <a:pt x="23" y="340"/>
                  <a:pt x="23" y="340"/>
                  <a:pt x="23" y="340"/>
                </a:cubicBezTo>
                <a:cubicBezTo>
                  <a:pt x="10" y="340"/>
                  <a:pt x="0" y="330"/>
                  <a:pt x="0" y="317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969" y="0"/>
                  <a:pt x="969" y="0"/>
                  <a:pt x="969" y="0"/>
                </a:cubicBezTo>
                <a:cubicBezTo>
                  <a:pt x="982" y="0"/>
                  <a:pt x="992" y="10"/>
                  <a:pt x="992" y="23"/>
                </a:cubicBezTo>
                <a:lnTo>
                  <a:pt x="992" y="31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38100" dist="25400" dir="5400000" algn="t" rotWithShape="0">
              <a:prstClr val="black">
                <a:alpha val="4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Title 1"/>
          <p:cNvSpPr txBox="1">
            <a:spLocks/>
          </p:cNvSpPr>
          <p:nvPr/>
        </p:nvSpPr>
        <p:spPr>
          <a:xfrm>
            <a:off x="1983862" y="3092400"/>
            <a:ext cx="1285874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Ek-1’de Giriş Atık Özellikleri Kaldırıldı</a:t>
            </a:r>
            <a:endParaRPr lang="en-US" sz="1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0" name="Freeform 12"/>
          <p:cNvSpPr>
            <a:spLocks/>
          </p:cNvSpPr>
          <p:nvPr/>
        </p:nvSpPr>
        <p:spPr bwMode="auto">
          <a:xfrm>
            <a:off x="3538023" y="2958613"/>
            <a:ext cx="1530000" cy="525462"/>
          </a:xfrm>
          <a:custGeom>
            <a:avLst/>
            <a:gdLst>
              <a:gd name="T0" fmla="*/ 992 w 992"/>
              <a:gd name="T1" fmla="*/ 317 h 340"/>
              <a:gd name="T2" fmla="*/ 969 w 992"/>
              <a:gd name="T3" fmla="*/ 340 h 340"/>
              <a:gd name="T4" fmla="*/ 23 w 992"/>
              <a:gd name="T5" fmla="*/ 340 h 340"/>
              <a:gd name="T6" fmla="*/ 0 w 992"/>
              <a:gd name="T7" fmla="*/ 317 h 340"/>
              <a:gd name="T8" fmla="*/ 0 w 992"/>
              <a:gd name="T9" fmla="*/ 23 h 340"/>
              <a:gd name="T10" fmla="*/ 23 w 992"/>
              <a:gd name="T11" fmla="*/ 0 h 340"/>
              <a:gd name="T12" fmla="*/ 969 w 992"/>
              <a:gd name="T13" fmla="*/ 0 h 340"/>
              <a:gd name="T14" fmla="*/ 992 w 992"/>
              <a:gd name="T15" fmla="*/ 23 h 340"/>
              <a:gd name="T16" fmla="*/ 992 w 992"/>
              <a:gd name="T17" fmla="*/ 317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2" h="340">
                <a:moveTo>
                  <a:pt x="992" y="317"/>
                </a:moveTo>
                <a:cubicBezTo>
                  <a:pt x="992" y="330"/>
                  <a:pt x="982" y="340"/>
                  <a:pt x="969" y="340"/>
                </a:cubicBezTo>
                <a:cubicBezTo>
                  <a:pt x="23" y="340"/>
                  <a:pt x="23" y="340"/>
                  <a:pt x="23" y="340"/>
                </a:cubicBezTo>
                <a:cubicBezTo>
                  <a:pt x="10" y="340"/>
                  <a:pt x="0" y="330"/>
                  <a:pt x="0" y="317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969" y="0"/>
                  <a:pt x="969" y="0"/>
                  <a:pt x="969" y="0"/>
                </a:cubicBezTo>
                <a:cubicBezTo>
                  <a:pt x="982" y="0"/>
                  <a:pt x="992" y="10"/>
                  <a:pt x="992" y="23"/>
                </a:cubicBezTo>
                <a:lnTo>
                  <a:pt x="992" y="31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38100" dist="25400" dir="5400000" algn="t" rotWithShape="0">
              <a:prstClr val="black">
                <a:alpha val="4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Title 1"/>
          <p:cNvSpPr txBox="1">
            <a:spLocks/>
          </p:cNvSpPr>
          <p:nvPr/>
        </p:nvSpPr>
        <p:spPr>
          <a:xfrm>
            <a:off x="3538038" y="3013608"/>
            <a:ext cx="1529999" cy="4154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Son Ürün EK-3</a:t>
            </a:r>
          </a:p>
          <a:p>
            <a:pPr algn="ctr"/>
            <a:r>
              <a:rPr lang="tr-TR" sz="1000" b="1" dirty="0">
                <a:solidFill>
                  <a:srgbClr val="FFC000"/>
                </a:solidFill>
                <a:latin typeface="Century Gothic" panose="020B0502020202020204" pitchFamily="34" charset="0"/>
              </a:rPr>
              <a:t>ATY </a:t>
            </a:r>
            <a:r>
              <a:rPr lang="tr-TR" sz="1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Özelliklerini sağlamalı</a:t>
            </a:r>
            <a:endParaRPr lang="en-US" sz="1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Freeform 12"/>
          <p:cNvSpPr>
            <a:spLocks/>
          </p:cNvSpPr>
          <p:nvPr/>
        </p:nvSpPr>
        <p:spPr bwMode="auto">
          <a:xfrm>
            <a:off x="314370" y="4890174"/>
            <a:ext cx="1366515" cy="384716"/>
          </a:xfrm>
          <a:custGeom>
            <a:avLst/>
            <a:gdLst>
              <a:gd name="T0" fmla="*/ 992 w 992"/>
              <a:gd name="T1" fmla="*/ 317 h 340"/>
              <a:gd name="T2" fmla="*/ 969 w 992"/>
              <a:gd name="T3" fmla="*/ 340 h 340"/>
              <a:gd name="T4" fmla="*/ 23 w 992"/>
              <a:gd name="T5" fmla="*/ 340 h 340"/>
              <a:gd name="T6" fmla="*/ 0 w 992"/>
              <a:gd name="T7" fmla="*/ 317 h 340"/>
              <a:gd name="T8" fmla="*/ 0 w 992"/>
              <a:gd name="T9" fmla="*/ 23 h 340"/>
              <a:gd name="T10" fmla="*/ 23 w 992"/>
              <a:gd name="T11" fmla="*/ 0 h 340"/>
              <a:gd name="T12" fmla="*/ 969 w 992"/>
              <a:gd name="T13" fmla="*/ 0 h 340"/>
              <a:gd name="T14" fmla="*/ 992 w 992"/>
              <a:gd name="T15" fmla="*/ 23 h 340"/>
              <a:gd name="T16" fmla="*/ 992 w 992"/>
              <a:gd name="T17" fmla="*/ 317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992" h="340">
                <a:moveTo>
                  <a:pt x="992" y="317"/>
                </a:moveTo>
                <a:cubicBezTo>
                  <a:pt x="992" y="330"/>
                  <a:pt x="982" y="340"/>
                  <a:pt x="969" y="340"/>
                </a:cubicBezTo>
                <a:cubicBezTo>
                  <a:pt x="23" y="340"/>
                  <a:pt x="23" y="340"/>
                  <a:pt x="23" y="340"/>
                </a:cubicBezTo>
                <a:cubicBezTo>
                  <a:pt x="10" y="340"/>
                  <a:pt x="0" y="330"/>
                  <a:pt x="0" y="317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10"/>
                  <a:pt x="10" y="0"/>
                  <a:pt x="23" y="0"/>
                </a:cubicBezTo>
                <a:cubicBezTo>
                  <a:pt x="969" y="0"/>
                  <a:pt x="969" y="0"/>
                  <a:pt x="969" y="0"/>
                </a:cubicBezTo>
                <a:cubicBezTo>
                  <a:pt x="982" y="0"/>
                  <a:pt x="992" y="10"/>
                  <a:pt x="992" y="23"/>
                </a:cubicBezTo>
                <a:lnTo>
                  <a:pt x="992" y="317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>
            <a:outerShdw blurRad="38100" dist="25400" dir="5400000" algn="t" rotWithShape="0">
              <a:prstClr val="black">
                <a:alpha val="48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Title 1"/>
          <p:cNvSpPr txBox="1">
            <a:spLocks/>
          </p:cNvSpPr>
          <p:nvPr/>
        </p:nvSpPr>
        <p:spPr>
          <a:xfrm>
            <a:off x="354686" y="4956013"/>
            <a:ext cx="1285874" cy="276999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1000" b="1" dirty="0" smtClean="0">
                <a:solidFill>
                  <a:srgbClr val="FFC000"/>
                </a:solidFill>
                <a:latin typeface="Century Gothic" panose="020B0502020202020204" pitchFamily="34" charset="0"/>
              </a:rPr>
              <a:t>Giriş Atık Özelliklerini Tesis Belirlemektedir</a:t>
            </a:r>
            <a:endParaRPr lang="en-US" sz="1000" b="1" dirty="0">
              <a:solidFill>
                <a:srgbClr val="FFC00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50" name="Picture 6" descr="https://lh3.ggpht.com/FdUtzFe9c5e90oBSKC5j-Ku9fHJ4bjIhOtpOmhoPwAbDKDnYBCbG2gCvHtAl-CTHYQ=w3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8396" y="0"/>
            <a:ext cx="107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22"/>
          <p:cNvGrpSpPr/>
          <p:nvPr/>
        </p:nvGrpSpPr>
        <p:grpSpPr>
          <a:xfrm>
            <a:off x="3105230" y="1019952"/>
            <a:ext cx="1028700" cy="110556"/>
            <a:chOff x="-170626" y="0"/>
            <a:chExt cx="13534857" cy="166915"/>
          </a:xfrm>
        </p:grpSpPr>
        <p:sp>
          <p:nvSpPr>
            <p:cNvPr id="52" name="Parallelogram 123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3" name="Parallelogram 124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54" name="Parallelogram 125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grpSp>
        <p:nvGrpSpPr>
          <p:cNvPr id="12" name="Group 321"/>
          <p:cNvGrpSpPr/>
          <p:nvPr/>
        </p:nvGrpSpPr>
        <p:grpSpPr>
          <a:xfrm>
            <a:off x="-575290" y="6739039"/>
            <a:ext cx="10151143" cy="110556"/>
            <a:chOff x="-170626" y="0"/>
            <a:chExt cx="13534857" cy="166915"/>
          </a:xfrm>
        </p:grpSpPr>
        <p:sp>
          <p:nvSpPr>
            <p:cNvPr id="59" name="Parallelogram 322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0" name="Parallelogram 323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  <p:sp>
          <p:nvSpPr>
            <p:cNvPr id="61" name="Parallelogram 324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+mn-ea"/>
                <a:cs typeface="+mn-cs"/>
              </a:endParaRPr>
            </a:p>
          </p:txBody>
        </p:sp>
      </p:grpSp>
      <p:sp>
        <p:nvSpPr>
          <p:cNvPr id="62" name="Freeform 5"/>
          <p:cNvSpPr>
            <a:spLocks/>
          </p:cNvSpPr>
          <p:nvPr/>
        </p:nvSpPr>
        <p:spPr bwMode="auto">
          <a:xfrm rot="16200000">
            <a:off x="6214531" y="1325637"/>
            <a:ext cx="2823674" cy="2964092"/>
          </a:xfrm>
          <a:custGeom>
            <a:avLst/>
            <a:gdLst>
              <a:gd name="T0" fmla="*/ 1512 w 1512"/>
              <a:gd name="T1" fmla="*/ 2739 h 2784"/>
              <a:gd name="T2" fmla="*/ 1467 w 1512"/>
              <a:gd name="T3" fmla="*/ 2784 h 2784"/>
              <a:gd name="T4" fmla="*/ 45 w 1512"/>
              <a:gd name="T5" fmla="*/ 2784 h 2784"/>
              <a:gd name="T6" fmla="*/ 0 w 1512"/>
              <a:gd name="T7" fmla="*/ 2739 h 2784"/>
              <a:gd name="T8" fmla="*/ 0 w 1512"/>
              <a:gd name="T9" fmla="*/ 45 h 2784"/>
              <a:gd name="T10" fmla="*/ 45 w 1512"/>
              <a:gd name="T11" fmla="*/ 0 h 2784"/>
              <a:gd name="T12" fmla="*/ 1467 w 1512"/>
              <a:gd name="T13" fmla="*/ 0 h 2784"/>
              <a:gd name="T14" fmla="*/ 1512 w 1512"/>
              <a:gd name="T15" fmla="*/ 45 h 2784"/>
              <a:gd name="T16" fmla="*/ 1512 w 1512"/>
              <a:gd name="T17" fmla="*/ 2739 h 2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12" h="2784">
                <a:moveTo>
                  <a:pt x="1512" y="2739"/>
                </a:moveTo>
                <a:cubicBezTo>
                  <a:pt x="1512" y="2764"/>
                  <a:pt x="1492" y="2784"/>
                  <a:pt x="1467" y="2784"/>
                </a:cubicBezTo>
                <a:cubicBezTo>
                  <a:pt x="45" y="2784"/>
                  <a:pt x="45" y="2784"/>
                  <a:pt x="45" y="2784"/>
                </a:cubicBezTo>
                <a:cubicBezTo>
                  <a:pt x="20" y="2784"/>
                  <a:pt x="0" y="2764"/>
                  <a:pt x="0" y="2739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20"/>
                  <a:pt x="20" y="0"/>
                  <a:pt x="45" y="0"/>
                </a:cubicBezTo>
                <a:cubicBezTo>
                  <a:pt x="1467" y="0"/>
                  <a:pt x="1467" y="0"/>
                  <a:pt x="1467" y="0"/>
                </a:cubicBezTo>
                <a:cubicBezTo>
                  <a:pt x="1492" y="0"/>
                  <a:pt x="1512" y="20"/>
                  <a:pt x="1512" y="45"/>
                </a:cubicBezTo>
                <a:lnTo>
                  <a:pt x="1512" y="2739"/>
                </a:lnTo>
                <a:close/>
              </a:path>
            </a:pathLst>
          </a:custGeom>
          <a:noFill/>
          <a:ln w="12700">
            <a:solidFill>
              <a:schemeClr val="tx2">
                <a:lumMod val="50000"/>
              </a:schemeClr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3" name="Straight Connector 14"/>
          <p:cNvCxnSpPr/>
          <p:nvPr/>
        </p:nvCxnSpPr>
        <p:spPr>
          <a:xfrm flipV="1">
            <a:off x="5637991" y="3998259"/>
            <a:ext cx="0" cy="442522"/>
          </a:xfrm>
          <a:prstGeom prst="line">
            <a:avLst/>
          </a:prstGeom>
          <a:ln w="19050" cap="flat" cmpd="sng">
            <a:solidFill>
              <a:srgbClr val="17375E"/>
            </a:solidFill>
            <a:prstDash val="sysDot"/>
            <a:bevel/>
          </a:ln>
          <a:effectLst>
            <a:outerShdw blurRad="40000" dist="20000" dir="5400000" rotWithShape="0">
              <a:srgbClr val="000000">
                <a:alpha val="38000"/>
              </a:srgbClr>
            </a:outerShdw>
            <a:reflection stA="17000" endPos="43000" dist="12700" dir="5400000" sy="-100000" algn="bl" rotWithShape="0"/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fferta Speciale"/>
          <p:cNvSpPr txBox="1">
            <a:spLocks noChangeArrowheads="1"/>
          </p:cNvSpPr>
          <p:nvPr/>
        </p:nvSpPr>
        <p:spPr bwMode="auto">
          <a:xfrm>
            <a:off x="2202422" y="1530326"/>
            <a:ext cx="2892744" cy="334963"/>
          </a:xfrm>
          <a:prstGeom prst="rect">
            <a:avLst/>
          </a:prstGeom>
          <a:solidFill>
            <a:srgbClr val="CE202A"/>
          </a:solidFill>
          <a:ln w="9525" cap="sq">
            <a:noFill/>
            <a:miter lim="800000"/>
          </a:ln>
          <a:effectLst>
            <a:outerShdw dist="25400" dir="10800000" kx="195000" ky="145000" algn="tl" rotWithShape="0">
              <a:srgbClr val="000000">
                <a:alpha val="30000"/>
              </a:srgbClr>
            </a:outerShdw>
          </a:effectLst>
        </p:spPr>
        <p:txBody>
          <a:bodyPr lIns="36000" tIns="0" rIns="36000" bIns="72000" anchor="ctr">
            <a:normAutofit lnSpcReduction="10000"/>
            <a:sp3d extrusionH="25400" contourW="8890">
              <a:bevelT w="38100" h="31750"/>
              <a:contourClr>
                <a:srgbClr val="006600"/>
              </a:contourClr>
            </a:sp3d>
          </a:bodyPr>
          <a:lstStyle>
            <a:lvl1pPr defTabSz="809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809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809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809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809625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809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it-IT" b="1" smtClean="0">
              <a:solidFill>
                <a:srgbClr val="26262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22" name="TextBox 47"/>
          <p:cNvSpPr txBox="1"/>
          <p:nvPr/>
        </p:nvSpPr>
        <p:spPr>
          <a:xfrm>
            <a:off x="2198637" y="1543026"/>
            <a:ext cx="289653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>
              <a:defRPr/>
            </a:pPr>
            <a:r>
              <a:rPr lang="tr-TR" sz="1400" b="1" dirty="0" smtClean="0">
                <a:solidFill>
                  <a:prstClr val="white"/>
                </a:solidFill>
                <a:cs typeface="Arial" charset="0"/>
              </a:rPr>
              <a:t>Atıktan Türetilmiş Yakıt</a:t>
            </a:r>
            <a:endParaRPr lang="en-US" sz="1400" b="1" dirty="0">
              <a:solidFill>
                <a:prstClr val="white"/>
              </a:solidFill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4695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10"/>
          <p:cNvSpPr>
            <a:spLocks noChangeArrowheads="1"/>
          </p:cNvSpPr>
          <p:nvPr/>
        </p:nvSpPr>
        <p:spPr bwMode="auto">
          <a:xfrm rot="16200000">
            <a:off x="2239304" y="670957"/>
            <a:ext cx="4571054" cy="9300671"/>
          </a:xfrm>
          <a:prstGeom prst="rect">
            <a:avLst/>
          </a:prstGeom>
          <a:solidFill>
            <a:srgbClr val="FAB2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6" name="Rectangle 10"/>
          <p:cNvSpPr>
            <a:spLocks noChangeArrowheads="1"/>
          </p:cNvSpPr>
          <p:nvPr/>
        </p:nvSpPr>
        <p:spPr bwMode="auto">
          <a:xfrm>
            <a:off x="946" y="0"/>
            <a:ext cx="4571054" cy="4140200"/>
          </a:xfrm>
          <a:prstGeom prst="rect">
            <a:avLst/>
          </a:prstGeom>
          <a:solidFill>
            <a:srgbClr val="FAB22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36" name="Rectangle 235"/>
          <p:cNvSpPr/>
          <p:nvPr/>
        </p:nvSpPr>
        <p:spPr>
          <a:xfrm>
            <a:off x="4707104" y="4424100"/>
            <a:ext cx="4056282" cy="2906494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7" name="Rectangle 236"/>
          <p:cNvSpPr/>
          <p:nvPr/>
        </p:nvSpPr>
        <p:spPr>
          <a:xfrm>
            <a:off x="2399609" y="4424100"/>
            <a:ext cx="2088307" cy="2906494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38" name="Rectangle 237"/>
          <p:cNvSpPr/>
          <p:nvPr/>
        </p:nvSpPr>
        <p:spPr>
          <a:xfrm>
            <a:off x="65313" y="4424100"/>
            <a:ext cx="2197667" cy="2906494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0" name="Freeform 5"/>
          <p:cNvSpPr>
            <a:spLocks/>
          </p:cNvSpPr>
          <p:nvPr/>
        </p:nvSpPr>
        <p:spPr bwMode="auto">
          <a:xfrm>
            <a:off x="563804" y="2493269"/>
            <a:ext cx="1188859" cy="1934363"/>
          </a:xfrm>
          <a:custGeom>
            <a:avLst/>
            <a:gdLst>
              <a:gd name="T0" fmla="*/ 682 w 682"/>
              <a:gd name="T1" fmla="*/ 1784 h 1784"/>
              <a:gd name="T2" fmla="*/ 682 w 682"/>
              <a:gd name="T3" fmla="*/ 239 h 1784"/>
              <a:gd name="T4" fmla="*/ 0 w 682"/>
              <a:gd name="T5" fmla="*/ 0 h 1784"/>
              <a:gd name="T6" fmla="*/ 0 w 682"/>
              <a:gd name="T7" fmla="*/ 1784 h 1784"/>
              <a:gd name="T8" fmla="*/ 682 w 682"/>
              <a:gd name="T9" fmla="*/ 1784 h 17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2" h="1784">
                <a:moveTo>
                  <a:pt x="682" y="1784"/>
                </a:moveTo>
                <a:lnTo>
                  <a:pt x="682" y="239"/>
                </a:lnTo>
                <a:lnTo>
                  <a:pt x="0" y="0"/>
                </a:lnTo>
                <a:lnTo>
                  <a:pt x="0" y="1784"/>
                </a:lnTo>
                <a:lnTo>
                  <a:pt x="682" y="1784"/>
                </a:lnTo>
                <a:close/>
              </a:path>
            </a:pathLst>
          </a:custGeom>
          <a:solidFill>
            <a:srgbClr val="016AA3"/>
          </a:solidFill>
          <a:ln>
            <a:noFill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1" name="Freeform 7"/>
          <p:cNvSpPr>
            <a:spLocks/>
          </p:cNvSpPr>
          <p:nvPr/>
        </p:nvSpPr>
        <p:spPr bwMode="auto">
          <a:xfrm>
            <a:off x="2850256" y="2934573"/>
            <a:ext cx="1185372" cy="1493059"/>
          </a:xfrm>
          <a:custGeom>
            <a:avLst/>
            <a:gdLst>
              <a:gd name="T0" fmla="*/ 680 w 680"/>
              <a:gd name="T1" fmla="*/ 1377 h 1377"/>
              <a:gd name="T2" fmla="*/ 680 w 680"/>
              <a:gd name="T3" fmla="*/ 239 h 1377"/>
              <a:gd name="T4" fmla="*/ 0 w 680"/>
              <a:gd name="T5" fmla="*/ 0 h 1377"/>
              <a:gd name="T6" fmla="*/ 0 w 680"/>
              <a:gd name="T7" fmla="*/ 1377 h 1377"/>
              <a:gd name="T8" fmla="*/ 680 w 680"/>
              <a:gd name="T9" fmla="*/ 1377 h 13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0" h="1377">
                <a:moveTo>
                  <a:pt x="680" y="1377"/>
                </a:moveTo>
                <a:lnTo>
                  <a:pt x="680" y="239"/>
                </a:lnTo>
                <a:lnTo>
                  <a:pt x="0" y="0"/>
                </a:lnTo>
                <a:lnTo>
                  <a:pt x="0" y="1377"/>
                </a:lnTo>
                <a:lnTo>
                  <a:pt x="680" y="1377"/>
                </a:lnTo>
                <a:close/>
              </a:path>
            </a:pathLst>
          </a:custGeom>
          <a:solidFill>
            <a:srgbClr val="46B688"/>
          </a:solidFill>
          <a:ln>
            <a:noFill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2" name="Freeform 9"/>
          <p:cNvSpPr>
            <a:spLocks/>
          </p:cNvSpPr>
          <p:nvPr/>
        </p:nvSpPr>
        <p:spPr bwMode="auto">
          <a:xfrm>
            <a:off x="4710591" y="3371323"/>
            <a:ext cx="1183630" cy="1083200"/>
          </a:xfrm>
          <a:custGeom>
            <a:avLst/>
            <a:gdLst>
              <a:gd name="T0" fmla="*/ 679 w 679"/>
              <a:gd name="T1" fmla="*/ 999 h 999"/>
              <a:gd name="T2" fmla="*/ 679 w 679"/>
              <a:gd name="T3" fmla="*/ 239 h 999"/>
              <a:gd name="T4" fmla="*/ 0 w 679"/>
              <a:gd name="T5" fmla="*/ 0 h 999"/>
              <a:gd name="T6" fmla="*/ 0 w 679"/>
              <a:gd name="T7" fmla="*/ 999 h 999"/>
              <a:gd name="T8" fmla="*/ 679 w 679"/>
              <a:gd name="T9" fmla="*/ 999 h 9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79" h="999">
                <a:moveTo>
                  <a:pt x="679" y="999"/>
                </a:moveTo>
                <a:lnTo>
                  <a:pt x="679" y="239"/>
                </a:lnTo>
                <a:lnTo>
                  <a:pt x="0" y="0"/>
                </a:lnTo>
                <a:lnTo>
                  <a:pt x="0" y="999"/>
                </a:lnTo>
                <a:lnTo>
                  <a:pt x="679" y="999"/>
                </a:lnTo>
                <a:close/>
              </a:path>
            </a:pathLst>
          </a:custGeom>
          <a:solidFill>
            <a:srgbClr val="FEA34F"/>
          </a:solidFill>
          <a:ln>
            <a:noFill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3" name="Freeform 11"/>
          <p:cNvSpPr>
            <a:spLocks/>
          </p:cNvSpPr>
          <p:nvPr/>
        </p:nvSpPr>
        <p:spPr bwMode="auto">
          <a:xfrm>
            <a:off x="6466571" y="3819218"/>
            <a:ext cx="1187116" cy="657076"/>
          </a:xfrm>
          <a:custGeom>
            <a:avLst/>
            <a:gdLst>
              <a:gd name="T0" fmla="*/ 681 w 681"/>
              <a:gd name="T1" fmla="*/ 606 h 606"/>
              <a:gd name="T2" fmla="*/ 681 w 681"/>
              <a:gd name="T3" fmla="*/ 242 h 606"/>
              <a:gd name="T4" fmla="*/ 0 w 681"/>
              <a:gd name="T5" fmla="*/ 0 h 606"/>
              <a:gd name="T6" fmla="*/ 0 w 681"/>
              <a:gd name="T7" fmla="*/ 606 h 606"/>
              <a:gd name="T8" fmla="*/ 681 w 681"/>
              <a:gd name="T9" fmla="*/ 606 h 6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81" h="606">
                <a:moveTo>
                  <a:pt x="681" y="606"/>
                </a:moveTo>
                <a:lnTo>
                  <a:pt x="681" y="242"/>
                </a:lnTo>
                <a:lnTo>
                  <a:pt x="0" y="0"/>
                </a:lnTo>
                <a:lnTo>
                  <a:pt x="0" y="606"/>
                </a:lnTo>
                <a:lnTo>
                  <a:pt x="681" y="606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44" name="Freeform 12"/>
          <p:cNvSpPr>
            <a:spLocks/>
          </p:cNvSpPr>
          <p:nvPr/>
        </p:nvSpPr>
        <p:spPr bwMode="auto">
          <a:xfrm>
            <a:off x="8216023" y="4191129"/>
            <a:ext cx="547363" cy="285167"/>
          </a:xfrm>
          <a:custGeom>
            <a:avLst/>
            <a:gdLst>
              <a:gd name="T0" fmla="*/ 314 w 314"/>
              <a:gd name="T1" fmla="*/ 263 h 263"/>
              <a:gd name="T2" fmla="*/ 314 w 314"/>
              <a:gd name="T3" fmla="*/ 112 h 263"/>
              <a:gd name="T4" fmla="*/ 0 w 314"/>
              <a:gd name="T5" fmla="*/ 0 h 263"/>
              <a:gd name="T6" fmla="*/ 0 w 314"/>
              <a:gd name="T7" fmla="*/ 263 h 263"/>
              <a:gd name="T8" fmla="*/ 314 w 314"/>
              <a:gd name="T9" fmla="*/ 263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14" h="263">
                <a:moveTo>
                  <a:pt x="314" y="263"/>
                </a:moveTo>
                <a:lnTo>
                  <a:pt x="314" y="112"/>
                </a:lnTo>
                <a:lnTo>
                  <a:pt x="0" y="0"/>
                </a:lnTo>
                <a:lnTo>
                  <a:pt x="0" y="263"/>
                </a:lnTo>
                <a:lnTo>
                  <a:pt x="314" y="263"/>
                </a:lnTo>
                <a:close/>
              </a:path>
            </a:pathLst>
          </a:custGeom>
          <a:solidFill>
            <a:srgbClr val="016AA3"/>
          </a:solidFill>
          <a:ln>
            <a:noFill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" name="Group 321"/>
          <p:cNvGrpSpPr/>
          <p:nvPr/>
        </p:nvGrpSpPr>
        <p:grpSpPr>
          <a:xfrm>
            <a:off x="-503570" y="6756969"/>
            <a:ext cx="10151143" cy="110556"/>
            <a:chOff x="-170626" y="0"/>
            <a:chExt cx="13534857" cy="166915"/>
          </a:xfrm>
        </p:grpSpPr>
        <p:sp>
          <p:nvSpPr>
            <p:cNvPr id="323" name="Parallelogram 322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4" name="Parallelogram 323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25" name="Parallelogram 324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aphicFrame>
        <p:nvGraphicFramePr>
          <p:cNvPr id="71" name="Grafik 7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445950596"/>
              </p:ext>
            </p:extLst>
          </p:nvPr>
        </p:nvGraphicFramePr>
        <p:xfrm>
          <a:off x="65313" y="4424884"/>
          <a:ext cx="2262980" cy="2332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0" name="Grafik 7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1736882"/>
              </p:ext>
            </p:extLst>
          </p:nvPr>
        </p:nvGraphicFramePr>
        <p:xfrm>
          <a:off x="2399609" y="4420401"/>
          <a:ext cx="2114201" cy="2336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30" name="Picture 6" descr="C:\Users\vpelitli\Desktop\BAKKA Zonguldak\Saha Çalışması\Saha Çalışması 25-28 Eylül 2017\Çatalağzı Termik Santrali\IMG_44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4391" y="3700402"/>
            <a:ext cx="960000" cy="72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Title 1"/>
          <p:cNvSpPr txBox="1">
            <a:spLocks/>
          </p:cNvSpPr>
          <p:nvPr/>
        </p:nvSpPr>
        <p:spPr>
          <a:xfrm>
            <a:off x="4705032" y="3506936"/>
            <a:ext cx="1188859" cy="28975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785 ton/yıl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graphicFrame>
        <p:nvGraphicFramePr>
          <p:cNvPr id="86" name="Grafik 8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54054888"/>
              </p:ext>
            </p:extLst>
          </p:nvPr>
        </p:nvGraphicFramePr>
        <p:xfrm>
          <a:off x="4957482" y="4616823"/>
          <a:ext cx="4046300" cy="23604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31" name="Picture 7" descr="C:\Users\vpelitli\Desktop\BAKKA Zonguldak\Saha Çalışması\Saha Çalışması 25-28 Eylül 2017\OYKA Kağıt\IMG_447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5244" y="3972299"/>
            <a:ext cx="672000" cy="50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itle 1"/>
          <p:cNvSpPr txBox="1">
            <a:spLocks/>
          </p:cNvSpPr>
          <p:nvPr/>
        </p:nvSpPr>
        <p:spPr>
          <a:xfrm>
            <a:off x="6494683" y="3616354"/>
            <a:ext cx="1188859" cy="28975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600 ton/yıl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032" name="Picture 8" descr="C:\Users\vpelitli\Desktop\BAKKA Zonguldak\Saha Çalışması\Saha Çalışması 25-28 Eylül 2017\Erdemir\IMG_444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7622" y="4171377"/>
            <a:ext cx="480000" cy="36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itle 1"/>
          <p:cNvSpPr txBox="1">
            <a:spLocks/>
          </p:cNvSpPr>
          <p:nvPr/>
        </p:nvSpPr>
        <p:spPr>
          <a:xfrm>
            <a:off x="7955141" y="3946643"/>
            <a:ext cx="1188859" cy="323165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231 ton/yıl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65" name="Rectangle 66"/>
          <p:cNvSpPr/>
          <p:nvPr/>
        </p:nvSpPr>
        <p:spPr>
          <a:xfrm rot="10800000">
            <a:off x="4702054" y="143432"/>
            <a:ext cx="4285577" cy="2804818"/>
          </a:xfrm>
          <a:prstGeom prst="rect">
            <a:avLst/>
          </a:prstGeom>
          <a:solidFill>
            <a:srgbClr val="0D65AC">
              <a:alpha val="70000"/>
            </a:srgbClr>
          </a:solidFill>
          <a:ln w="635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ＭＳ Ｐゴシック" pitchFamily="34" charset="-128"/>
              <a:cs typeface="+mn-cs"/>
            </a:endParaRPr>
          </a:p>
        </p:txBody>
      </p:sp>
      <p:grpSp>
        <p:nvGrpSpPr>
          <p:cNvPr id="3" name="Group 119"/>
          <p:cNvGrpSpPr/>
          <p:nvPr/>
        </p:nvGrpSpPr>
        <p:grpSpPr>
          <a:xfrm rot="565094">
            <a:off x="6734886" y="1797402"/>
            <a:ext cx="1040341" cy="980796"/>
            <a:chOff x="2484438" y="2819400"/>
            <a:chExt cx="3579813" cy="3128963"/>
          </a:xfrm>
          <a:solidFill>
            <a:srgbClr val="00B050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12" name="Freeform 11"/>
            <p:cNvSpPr>
              <a:spLocks/>
            </p:cNvSpPr>
            <p:nvPr/>
          </p:nvSpPr>
          <p:spPr bwMode="auto">
            <a:xfrm>
              <a:off x="2840038" y="2819400"/>
              <a:ext cx="3224213" cy="2787650"/>
            </a:xfrm>
            <a:custGeom>
              <a:avLst/>
              <a:gdLst>
                <a:gd name="T0" fmla="*/ 710 w 1420"/>
                <a:gd name="T1" fmla="*/ 1228 h 1228"/>
                <a:gd name="T2" fmla="*/ 208 w 1420"/>
                <a:gd name="T3" fmla="*/ 1020 h 1228"/>
                <a:gd name="T4" fmla="*/ 0 w 1420"/>
                <a:gd name="T5" fmla="*/ 519 h 1228"/>
                <a:gd name="T6" fmla="*/ 208 w 1420"/>
                <a:gd name="T7" fmla="*/ 17 h 1228"/>
                <a:gd name="T8" fmla="*/ 270 w 1420"/>
                <a:gd name="T9" fmla="*/ 17 h 1228"/>
                <a:gd name="T10" fmla="*/ 270 w 1420"/>
                <a:gd name="T11" fmla="*/ 80 h 1228"/>
                <a:gd name="T12" fmla="*/ 89 w 1420"/>
                <a:gd name="T13" fmla="*/ 519 h 1228"/>
                <a:gd name="T14" fmla="*/ 710 w 1420"/>
                <a:gd name="T15" fmla="*/ 1140 h 1228"/>
                <a:gd name="T16" fmla="*/ 1331 w 1420"/>
                <a:gd name="T17" fmla="*/ 519 h 1228"/>
                <a:gd name="T18" fmla="*/ 1376 w 1420"/>
                <a:gd name="T19" fmla="*/ 474 h 1228"/>
                <a:gd name="T20" fmla="*/ 1420 w 1420"/>
                <a:gd name="T21" fmla="*/ 519 h 1228"/>
                <a:gd name="T22" fmla="*/ 1212 w 1420"/>
                <a:gd name="T23" fmla="*/ 1020 h 1228"/>
                <a:gd name="T24" fmla="*/ 710 w 1420"/>
                <a:gd name="T25" fmla="*/ 1228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420" h="1228">
                  <a:moveTo>
                    <a:pt x="710" y="1228"/>
                  </a:moveTo>
                  <a:cubicBezTo>
                    <a:pt x="520" y="1228"/>
                    <a:pt x="342" y="1154"/>
                    <a:pt x="208" y="1020"/>
                  </a:cubicBezTo>
                  <a:cubicBezTo>
                    <a:pt x="74" y="886"/>
                    <a:pt x="0" y="708"/>
                    <a:pt x="0" y="519"/>
                  </a:cubicBezTo>
                  <a:cubicBezTo>
                    <a:pt x="0" y="329"/>
                    <a:pt x="74" y="151"/>
                    <a:pt x="208" y="17"/>
                  </a:cubicBezTo>
                  <a:cubicBezTo>
                    <a:pt x="225" y="0"/>
                    <a:pt x="253" y="0"/>
                    <a:pt x="270" y="17"/>
                  </a:cubicBezTo>
                  <a:cubicBezTo>
                    <a:pt x="288" y="34"/>
                    <a:pt x="288" y="62"/>
                    <a:pt x="270" y="80"/>
                  </a:cubicBezTo>
                  <a:cubicBezTo>
                    <a:pt x="153" y="197"/>
                    <a:pt x="89" y="353"/>
                    <a:pt x="89" y="519"/>
                  </a:cubicBezTo>
                  <a:cubicBezTo>
                    <a:pt x="89" y="861"/>
                    <a:pt x="368" y="1140"/>
                    <a:pt x="710" y="1140"/>
                  </a:cubicBezTo>
                  <a:cubicBezTo>
                    <a:pt x="1053" y="1140"/>
                    <a:pt x="1331" y="861"/>
                    <a:pt x="1331" y="519"/>
                  </a:cubicBezTo>
                  <a:cubicBezTo>
                    <a:pt x="1331" y="494"/>
                    <a:pt x="1351" y="474"/>
                    <a:pt x="1376" y="474"/>
                  </a:cubicBezTo>
                  <a:cubicBezTo>
                    <a:pt x="1400" y="474"/>
                    <a:pt x="1420" y="494"/>
                    <a:pt x="1420" y="519"/>
                  </a:cubicBezTo>
                  <a:cubicBezTo>
                    <a:pt x="1420" y="708"/>
                    <a:pt x="1346" y="886"/>
                    <a:pt x="1212" y="1020"/>
                  </a:cubicBezTo>
                  <a:cubicBezTo>
                    <a:pt x="1078" y="1154"/>
                    <a:pt x="900" y="1228"/>
                    <a:pt x="710" y="12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3" name="Freeform 36"/>
            <p:cNvSpPr>
              <a:spLocks/>
            </p:cNvSpPr>
            <p:nvPr/>
          </p:nvSpPr>
          <p:spPr bwMode="auto">
            <a:xfrm>
              <a:off x="2560638" y="5024438"/>
              <a:ext cx="849313" cy="849313"/>
            </a:xfrm>
            <a:custGeom>
              <a:avLst/>
              <a:gdLst>
                <a:gd name="T0" fmla="*/ 38 w 535"/>
                <a:gd name="T1" fmla="*/ 535 h 535"/>
                <a:gd name="T2" fmla="*/ 0 w 535"/>
                <a:gd name="T3" fmla="*/ 496 h 535"/>
                <a:gd name="T4" fmla="*/ 496 w 535"/>
                <a:gd name="T5" fmla="*/ 0 h 535"/>
                <a:gd name="T6" fmla="*/ 535 w 535"/>
                <a:gd name="T7" fmla="*/ 38 h 535"/>
                <a:gd name="T8" fmla="*/ 38 w 535"/>
                <a:gd name="T9" fmla="*/ 535 h 5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5" h="535">
                  <a:moveTo>
                    <a:pt x="38" y="535"/>
                  </a:moveTo>
                  <a:lnTo>
                    <a:pt x="0" y="496"/>
                  </a:lnTo>
                  <a:lnTo>
                    <a:pt x="496" y="0"/>
                  </a:lnTo>
                  <a:lnTo>
                    <a:pt x="535" y="38"/>
                  </a:lnTo>
                  <a:lnTo>
                    <a:pt x="38" y="5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4" name="Freeform 37"/>
            <p:cNvSpPr>
              <a:spLocks/>
            </p:cNvSpPr>
            <p:nvPr/>
          </p:nvSpPr>
          <p:spPr bwMode="auto">
            <a:xfrm>
              <a:off x="2484438" y="5732463"/>
              <a:ext cx="215900" cy="215900"/>
            </a:xfrm>
            <a:custGeom>
              <a:avLst/>
              <a:gdLst>
                <a:gd name="T0" fmla="*/ 17 w 95"/>
                <a:gd name="T1" fmla="*/ 17 h 95"/>
                <a:gd name="T2" fmla="*/ 17 w 95"/>
                <a:gd name="T3" fmla="*/ 78 h 95"/>
                <a:gd name="T4" fmla="*/ 79 w 95"/>
                <a:gd name="T5" fmla="*/ 78 h 95"/>
                <a:gd name="T6" fmla="*/ 79 w 95"/>
                <a:gd name="T7" fmla="*/ 17 h 95"/>
                <a:gd name="T8" fmla="*/ 17 w 95"/>
                <a:gd name="T9" fmla="*/ 1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17" y="17"/>
                  </a:moveTo>
                  <a:cubicBezTo>
                    <a:pt x="0" y="33"/>
                    <a:pt x="0" y="61"/>
                    <a:pt x="17" y="78"/>
                  </a:cubicBezTo>
                  <a:cubicBezTo>
                    <a:pt x="34" y="95"/>
                    <a:pt x="62" y="95"/>
                    <a:pt x="79" y="78"/>
                  </a:cubicBezTo>
                  <a:cubicBezTo>
                    <a:pt x="95" y="61"/>
                    <a:pt x="95" y="33"/>
                    <a:pt x="79" y="17"/>
                  </a:cubicBezTo>
                  <a:cubicBezTo>
                    <a:pt x="62" y="0"/>
                    <a:pt x="34" y="0"/>
                    <a:pt x="17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90"/>
          <p:cNvGrpSpPr/>
          <p:nvPr/>
        </p:nvGrpSpPr>
        <p:grpSpPr>
          <a:xfrm rot="21154974">
            <a:off x="6925094" y="1573545"/>
            <a:ext cx="959759" cy="937079"/>
            <a:chOff x="3059113" y="2082800"/>
            <a:chExt cx="3306763" cy="3295650"/>
          </a:xfrm>
          <a:solidFill>
            <a:srgbClr val="FFC000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16" name="Freeform 7"/>
            <p:cNvSpPr>
              <a:spLocks/>
            </p:cNvSpPr>
            <p:nvPr/>
          </p:nvSpPr>
          <p:spPr bwMode="auto">
            <a:xfrm>
              <a:off x="5705475" y="2265363"/>
              <a:ext cx="458788" cy="458788"/>
            </a:xfrm>
            <a:custGeom>
              <a:avLst/>
              <a:gdLst>
                <a:gd name="T0" fmla="*/ 38 w 289"/>
                <a:gd name="T1" fmla="*/ 289 h 289"/>
                <a:gd name="T2" fmla="*/ 0 w 289"/>
                <a:gd name="T3" fmla="*/ 250 h 289"/>
                <a:gd name="T4" fmla="*/ 249 w 289"/>
                <a:gd name="T5" fmla="*/ 0 h 289"/>
                <a:gd name="T6" fmla="*/ 289 w 289"/>
                <a:gd name="T7" fmla="*/ 40 h 289"/>
                <a:gd name="T8" fmla="*/ 38 w 289"/>
                <a:gd name="T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89">
                  <a:moveTo>
                    <a:pt x="38" y="289"/>
                  </a:moveTo>
                  <a:lnTo>
                    <a:pt x="0" y="250"/>
                  </a:lnTo>
                  <a:lnTo>
                    <a:pt x="249" y="0"/>
                  </a:lnTo>
                  <a:lnTo>
                    <a:pt x="289" y="40"/>
                  </a:lnTo>
                  <a:lnTo>
                    <a:pt x="38" y="28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7" name="Freeform 8"/>
            <p:cNvSpPr>
              <a:spLocks/>
            </p:cNvSpPr>
            <p:nvPr/>
          </p:nvSpPr>
          <p:spPr bwMode="auto">
            <a:xfrm>
              <a:off x="6021388" y="2192338"/>
              <a:ext cx="215900" cy="215900"/>
            </a:xfrm>
            <a:custGeom>
              <a:avLst/>
              <a:gdLst>
                <a:gd name="T0" fmla="*/ 78 w 95"/>
                <a:gd name="T1" fmla="*/ 78 h 95"/>
                <a:gd name="T2" fmla="*/ 78 w 95"/>
                <a:gd name="T3" fmla="*/ 17 h 95"/>
                <a:gd name="T4" fmla="*/ 17 w 95"/>
                <a:gd name="T5" fmla="*/ 17 h 95"/>
                <a:gd name="T6" fmla="*/ 17 w 95"/>
                <a:gd name="T7" fmla="*/ 78 h 95"/>
                <a:gd name="T8" fmla="*/ 78 w 95"/>
                <a:gd name="T9" fmla="*/ 78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78" y="78"/>
                  </a:moveTo>
                  <a:cubicBezTo>
                    <a:pt x="95" y="61"/>
                    <a:pt x="95" y="34"/>
                    <a:pt x="78" y="17"/>
                  </a:cubicBezTo>
                  <a:cubicBezTo>
                    <a:pt x="61" y="0"/>
                    <a:pt x="34" y="0"/>
                    <a:pt x="17" y="17"/>
                  </a:cubicBezTo>
                  <a:cubicBezTo>
                    <a:pt x="0" y="34"/>
                    <a:pt x="0" y="61"/>
                    <a:pt x="17" y="78"/>
                  </a:cubicBezTo>
                  <a:cubicBezTo>
                    <a:pt x="34" y="95"/>
                    <a:pt x="61" y="95"/>
                    <a:pt x="78" y="7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18" name="Freeform 10"/>
            <p:cNvSpPr>
              <a:spLocks/>
            </p:cNvSpPr>
            <p:nvPr/>
          </p:nvSpPr>
          <p:spPr bwMode="auto">
            <a:xfrm>
              <a:off x="3059113" y="2082800"/>
              <a:ext cx="3306763" cy="3295650"/>
            </a:xfrm>
            <a:custGeom>
              <a:avLst/>
              <a:gdLst>
                <a:gd name="T0" fmla="*/ 1178 w 1456"/>
                <a:gd name="T1" fmla="*/ 1451 h 1451"/>
                <a:gd name="T2" fmla="*/ 1146 w 1456"/>
                <a:gd name="T3" fmla="*/ 1438 h 1451"/>
                <a:gd name="T4" fmla="*/ 1146 w 1456"/>
                <a:gd name="T5" fmla="*/ 1376 h 1451"/>
                <a:gd name="T6" fmla="*/ 1367 w 1456"/>
                <a:gd name="T7" fmla="*/ 843 h 1451"/>
                <a:gd name="T8" fmla="*/ 1146 w 1456"/>
                <a:gd name="T9" fmla="*/ 309 h 1451"/>
                <a:gd name="T10" fmla="*/ 613 w 1456"/>
                <a:gd name="T11" fmla="*/ 88 h 1451"/>
                <a:gd name="T12" fmla="*/ 80 w 1456"/>
                <a:gd name="T13" fmla="*/ 309 h 1451"/>
                <a:gd name="T14" fmla="*/ 17 w 1456"/>
                <a:gd name="T15" fmla="*/ 309 h 1451"/>
                <a:gd name="T16" fmla="*/ 17 w 1456"/>
                <a:gd name="T17" fmla="*/ 247 h 1451"/>
                <a:gd name="T18" fmla="*/ 613 w 1456"/>
                <a:gd name="T19" fmla="*/ 0 h 1451"/>
                <a:gd name="T20" fmla="*/ 1209 w 1456"/>
                <a:gd name="T21" fmla="*/ 247 h 1451"/>
                <a:gd name="T22" fmla="*/ 1456 w 1456"/>
                <a:gd name="T23" fmla="*/ 843 h 1451"/>
                <a:gd name="T24" fmla="*/ 1209 w 1456"/>
                <a:gd name="T25" fmla="*/ 1438 h 1451"/>
                <a:gd name="T26" fmla="*/ 1178 w 1456"/>
                <a:gd name="T27" fmla="*/ 1451 h 1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56" h="1451">
                  <a:moveTo>
                    <a:pt x="1178" y="1451"/>
                  </a:moveTo>
                  <a:cubicBezTo>
                    <a:pt x="1166" y="1451"/>
                    <a:pt x="1155" y="1447"/>
                    <a:pt x="1146" y="1438"/>
                  </a:cubicBezTo>
                  <a:cubicBezTo>
                    <a:pt x="1129" y="1421"/>
                    <a:pt x="1129" y="1393"/>
                    <a:pt x="1146" y="1376"/>
                  </a:cubicBezTo>
                  <a:cubicBezTo>
                    <a:pt x="1289" y="1233"/>
                    <a:pt x="1367" y="1044"/>
                    <a:pt x="1367" y="843"/>
                  </a:cubicBezTo>
                  <a:cubicBezTo>
                    <a:pt x="1367" y="641"/>
                    <a:pt x="1289" y="452"/>
                    <a:pt x="1146" y="309"/>
                  </a:cubicBezTo>
                  <a:cubicBezTo>
                    <a:pt x="1004" y="167"/>
                    <a:pt x="814" y="88"/>
                    <a:pt x="613" y="88"/>
                  </a:cubicBezTo>
                  <a:cubicBezTo>
                    <a:pt x="412" y="88"/>
                    <a:pt x="222" y="167"/>
                    <a:pt x="80" y="309"/>
                  </a:cubicBezTo>
                  <a:cubicBezTo>
                    <a:pt x="63" y="327"/>
                    <a:pt x="35" y="327"/>
                    <a:pt x="17" y="309"/>
                  </a:cubicBezTo>
                  <a:cubicBezTo>
                    <a:pt x="0" y="292"/>
                    <a:pt x="0" y="264"/>
                    <a:pt x="17" y="247"/>
                  </a:cubicBezTo>
                  <a:cubicBezTo>
                    <a:pt x="176" y="88"/>
                    <a:pt x="388" y="0"/>
                    <a:pt x="613" y="0"/>
                  </a:cubicBezTo>
                  <a:cubicBezTo>
                    <a:pt x="838" y="0"/>
                    <a:pt x="1050" y="88"/>
                    <a:pt x="1209" y="247"/>
                  </a:cubicBezTo>
                  <a:cubicBezTo>
                    <a:pt x="1368" y="406"/>
                    <a:pt x="1456" y="617"/>
                    <a:pt x="1456" y="843"/>
                  </a:cubicBezTo>
                  <a:cubicBezTo>
                    <a:pt x="1456" y="1068"/>
                    <a:pt x="1368" y="1279"/>
                    <a:pt x="1209" y="1438"/>
                  </a:cubicBezTo>
                  <a:cubicBezTo>
                    <a:pt x="1200" y="1447"/>
                    <a:pt x="1189" y="1451"/>
                    <a:pt x="1178" y="14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5" name="Group 86"/>
          <p:cNvGrpSpPr/>
          <p:nvPr/>
        </p:nvGrpSpPr>
        <p:grpSpPr>
          <a:xfrm>
            <a:off x="6538219" y="1402439"/>
            <a:ext cx="1521043" cy="1486463"/>
            <a:chOff x="2236788" y="1781175"/>
            <a:chExt cx="4429125" cy="4430713"/>
          </a:xfrm>
          <a:solidFill>
            <a:srgbClr val="FEA34F"/>
          </a:solidFill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grpSpPr>
        <p:sp>
          <p:nvSpPr>
            <p:cNvPr id="275" name="Freeform 5"/>
            <p:cNvSpPr>
              <a:spLocks/>
            </p:cNvSpPr>
            <p:nvPr/>
          </p:nvSpPr>
          <p:spPr bwMode="auto">
            <a:xfrm>
              <a:off x="2555875" y="2081213"/>
              <a:ext cx="458788" cy="458788"/>
            </a:xfrm>
            <a:custGeom>
              <a:avLst/>
              <a:gdLst>
                <a:gd name="T0" fmla="*/ 250 w 289"/>
                <a:gd name="T1" fmla="*/ 289 h 289"/>
                <a:gd name="T2" fmla="*/ 0 w 289"/>
                <a:gd name="T3" fmla="*/ 38 h 289"/>
                <a:gd name="T4" fmla="*/ 38 w 289"/>
                <a:gd name="T5" fmla="*/ 0 h 289"/>
                <a:gd name="T6" fmla="*/ 289 w 289"/>
                <a:gd name="T7" fmla="*/ 250 h 289"/>
                <a:gd name="T8" fmla="*/ 250 w 289"/>
                <a:gd name="T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89">
                  <a:moveTo>
                    <a:pt x="250" y="289"/>
                  </a:moveTo>
                  <a:lnTo>
                    <a:pt x="0" y="38"/>
                  </a:lnTo>
                  <a:lnTo>
                    <a:pt x="38" y="0"/>
                  </a:lnTo>
                  <a:lnTo>
                    <a:pt x="289" y="250"/>
                  </a:lnTo>
                  <a:lnTo>
                    <a:pt x="250" y="289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6" name="Freeform 6"/>
            <p:cNvSpPr>
              <a:spLocks/>
            </p:cNvSpPr>
            <p:nvPr/>
          </p:nvSpPr>
          <p:spPr bwMode="auto">
            <a:xfrm>
              <a:off x="2482850" y="2008188"/>
              <a:ext cx="215900" cy="215900"/>
            </a:xfrm>
            <a:custGeom>
              <a:avLst/>
              <a:gdLst>
                <a:gd name="T0" fmla="*/ 78 w 95"/>
                <a:gd name="T1" fmla="*/ 17 h 95"/>
                <a:gd name="T2" fmla="*/ 17 w 95"/>
                <a:gd name="T3" fmla="*/ 17 h 95"/>
                <a:gd name="T4" fmla="*/ 17 w 95"/>
                <a:gd name="T5" fmla="*/ 78 h 95"/>
                <a:gd name="T6" fmla="*/ 78 w 95"/>
                <a:gd name="T7" fmla="*/ 78 h 95"/>
                <a:gd name="T8" fmla="*/ 78 w 95"/>
                <a:gd name="T9" fmla="*/ 17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95">
                  <a:moveTo>
                    <a:pt x="78" y="17"/>
                  </a:moveTo>
                  <a:cubicBezTo>
                    <a:pt x="61" y="0"/>
                    <a:pt x="34" y="0"/>
                    <a:pt x="17" y="17"/>
                  </a:cubicBezTo>
                  <a:cubicBezTo>
                    <a:pt x="0" y="34"/>
                    <a:pt x="0" y="61"/>
                    <a:pt x="17" y="78"/>
                  </a:cubicBezTo>
                  <a:cubicBezTo>
                    <a:pt x="34" y="95"/>
                    <a:pt x="61" y="95"/>
                    <a:pt x="78" y="78"/>
                  </a:cubicBezTo>
                  <a:cubicBezTo>
                    <a:pt x="95" y="61"/>
                    <a:pt x="95" y="34"/>
                    <a:pt x="78" y="17"/>
                  </a:cubicBez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77" name="Freeform 9"/>
            <p:cNvSpPr>
              <a:spLocks/>
            </p:cNvSpPr>
            <p:nvPr/>
          </p:nvSpPr>
          <p:spPr bwMode="auto">
            <a:xfrm>
              <a:off x="2236788" y="1781175"/>
              <a:ext cx="4429125" cy="4430713"/>
            </a:xfrm>
            <a:custGeom>
              <a:avLst/>
              <a:gdLst>
                <a:gd name="T0" fmla="*/ 975 w 1950"/>
                <a:gd name="T1" fmla="*/ 1951 h 1951"/>
                <a:gd name="T2" fmla="*/ 285 w 1950"/>
                <a:gd name="T3" fmla="*/ 1665 h 1951"/>
                <a:gd name="T4" fmla="*/ 0 w 1950"/>
                <a:gd name="T5" fmla="*/ 976 h 1951"/>
                <a:gd name="T6" fmla="*/ 285 w 1950"/>
                <a:gd name="T7" fmla="*/ 286 h 1951"/>
                <a:gd name="T8" fmla="*/ 975 w 1950"/>
                <a:gd name="T9" fmla="*/ 0 h 1951"/>
                <a:gd name="T10" fmla="*/ 1019 w 1950"/>
                <a:gd name="T11" fmla="*/ 44 h 1951"/>
                <a:gd name="T12" fmla="*/ 975 w 1950"/>
                <a:gd name="T13" fmla="*/ 89 h 1951"/>
                <a:gd name="T14" fmla="*/ 348 w 1950"/>
                <a:gd name="T15" fmla="*/ 348 h 1951"/>
                <a:gd name="T16" fmla="*/ 88 w 1950"/>
                <a:gd name="T17" fmla="*/ 976 h 1951"/>
                <a:gd name="T18" fmla="*/ 348 w 1950"/>
                <a:gd name="T19" fmla="*/ 1603 h 1951"/>
                <a:gd name="T20" fmla="*/ 975 w 1950"/>
                <a:gd name="T21" fmla="*/ 1862 h 1951"/>
                <a:gd name="T22" fmla="*/ 1602 w 1950"/>
                <a:gd name="T23" fmla="*/ 1603 h 1951"/>
                <a:gd name="T24" fmla="*/ 1862 w 1950"/>
                <a:gd name="T25" fmla="*/ 976 h 1951"/>
                <a:gd name="T26" fmla="*/ 1906 w 1950"/>
                <a:gd name="T27" fmla="*/ 931 h 1951"/>
                <a:gd name="T28" fmla="*/ 1950 w 1950"/>
                <a:gd name="T29" fmla="*/ 976 h 1951"/>
                <a:gd name="T30" fmla="*/ 1665 w 1950"/>
                <a:gd name="T31" fmla="*/ 1665 h 1951"/>
                <a:gd name="T32" fmla="*/ 975 w 1950"/>
                <a:gd name="T33" fmla="*/ 1951 h 19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50" h="1951">
                  <a:moveTo>
                    <a:pt x="975" y="1951"/>
                  </a:moveTo>
                  <a:cubicBezTo>
                    <a:pt x="715" y="1951"/>
                    <a:pt x="470" y="1849"/>
                    <a:pt x="285" y="1665"/>
                  </a:cubicBezTo>
                  <a:cubicBezTo>
                    <a:pt x="101" y="1481"/>
                    <a:pt x="0" y="1236"/>
                    <a:pt x="0" y="976"/>
                  </a:cubicBezTo>
                  <a:cubicBezTo>
                    <a:pt x="0" y="715"/>
                    <a:pt x="101" y="470"/>
                    <a:pt x="285" y="286"/>
                  </a:cubicBezTo>
                  <a:cubicBezTo>
                    <a:pt x="470" y="102"/>
                    <a:pt x="715" y="0"/>
                    <a:pt x="975" y="0"/>
                  </a:cubicBezTo>
                  <a:cubicBezTo>
                    <a:pt x="1000" y="0"/>
                    <a:pt x="1019" y="20"/>
                    <a:pt x="1019" y="44"/>
                  </a:cubicBezTo>
                  <a:cubicBezTo>
                    <a:pt x="1019" y="69"/>
                    <a:pt x="1000" y="89"/>
                    <a:pt x="975" y="89"/>
                  </a:cubicBezTo>
                  <a:cubicBezTo>
                    <a:pt x="738" y="89"/>
                    <a:pt x="516" y="181"/>
                    <a:pt x="348" y="348"/>
                  </a:cubicBezTo>
                  <a:cubicBezTo>
                    <a:pt x="181" y="516"/>
                    <a:pt x="88" y="739"/>
                    <a:pt x="88" y="976"/>
                  </a:cubicBezTo>
                  <a:cubicBezTo>
                    <a:pt x="88" y="1212"/>
                    <a:pt x="181" y="1435"/>
                    <a:pt x="348" y="1603"/>
                  </a:cubicBezTo>
                  <a:cubicBezTo>
                    <a:pt x="516" y="1770"/>
                    <a:pt x="738" y="1862"/>
                    <a:pt x="975" y="1862"/>
                  </a:cubicBezTo>
                  <a:cubicBezTo>
                    <a:pt x="1212" y="1862"/>
                    <a:pt x="1435" y="1770"/>
                    <a:pt x="1602" y="1603"/>
                  </a:cubicBezTo>
                  <a:cubicBezTo>
                    <a:pt x="1770" y="1435"/>
                    <a:pt x="1862" y="1212"/>
                    <a:pt x="1862" y="976"/>
                  </a:cubicBezTo>
                  <a:cubicBezTo>
                    <a:pt x="1862" y="951"/>
                    <a:pt x="1882" y="931"/>
                    <a:pt x="1906" y="931"/>
                  </a:cubicBezTo>
                  <a:cubicBezTo>
                    <a:pt x="1931" y="931"/>
                    <a:pt x="1950" y="951"/>
                    <a:pt x="1950" y="976"/>
                  </a:cubicBezTo>
                  <a:cubicBezTo>
                    <a:pt x="1950" y="1236"/>
                    <a:pt x="1849" y="1481"/>
                    <a:pt x="1665" y="1665"/>
                  </a:cubicBezTo>
                  <a:cubicBezTo>
                    <a:pt x="1481" y="1849"/>
                    <a:pt x="1236" y="1951"/>
                    <a:pt x="975" y="1951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78" name="TextBox 148"/>
          <p:cNvSpPr txBox="1"/>
          <p:nvPr/>
        </p:nvSpPr>
        <p:spPr>
          <a:xfrm>
            <a:off x="4873794" y="1261538"/>
            <a:ext cx="1599544" cy="3693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tr-TR" sz="2400" b="1" dirty="0" smtClean="0">
                <a:solidFill>
                  <a:schemeClr val="bg1"/>
                </a:solidFill>
              </a:rPr>
              <a:t>447-490 ton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79" name="Rectangle 230"/>
          <p:cNvSpPr/>
          <p:nvPr/>
        </p:nvSpPr>
        <p:spPr>
          <a:xfrm rot="16200000">
            <a:off x="6437649" y="-1216635"/>
            <a:ext cx="840144" cy="3648303"/>
          </a:xfrm>
          <a:prstGeom prst="rect">
            <a:avLst/>
          </a:prstGeom>
          <a:solidFill>
            <a:schemeClr val="bg1">
              <a:lumMod val="8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528"/>
          <p:cNvGrpSpPr/>
          <p:nvPr/>
        </p:nvGrpSpPr>
        <p:grpSpPr>
          <a:xfrm>
            <a:off x="6351793" y="187445"/>
            <a:ext cx="1028700" cy="110556"/>
            <a:chOff x="-170626" y="0"/>
            <a:chExt cx="13534857" cy="166915"/>
          </a:xfrm>
        </p:grpSpPr>
        <p:sp>
          <p:nvSpPr>
            <p:cNvPr id="281" name="Parallelogram 52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2" name="Parallelogram 53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3" name="Parallelogram 53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84" name="Title 1"/>
          <p:cNvSpPr txBox="1">
            <a:spLocks/>
          </p:cNvSpPr>
          <p:nvPr/>
        </p:nvSpPr>
        <p:spPr>
          <a:xfrm>
            <a:off x="4557123" y="510706"/>
            <a:ext cx="4618041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2400" b="1" dirty="0" smtClean="0">
                <a:solidFill>
                  <a:schemeClr val="bg1"/>
                </a:solidFill>
                <a:ea typeface="+mn-ea"/>
                <a:cs typeface="+mn-cs"/>
              </a:rPr>
              <a:t>~ 300 BİN Ton/yıl ATIK</a:t>
            </a:r>
            <a:endParaRPr lang="en-US" sz="2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285" name="TextBox 135"/>
          <p:cNvSpPr txBox="1"/>
          <p:nvPr/>
        </p:nvSpPr>
        <p:spPr>
          <a:xfrm>
            <a:off x="7334298" y="1205401"/>
            <a:ext cx="1599544" cy="3693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tr-TR" sz="2400" b="1" dirty="0" smtClean="0">
                <a:solidFill>
                  <a:srgbClr val="FFC000"/>
                </a:solidFill>
              </a:rPr>
              <a:t>188-206 ton</a:t>
            </a:r>
            <a:endParaRPr lang="en-US" sz="2400" b="1" dirty="0">
              <a:solidFill>
                <a:srgbClr val="FFC000"/>
              </a:solidFill>
            </a:endParaRPr>
          </a:p>
        </p:txBody>
      </p:sp>
      <p:sp>
        <p:nvSpPr>
          <p:cNvPr id="287" name="TextBox 145"/>
          <p:cNvSpPr txBox="1"/>
          <p:nvPr/>
        </p:nvSpPr>
        <p:spPr>
          <a:xfrm>
            <a:off x="5280154" y="2472538"/>
            <a:ext cx="1599544" cy="369332"/>
          </a:xfrm>
          <a:prstGeom prst="rect">
            <a:avLst/>
          </a:prstGeom>
          <a:noFill/>
          <a:ln w="6350">
            <a:noFill/>
            <a:prstDash val="dash"/>
          </a:ln>
        </p:spPr>
        <p:txBody>
          <a:bodyPr wrap="square" lIns="0" tIns="0" rIns="0" bIns="0" rtlCol="0">
            <a:spAutoFit/>
          </a:bodyPr>
          <a:lstStyle/>
          <a:p>
            <a:r>
              <a:rPr lang="tr-TR" sz="2400" b="1" dirty="0" smtClean="0">
                <a:solidFill>
                  <a:srgbClr val="46B688"/>
                </a:solidFill>
              </a:rPr>
              <a:t>92-113 ton</a:t>
            </a:r>
            <a:endParaRPr lang="en-US" sz="2400" b="1" dirty="0">
              <a:solidFill>
                <a:srgbClr val="46B688"/>
              </a:solidFill>
            </a:endParaRPr>
          </a:p>
        </p:txBody>
      </p:sp>
      <p:cxnSp>
        <p:nvCxnSpPr>
          <p:cNvPr id="54" name="Straight Connector 15"/>
          <p:cNvCxnSpPr/>
          <p:nvPr/>
        </p:nvCxnSpPr>
        <p:spPr bwMode="auto">
          <a:xfrm>
            <a:off x="4682613" y="2980932"/>
            <a:ext cx="4344846" cy="1339"/>
          </a:xfrm>
          <a:prstGeom prst="line">
            <a:avLst/>
          </a:prstGeom>
          <a:noFill/>
          <a:ln w="19050" cap="flat" cmpd="sng" algn="ctr">
            <a:solidFill>
              <a:srgbClr val="44546A">
                <a:lumMod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15"/>
          <p:cNvCxnSpPr/>
          <p:nvPr/>
        </p:nvCxnSpPr>
        <p:spPr bwMode="auto">
          <a:xfrm flipV="1">
            <a:off x="9027459" y="96730"/>
            <a:ext cx="0" cy="2874699"/>
          </a:xfrm>
          <a:prstGeom prst="line">
            <a:avLst/>
          </a:prstGeom>
          <a:noFill/>
          <a:ln w="19050" cap="flat" cmpd="sng" algn="ctr">
            <a:solidFill>
              <a:srgbClr val="44546A">
                <a:lumMod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15"/>
          <p:cNvCxnSpPr/>
          <p:nvPr/>
        </p:nvCxnSpPr>
        <p:spPr bwMode="auto">
          <a:xfrm>
            <a:off x="4669030" y="95391"/>
            <a:ext cx="4344846" cy="1339"/>
          </a:xfrm>
          <a:prstGeom prst="line">
            <a:avLst/>
          </a:prstGeom>
          <a:noFill/>
          <a:ln w="19050" cap="flat" cmpd="sng" algn="ctr">
            <a:solidFill>
              <a:srgbClr val="44546A">
                <a:lumMod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7" name="Group 528"/>
          <p:cNvGrpSpPr/>
          <p:nvPr/>
        </p:nvGrpSpPr>
        <p:grpSpPr>
          <a:xfrm>
            <a:off x="1814256" y="1092914"/>
            <a:ext cx="1028700" cy="110556"/>
            <a:chOff x="-170626" y="0"/>
            <a:chExt cx="13534857" cy="166915"/>
          </a:xfrm>
        </p:grpSpPr>
        <p:sp>
          <p:nvSpPr>
            <p:cNvPr id="530" name="Parallelogram 529"/>
            <p:cNvSpPr/>
            <p:nvPr/>
          </p:nvSpPr>
          <p:spPr>
            <a:xfrm>
              <a:off x="-170626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1" name="Parallelogram 530"/>
            <p:cNvSpPr/>
            <p:nvPr/>
          </p:nvSpPr>
          <p:spPr>
            <a:xfrm>
              <a:off x="4340993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2" name="Parallelogram 531"/>
            <p:cNvSpPr/>
            <p:nvPr/>
          </p:nvSpPr>
          <p:spPr>
            <a:xfrm>
              <a:off x="8852612" y="0"/>
              <a:ext cx="4511619" cy="166915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026" name="Picture 2" descr="chicken waste ile ilgili görsel sonucu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397" r="23202"/>
          <a:stretch/>
        </p:blipFill>
        <p:spPr bwMode="auto">
          <a:xfrm>
            <a:off x="820331" y="3143641"/>
            <a:ext cx="728358" cy="11677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itle 1"/>
          <p:cNvSpPr txBox="1">
            <a:spLocks/>
          </p:cNvSpPr>
          <p:nvPr/>
        </p:nvSpPr>
        <p:spPr>
          <a:xfrm>
            <a:off x="19586" y="1289846"/>
            <a:ext cx="4618041" cy="369332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tr-TR" sz="2400" b="1" dirty="0" smtClean="0">
                <a:solidFill>
                  <a:schemeClr val="bg1"/>
                </a:solidFill>
                <a:ea typeface="+mn-ea"/>
                <a:cs typeface="+mn-cs"/>
              </a:rPr>
              <a:t>~ 50BİN Ton/yıl ATIK</a:t>
            </a:r>
            <a:endParaRPr lang="en-US" sz="2400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sp>
        <p:nvSpPr>
          <p:cNvPr id="72" name="Title 1"/>
          <p:cNvSpPr txBox="1">
            <a:spLocks/>
          </p:cNvSpPr>
          <p:nvPr/>
        </p:nvSpPr>
        <p:spPr>
          <a:xfrm>
            <a:off x="557920" y="2741130"/>
            <a:ext cx="1188859" cy="323165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42.675 ton/yıl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pic>
        <p:nvPicPr>
          <p:cNvPr id="1028" name="Picture 4" descr="atıksu arıtma çamuru ile ilgili görsel sonucu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876081" y="3659485"/>
            <a:ext cx="1131982" cy="6791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Title 1"/>
          <p:cNvSpPr txBox="1">
            <a:spLocks/>
          </p:cNvSpPr>
          <p:nvPr/>
        </p:nvSpPr>
        <p:spPr>
          <a:xfrm>
            <a:off x="2846769" y="3172252"/>
            <a:ext cx="1188859" cy="289759"/>
          </a:xfrm>
          <a:prstGeom prst="rect">
            <a:avLst/>
          </a:prstGeom>
          <a:noFill/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6.078 ton/yıl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cxnSp>
        <p:nvCxnSpPr>
          <p:cNvPr id="56" name="Straight Connector 15"/>
          <p:cNvCxnSpPr/>
          <p:nvPr/>
        </p:nvCxnSpPr>
        <p:spPr bwMode="auto">
          <a:xfrm flipV="1">
            <a:off x="4646592" y="107572"/>
            <a:ext cx="0" cy="2874699"/>
          </a:xfrm>
          <a:prstGeom prst="line">
            <a:avLst/>
          </a:prstGeom>
          <a:noFill/>
          <a:ln w="19050" cap="flat" cmpd="sng" algn="ctr">
            <a:solidFill>
              <a:srgbClr val="44546A">
                <a:lumMod val="75000"/>
              </a:srgbClr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231" name="Rectangle 230"/>
          <p:cNvSpPr/>
          <p:nvPr/>
        </p:nvSpPr>
        <p:spPr>
          <a:xfrm rot="16200000">
            <a:off x="1845216" y="-349640"/>
            <a:ext cx="840144" cy="3648303"/>
          </a:xfrm>
          <a:prstGeom prst="rect">
            <a:avLst/>
          </a:prstGeom>
          <a:solidFill>
            <a:schemeClr val="bg1">
              <a:lumMod val="9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1602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2" y="216834"/>
            <a:ext cx="8039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ANALİZ</a:t>
            </a:r>
            <a:r>
              <a:rPr lang="tr-TR" sz="36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Calibri Light" panose="020F0302020204030204"/>
              </a:rPr>
              <a:t> </a:t>
            </a:r>
            <a:r>
              <a:rPr lang="tr-TR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SONUÇLARI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3" y="825035"/>
            <a:ext cx="8191506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Rectangle 8"/>
          <p:cNvSpPr/>
          <p:nvPr/>
        </p:nvSpPr>
        <p:spPr>
          <a:xfrm>
            <a:off x="152401" y="959224"/>
            <a:ext cx="8731624" cy="2926243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9050">
            <a:noFill/>
            <a:round/>
            <a:headEnd/>
            <a:tailEnd/>
          </a:ln>
          <a:effectLst>
            <a:innerShdw dist="38100" dir="5400000">
              <a:prstClr val="black">
                <a:alpha val="20000"/>
              </a:prstClr>
            </a:inn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99" name="Rectangle 30"/>
          <p:cNvSpPr/>
          <p:nvPr/>
        </p:nvSpPr>
        <p:spPr>
          <a:xfrm>
            <a:off x="152401" y="3963161"/>
            <a:ext cx="8731624" cy="2778297"/>
          </a:xfrm>
          <a:prstGeom prst="rect">
            <a:avLst/>
          </a:prstGeom>
          <a:solidFill>
            <a:sysClr val="window" lastClr="FFFFFF">
              <a:lumMod val="85000"/>
            </a:sysClr>
          </a:solidFill>
          <a:ln w="19050">
            <a:noFill/>
            <a:round/>
            <a:headEnd/>
            <a:tailEnd/>
          </a:ln>
          <a:effectLst>
            <a:innerShdw dist="38100" dir="5400000">
              <a:prstClr val="black">
                <a:alpha val="20000"/>
              </a:prstClr>
            </a:innerShdw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24" name="Picture 6" descr="https://lh3.ggpht.com/FdUtzFe9c5e90oBSKC5j-Ku9fHJ4bjIhOtpOmhoPwAbDKDnYBCbG2gCvHtAl-CTHYQ=w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8396" y="0"/>
            <a:ext cx="1079999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" name="Grafik 2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96789550"/>
              </p:ext>
            </p:extLst>
          </p:nvPr>
        </p:nvGraphicFramePr>
        <p:xfrm>
          <a:off x="152402" y="918338"/>
          <a:ext cx="8742029" cy="2902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5" name="Grafik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82612424"/>
              </p:ext>
            </p:extLst>
          </p:nvPr>
        </p:nvGraphicFramePr>
        <p:xfrm>
          <a:off x="152401" y="3963161"/>
          <a:ext cx="873162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7" name="TextBox 3"/>
          <p:cNvSpPr txBox="1"/>
          <p:nvPr/>
        </p:nvSpPr>
        <p:spPr>
          <a:xfrm>
            <a:off x="2775414" y="3925209"/>
            <a:ext cx="1188146" cy="400110"/>
          </a:xfrm>
          <a:prstGeom prst="rect">
            <a:avLst/>
          </a:prstGeom>
          <a:noFill/>
          <a:ln w="3175">
            <a:noFill/>
            <a:round/>
            <a:headEnd/>
            <a:tailEnd/>
          </a:ln>
          <a:effectLst/>
        </p:spPr>
        <p:txBody>
          <a:bodyPr wrap="none" tIns="91440" bIns="9144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47,72-99,39</a:t>
            </a:r>
            <a:endParaRPr lang="en-US" sz="14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3"/>
          <p:cNvSpPr txBox="1"/>
          <p:nvPr/>
        </p:nvSpPr>
        <p:spPr>
          <a:xfrm>
            <a:off x="5436901" y="3920575"/>
            <a:ext cx="587020" cy="400110"/>
          </a:xfrm>
          <a:prstGeom prst="rect">
            <a:avLst/>
          </a:prstGeom>
          <a:noFill/>
          <a:ln w="3175">
            <a:noFill/>
            <a:round/>
            <a:headEnd/>
            <a:tailEnd/>
          </a:ln>
          <a:effectLst/>
        </p:spPr>
        <p:txBody>
          <a:bodyPr wrap="none" tIns="91440" bIns="9144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 18</a:t>
            </a:r>
            <a:endParaRPr lang="en-US" sz="14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3"/>
          <p:cNvSpPr txBox="1"/>
          <p:nvPr/>
        </p:nvSpPr>
        <p:spPr>
          <a:xfrm>
            <a:off x="7472922" y="3933870"/>
            <a:ext cx="939681" cy="400110"/>
          </a:xfrm>
          <a:prstGeom prst="rect">
            <a:avLst/>
          </a:prstGeom>
          <a:noFill/>
          <a:ln w="3175">
            <a:noFill/>
            <a:round/>
            <a:headEnd/>
            <a:tailEnd/>
          </a:ln>
          <a:effectLst/>
        </p:spPr>
        <p:txBody>
          <a:bodyPr wrap="none" tIns="91440" bIns="9144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4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0,9-47,72</a:t>
            </a:r>
            <a:endParaRPr lang="en-US" sz="14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3"/>
          <p:cNvSpPr txBox="1"/>
          <p:nvPr/>
        </p:nvSpPr>
        <p:spPr>
          <a:xfrm>
            <a:off x="901728" y="864556"/>
            <a:ext cx="1274708" cy="430887"/>
          </a:xfrm>
          <a:prstGeom prst="rect">
            <a:avLst/>
          </a:prstGeom>
          <a:noFill/>
          <a:ln w="3175">
            <a:noFill/>
            <a:round/>
            <a:headEnd/>
            <a:tailEnd/>
          </a:ln>
          <a:effectLst/>
        </p:spPr>
        <p:txBody>
          <a:bodyPr wrap="none" tIns="91440" bIns="91440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1500" b="1" dirty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600" b="1" dirty="0" smtClean="0">
                <a:solidFill>
                  <a:srgbClr val="26262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587-10.142</a:t>
            </a:r>
            <a:endParaRPr lang="en-US" sz="1600" b="1" dirty="0">
              <a:solidFill>
                <a:srgbClr val="26262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xmlns="" val="121314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lvl="0" eaLnBrk="0" hangingPunct="0">
              <a:defRPr/>
            </a:pPr>
            <a:r>
              <a:rPr lang="tr-TR" sz="3600" dirty="0" smtClean="0"/>
              <a:t/>
            </a:r>
            <a:br>
              <a:rPr lang="tr-TR" sz="3600" dirty="0" smtClean="0"/>
            </a:br>
            <a:r>
              <a:rPr lang="tr-TR" sz="3600" dirty="0"/>
              <a:t/>
            </a:r>
            <a:br>
              <a:rPr lang="tr-TR" sz="3600" dirty="0"/>
            </a:br>
            <a:r>
              <a:rPr lang="en-US" sz="3600" dirty="0" smtClean="0"/>
              <a:t>YAKMA </a:t>
            </a:r>
            <a:r>
              <a:rPr lang="en-US" sz="3600" dirty="0"/>
              <a:t>TESİSİNİN GİRDİ VE ÇIKTI (BUHAR, ELEKTRİK)  MALİYETLERİNİN İRDELENMESİ VE DEĞERLENDİRİLME POTANSİYELİNİN BELİRLENMESİ </a:t>
            </a:r>
            <a:endParaRPr lang="tr-TR" sz="3600" dirty="0">
              <a:latin typeface="+mn-lt"/>
            </a:endParaRPr>
          </a:p>
        </p:txBody>
      </p:sp>
      <p:sp>
        <p:nvSpPr>
          <p:cNvPr id="6" name="Alt Başlık 5"/>
          <p:cNvSpPr>
            <a:spLocks noGrp="1"/>
          </p:cNvSpPr>
          <p:nvPr>
            <p:ph type="subTitle" idx="1"/>
          </p:nvPr>
        </p:nvSpPr>
        <p:spPr>
          <a:xfrm>
            <a:off x="1403648" y="4653136"/>
            <a:ext cx="6400800" cy="1752600"/>
          </a:xfrm>
        </p:spPr>
        <p:txBody>
          <a:bodyPr/>
          <a:lstStyle/>
          <a:p>
            <a:endParaRPr lang="tr-TR" dirty="0" smtClean="0">
              <a:latin typeface="+mn-lt"/>
            </a:endParaRPr>
          </a:p>
          <a:p>
            <a:r>
              <a:rPr lang="tr-TR" dirty="0" smtClean="0">
                <a:latin typeface="+mn-lt"/>
              </a:rPr>
              <a:t>Dr. Müh. Mehmet Ünsal</a:t>
            </a:r>
          </a:p>
          <a:p>
            <a:endParaRPr lang="tr-T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712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dirty="0" smtClean="0"/>
              <a:t>Belediye Atığı </a:t>
            </a:r>
            <a:r>
              <a:rPr lang="tr-TR" sz="2000" dirty="0" err="1" smtClean="0"/>
              <a:t>Bilşenleri</a:t>
            </a:r>
            <a:r>
              <a:rPr lang="tr-TR" sz="2000" dirty="0" smtClean="0"/>
              <a:t> Belirleme Çalışması</a:t>
            </a:r>
            <a:endParaRPr lang="tr-TR" sz="2000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556792"/>
            <a:ext cx="3747266" cy="3886820"/>
          </a:xfrm>
          <a:prstGeom prst="rect">
            <a:avLst/>
          </a:prstGeom>
        </p:spPr>
      </p:pic>
      <p:pic>
        <p:nvPicPr>
          <p:cNvPr id="5" name="Resim 4" descr="C:\Users\sr\AppData\Local\Microsoft\Windows\INetCache\Content.Word\IMG_26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4" y="1556792"/>
            <a:ext cx="2952330" cy="1618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Resim 5" descr="C:\Users\sr\AppData\Local\Microsoft\Windows\INetCache\Content.Word\IMG_258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176062" y="4000408"/>
            <a:ext cx="1697355" cy="1177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 descr="C:\Users\sr\AppData\Local\Microsoft\Windows\INetCache\Content.Word\IMG_260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95526" y="3844834"/>
            <a:ext cx="1692910" cy="14928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5986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 </a:t>
            </a:r>
            <a:endParaRPr lang="en-GB" dirty="0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491" y="886408"/>
            <a:ext cx="9010451" cy="587727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93491" y="3068960"/>
            <a:ext cx="2606301" cy="302433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b="1" u="none" kern="1200" dirty="0" smtClean="0">
              <a:latin typeface="Futura Bk BT" pitchFamily="34" charset="0"/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2843808" y="1916832"/>
            <a:ext cx="2448272" cy="417646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b="1" u="none" kern="1200" dirty="0" smtClean="0">
              <a:latin typeface="Futura Bk BT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5436096" y="3068960"/>
            <a:ext cx="3528392" cy="352839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b="1" u="none" kern="1200" dirty="0" smtClean="0">
              <a:latin typeface="Futura Bk BT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245891" y="1038808"/>
            <a:ext cx="8858051" cy="1670112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ffectLst/>
          <a:scene3d>
            <a:camera prst="orthographicFront"/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spcFirstLastPara="0" vert="horz" wrap="square" lIns="216354" tIns="189034" rIns="216354" bIns="189034" numCol="1" spcCol="1270" rtlCol="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GB" b="1" u="none" kern="1200" dirty="0" smtClean="0">
              <a:latin typeface="Futura Bk BT" pitchFamily="34" charset="0"/>
            </a:endParaRPr>
          </a:p>
        </p:txBody>
      </p:sp>
      <p:sp>
        <p:nvSpPr>
          <p:cNvPr id="9" name="Unvan 3"/>
          <p:cNvSpPr txBox="1">
            <a:spLocks/>
          </p:cNvSpPr>
          <p:nvPr/>
        </p:nvSpPr>
        <p:spPr>
          <a:xfrm>
            <a:off x="357918" y="5747246"/>
            <a:ext cx="2184455" cy="70609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algn="ctr">
              <a:spcBef>
                <a:spcPct val="0"/>
              </a:spcBef>
              <a:buNone/>
              <a:defRPr sz="1200" b="1">
                <a:ea typeface="+mj-ea"/>
                <a:cs typeface="+mj-cs"/>
              </a:defRPr>
            </a:lvl1pPr>
          </a:lstStyle>
          <a:p>
            <a:r>
              <a:rPr lang="es-ES" dirty="0"/>
              <a:t/>
            </a:r>
            <a:br>
              <a:rPr lang="es-ES" dirty="0"/>
            </a:br>
            <a:r>
              <a:rPr lang="es-ES" dirty="0"/>
              <a:t>ATIK KABUL DEPOLAMA HAZIRLAMA VE YÜKLEME</a:t>
            </a:r>
            <a:br>
              <a:rPr lang="es-ES" dirty="0"/>
            </a:br>
            <a:endParaRPr lang="tr-TR" dirty="0"/>
          </a:p>
        </p:txBody>
      </p:sp>
      <p:sp>
        <p:nvSpPr>
          <p:cNvPr id="10" name="Unvan 1"/>
          <p:cNvSpPr txBox="1">
            <a:spLocks/>
          </p:cNvSpPr>
          <p:nvPr/>
        </p:nvSpPr>
        <p:spPr>
          <a:xfrm>
            <a:off x="357918" y="886408"/>
            <a:ext cx="1892645" cy="594215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>
              <a:spcBef>
                <a:spcPct val="0"/>
              </a:spcBef>
              <a:buNone/>
              <a:defRPr sz="1400" b="1">
                <a:ea typeface="+mj-ea"/>
                <a:cs typeface="+mj-cs"/>
              </a:defRPr>
            </a:lvl1pPr>
          </a:lstStyle>
          <a:p>
            <a:pPr algn="ctr"/>
            <a:r>
              <a:rPr lang="tr-TR" sz="1200" dirty="0"/>
              <a:t>TÜRBİN, ELEKTRİK ÜRETİMİ VE OTOMASYON</a:t>
            </a:r>
            <a:endParaRPr lang="en-GB" sz="1200" dirty="0"/>
          </a:p>
        </p:txBody>
      </p:sp>
      <p:sp>
        <p:nvSpPr>
          <p:cNvPr id="11" name="Unvan 3"/>
          <p:cNvSpPr txBox="1">
            <a:spLocks/>
          </p:cNvSpPr>
          <p:nvPr/>
        </p:nvSpPr>
        <p:spPr>
          <a:xfrm>
            <a:off x="2975716" y="1584114"/>
            <a:ext cx="2184455" cy="43105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algn="ctr">
              <a:spcBef>
                <a:spcPct val="0"/>
              </a:spcBef>
              <a:buNone/>
              <a:defRPr sz="1200" b="1">
                <a:ea typeface="+mj-ea"/>
                <a:cs typeface="+mj-cs"/>
              </a:defRPr>
            </a:lvl1pPr>
          </a:lstStyle>
          <a:p>
            <a:r>
              <a:rPr lang="tr-TR" dirty="0" smtClean="0"/>
              <a:t>FIRIN VE KAZAN</a:t>
            </a:r>
            <a:endParaRPr lang="tr-TR" dirty="0"/>
          </a:p>
        </p:txBody>
      </p:sp>
      <p:sp>
        <p:nvSpPr>
          <p:cNvPr id="12" name="Unvan 3"/>
          <p:cNvSpPr txBox="1">
            <a:spLocks/>
          </p:cNvSpPr>
          <p:nvPr/>
        </p:nvSpPr>
        <p:spPr>
          <a:xfrm>
            <a:off x="5834803" y="6381827"/>
            <a:ext cx="2184455" cy="431050"/>
          </a:xfrm>
          <a:prstGeom prst="rect">
            <a:avLst/>
          </a:prstGeom>
          <a:solidFill>
            <a:schemeClr val="bg1"/>
          </a:solidFill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defPPr>
              <a:defRPr lang="tr-TR"/>
            </a:defPPr>
            <a:lvl1pPr algn="ctr">
              <a:spcBef>
                <a:spcPct val="0"/>
              </a:spcBef>
              <a:buNone/>
              <a:defRPr sz="1200" b="1">
                <a:ea typeface="+mj-ea"/>
                <a:cs typeface="+mj-cs"/>
              </a:defRPr>
            </a:lvl1pPr>
          </a:lstStyle>
          <a:p>
            <a:r>
              <a:rPr lang="tr-TR" dirty="0" smtClean="0"/>
              <a:t>BACA GAZI TEMİZLEME</a:t>
            </a:r>
            <a:endParaRPr lang="tr-TR" dirty="0"/>
          </a:p>
        </p:txBody>
      </p:sp>
      <p:sp>
        <p:nvSpPr>
          <p:cNvPr id="13" name="Unvan 3"/>
          <p:cNvSpPr txBox="1">
            <a:spLocks/>
          </p:cNvSpPr>
          <p:nvPr/>
        </p:nvSpPr>
        <p:spPr>
          <a:xfrm>
            <a:off x="93491" y="0"/>
            <a:ext cx="769465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Corbe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 smtClean="0">
                <a:latin typeface="+mn-lt"/>
              </a:rPr>
              <a:t>Atık Yakma Sistemi</a:t>
            </a:r>
            <a:endParaRPr lang="tr-T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478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4009" y="758316"/>
            <a:ext cx="9144000" cy="59993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/>
          </a:p>
        </p:txBody>
      </p:sp>
      <p:sp>
        <p:nvSpPr>
          <p:cNvPr id="70" name="Title 1"/>
          <p:cNvSpPr>
            <a:spLocks noGrp="1"/>
          </p:cNvSpPr>
          <p:nvPr>
            <p:ph type="title"/>
          </p:nvPr>
        </p:nvSpPr>
        <p:spPr>
          <a:xfrm>
            <a:off x="0" y="-13709"/>
            <a:ext cx="8172400" cy="7060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800" dirty="0" smtClean="0">
                <a:latin typeface="+mn-lt"/>
              </a:rPr>
              <a:t>Metodoloji</a:t>
            </a:r>
            <a:endParaRPr lang="tr-TR" sz="2800" dirty="0">
              <a:latin typeface="+mn-lt"/>
            </a:endParaRPr>
          </a:p>
        </p:txBody>
      </p:sp>
      <p:pic>
        <p:nvPicPr>
          <p:cNvPr id="1046" name="Picture 22" descr="Image result for engineers ic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4498" y="1470922"/>
            <a:ext cx="1116659" cy="111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8" name="Diyagram 47"/>
          <p:cNvGraphicFramePr/>
          <p:nvPr>
            <p:extLst/>
          </p:nvPr>
        </p:nvGraphicFramePr>
        <p:xfrm>
          <a:off x="1187624" y="974340"/>
          <a:ext cx="7128791" cy="540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2775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0" y="-13709"/>
            <a:ext cx="8172400" cy="70609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tr-TR" sz="2800" dirty="0" smtClean="0">
                <a:latin typeface="+mn-lt"/>
              </a:rPr>
              <a:t>Atık Karakteristiği</a:t>
            </a:r>
            <a:endParaRPr lang="tr-TR" sz="2800" dirty="0">
              <a:latin typeface="+mn-lt"/>
            </a:endParaRPr>
          </a:p>
        </p:txBody>
      </p:sp>
      <p:graphicFrame>
        <p:nvGraphicFramePr>
          <p:cNvPr id="45" name="Tablo 44"/>
          <p:cNvGraphicFramePr>
            <a:graphicFrameLocks noGrp="1"/>
          </p:cNvGraphicFramePr>
          <p:nvPr>
            <p:extLst/>
          </p:nvPr>
        </p:nvGraphicFramePr>
        <p:xfrm>
          <a:off x="1371600" y="990600"/>
          <a:ext cx="5985510" cy="5791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98520"/>
                <a:gridCol w="1442720"/>
                <a:gridCol w="1144270"/>
              </a:tblGrid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Atık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Özellikleri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Birim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Değer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Atık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kütlesel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hızı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kg/s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29.703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Kuru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atık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kütlesel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hızı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kg/s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16.433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Atık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nem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kütlesel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hızı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kg/s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13.270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Kül</a:t>
                      </a:r>
                      <a:r>
                        <a:rPr lang="en-US" sz="2000" dirty="0">
                          <a:effectLst/>
                        </a:rPr>
                        <a:t> ve </a:t>
                      </a:r>
                      <a:r>
                        <a:rPr lang="en-US" sz="2000" dirty="0" err="1">
                          <a:effectLst/>
                        </a:rPr>
                        <a:t>nem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hariç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yanabilir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atık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kütlesel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hızı</a:t>
                      </a:r>
                      <a:r>
                        <a:rPr lang="en-US" sz="2000" dirty="0">
                          <a:effectLst/>
                        </a:rPr>
                        <a:t> (</a:t>
                      </a:r>
                      <a:r>
                        <a:rPr lang="en-US" sz="2000" dirty="0" err="1">
                          <a:effectLst/>
                        </a:rPr>
                        <a:t>organik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madde</a:t>
                      </a:r>
                      <a:r>
                        <a:rPr lang="en-US" sz="2000" dirty="0">
                          <a:effectLst/>
                        </a:rPr>
                        <a:t>)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kg/s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13.698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Kül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kütlesel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hızı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kg/s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2.735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Atıkta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nem</a:t>
                      </a:r>
                      <a:r>
                        <a:rPr lang="en-US" sz="2000" dirty="0">
                          <a:effectLst/>
                        </a:rPr>
                        <a:t> </a:t>
                      </a:r>
                      <a:r>
                        <a:rPr lang="en-US" sz="2000" dirty="0" err="1">
                          <a:effectLst/>
                        </a:rPr>
                        <a:t>oranı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45%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Atıkta organik madde oranı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46%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Atıkta kül oranı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9%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Atık ısıl gücü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MWth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72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Atık ısıl değeri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kcal/kg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2077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Karbon, C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kg/s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142.963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Hidrojen, H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kg/s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17.964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Azot, N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kg/s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7.790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Oksijen, O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kg/s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151.192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Klor, Cl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kg/s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8.232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  <a:tr h="2381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Kükürt, S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kg/s</a:t>
                      </a:r>
                      <a:endParaRPr lang="tr-TR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616</a:t>
                      </a:r>
                      <a:endParaRPr lang="tr-TR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851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72841" y="60325"/>
            <a:ext cx="8172400" cy="706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Corbel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2800" dirty="0"/>
              <a:t>Kütle ve Enerji Denkliği</a:t>
            </a:r>
            <a:endParaRPr lang="tr-TR" sz="2800" dirty="0">
              <a:latin typeface="+mn-lt"/>
            </a:endParaRPr>
          </a:p>
        </p:txBody>
      </p:sp>
      <p:graphicFrame>
        <p:nvGraphicFramePr>
          <p:cNvPr id="7" name="Tablo 6"/>
          <p:cNvGraphicFramePr>
            <a:graphicFrameLocks noGrp="1"/>
          </p:cNvGraphicFramePr>
          <p:nvPr>
            <p:extLst/>
          </p:nvPr>
        </p:nvGraphicFramePr>
        <p:xfrm>
          <a:off x="899591" y="1124744"/>
          <a:ext cx="7704857" cy="1508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59853"/>
                <a:gridCol w="1760740"/>
                <a:gridCol w="2113067"/>
                <a:gridCol w="2071197"/>
              </a:tblGrid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Girenler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Miktar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(kg/s)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Çıkanlar 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Miktar (kg/s)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Atık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703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Gaz, nem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496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Yakma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havası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157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Yanma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gazı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kuru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165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049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Kül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indent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800" b="1" dirty="0">
                        <a:solidFill>
                          <a:srgbClr val="2E74B5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graphicFrame>
        <p:nvGraphicFramePr>
          <p:cNvPr id="8" name="Tablo 7"/>
          <p:cNvGraphicFramePr>
            <a:graphicFrameLocks noGrp="1"/>
          </p:cNvGraphicFramePr>
          <p:nvPr>
            <p:extLst/>
          </p:nvPr>
        </p:nvGraphicFramePr>
        <p:xfrm>
          <a:off x="899593" y="3717032"/>
          <a:ext cx="7776863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254"/>
                <a:gridCol w="2206557"/>
                <a:gridCol w="2302495"/>
                <a:gridCol w="2206557"/>
              </a:tblGrid>
              <a:tr h="3994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Girenler 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Miktar (</a:t>
                      </a:r>
                      <a:r>
                        <a:rPr lang="tr-TR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MWth</a:t>
                      </a: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/s)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Çıkanlar 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Miktar (MWth/s)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94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Atık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Gaz, nem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9479">
                <a:tc>
                  <a:txBody>
                    <a:bodyPr/>
                    <a:lstStyle/>
                    <a:p>
                      <a:endParaRPr lang="tr-T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r-T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Yanma gazı (kuru)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9479">
                <a:tc gridSpan="2">
                  <a:txBody>
                    <a:bodyPr/>
                    <a:lstStyle/>
                    <a:p>
                      <a:pPr algn="ctr"/>
                      <a:endParaRPr lang="tr-TR" sz="18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Kül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9479">
                <a:tc>
                  <a:txBody>
                    <a:bodyPr/>
                    <a:lstStyle/>
                    <a:p>
                      <a:endParaRPr lang="tr-T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endParaRPr lang="tr-TR" sz="18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Fırın kaybı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99479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r-TR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1966459" y="2749885"/>
            <a:ext cx="6050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Yaklaşık 14000ton/s soğutma suyu yükü</a:t>
            </a:r>
            <a:endParaRPr lang="tr-TR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474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2800" dirty="0" smtClean="0">
                <a:latin typeface="+mn-lt"/>
              </a:rPr>
              <a:t/>
            </a:r>
            <a:br>
              <a:rPr lang="es-ES" sz="2800" dirty="0" smtClean="0">
                <a:latin typeface="+mn-lt"/>
              </a:rPr>
            </a:br>
            <a:r>
              <a:rPr lang="tr-TR" sz="2800" dirty="0" smtClean="0">
                <a:latin typeface="+mn-lt"/>
              </a:rPr>
              <a:t>Çıktılar</a:t>
            </a:r>
            <a:r>
              <a:rPr lang="es-ES" sz="2800" dirty="0" smtClean="0">
                <a:latin typeface="+mn-lt"/>
              </a:rPr>
              <a:t/>
            </a:r>
            <a:br>
              <a:rPr lang="es-ES" sz="2800" dirty="0" smtClean="0">
                <a:latin typeface="+mn-lt"/>
              </a:rPr>
            </a:br>
            <a:endParaRPr lang="tr-TR" sz="2800" dirty="0">
              <a:latin typeface="+mn-lt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Buhar yükü 55,7 ton/s, 47,86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MWth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/s</a:t>
            </a:r>
          </a:p>
          <a:p>
            <a:pPr marL="0" indent="0"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tr-T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tesis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=14,03 MW</a:t>
            </a:r>
          </a:p>
          <a:p>
            <a:pPr marL="0" indent="0"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tesis</a:t>
            </a:r>
            <a:r>
              <a:rPr lang="tr-T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=112.241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EMR = 8000 saat</a:t>
            </a:r>
          </a:p>
          <a:p>
            <a:pPr marL="0" indent="0">
              <a:buNone/>
            </a:pPr>
            <a:endParaRPr lang="tr-TR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iç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tüketim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(%8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= 8.261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tesis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net</a:t>
            </a:r>
            <a:r>
              <a:rPr lang="tr-TR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103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262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MWh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tr-TR" dirty="0">
              <a:latin typeface="Times New Roman"/>
              <a:ea typeface="Times New Roman"/>
            </a:endParaRPr>
          </a:p>
          <a:p>
            <a:endParaRPr lang="tr-TR" dirty="0">
              <a:latin typeface="Times New Roman"/>
              <a:ea typeface="Times New Roman"/>
            </a:endParaRPr>
          </a:p>
          <a:p>
            <a:endParaRPr lang="tr-TR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050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Çıktılar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Tesis ömür 29 yıl</a:t>
            </a:r>
          </a:p>
          <a:p>
            <a:pPr marL="0" indent="0"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Çalışma kapasitesi % 72</a:t>
            </a:r>
          </a:p>
          <a:p>
            <a:pPr marL="0" indent="0"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Tesis kurulu gücü 19,5 MW</a:t>
            </a:r>
          </a:p>
          <a:p>
            <a:pPr marL="0" indent="0">
              <a:buNone/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Tesis verimi %18,4</a:t>
            </a: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161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1281" y="0"/>
            <a:ext cx="7776864" cy="706090"/>
          </a:xfrm>
        </p:spPr>
        <p:txBody>
          <a:bodyPr>
            <a:normAutofit/>
          </a:bodyPr>
          <a:lstStyle/>
          <a:p>
            <a:pPr algn="ctr"/>
            <a:r>
              <a:rPr lang="tr-TR" sz="2400" dirty="0"/>
              <a:t>Batı Karadeniz Bölgesi gelecek 30 yıllık atık </a:t>
            </a:r>
            <a:r>
              <a:rPr lang="tr-TR" sz="2400" dirty="0" smtClean="0"/>
              <a:t>öngörüsü</a:t>
            </a:r>
            <a:endParaRPr lang="tr-TR" sz="2400" dirty="0"/>
          </a:p>
        </p:txBody>
      </p:sp>
      <p:graphicFrame>
        <p:nvGraphicFramePr>
          <p:cNvPr id="5" name="Tablo 4"/>
          <p:cNvGraphicFramePr>
            <a:graphicFrameLocks noGrp="1"/>
          </p:cNvGraphicFramePr>
          <p:nvPr>
            <p:extLst/>
          </p:nvPr>
        </p:nvGraphicFramePr>
        <p:xfrm>
          <a:off x="899591" y="1124743"/>
          <a:ext cx="8100392" cy="5472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7475"/>
                <a:gridCol w="1486933"/>
                <a:gridCol w="1487885"/>
                <a:gridCol w="1892285"/>
                <a:gridCol w="2025814"/>
              </a:tblGrid>
              <a:tr h="55007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Yıllar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Kümülatif atık (ton yıl)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Üretilen güç (MW)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Üretilen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Enerji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(kWh/</a:t>
                      </a:r>
                      <a:r>
                        <a:rPr lang="en-US" sz="18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yıl</a:t>
                      </a: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Satılan Enerji (kWh/yıl)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28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260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14,03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261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839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28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14,17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541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104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294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457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28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265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430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14,31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497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176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28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268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084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14,46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642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390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776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28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270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14,60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116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798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569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107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454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684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28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2040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17,46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708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314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128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531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649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28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2041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327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17,64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105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397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129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8169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28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2042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330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17,81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142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516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451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131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28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2043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689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17,99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941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616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426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286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28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2044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026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18,17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145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381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750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549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28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2045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340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396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18,35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146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834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135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088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28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2046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18,54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190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438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28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2047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347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238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18,72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149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786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222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137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325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28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2048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710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18,91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085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139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181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358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  <a:tr h="3281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2049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354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218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19,10</a:t>
                      </a:r>
                      <a:endParaRPr lang="tr-TR" sz="18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796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925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140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573</a:t>
                      </a:r>
                      <a:r>
                        <a:rPr lang="tr-TR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18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</a:t>
                      </a:r>
                      <a:endParaRPr lang="tr-TR" sz="18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480" marR="334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73685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/>
              <a:t>Birim </a:t>
            </a:r>
            <a:r>
              <a:rPr lang="tr-TR" dirty="0"/>
              <a:t>yatırım bedeli ve tesis yatırım maliyeti</a:t>
            </a:r>
            <a:br>
              <a:rPr lang="tr-TR" dirty="0"/>
            </a:br>
            <a:endParaRPr lang="tr-TR" dirty="0"/>
          </a:p>
        </p:txBody>
      </p:sp>
      <p:graphicFrame>
        <p:nvGraphicFramePr>
          <p:cNvPr id="8" name="Tablo 7"/>
          <p:cNvGraphicFramePr>
            <a:graphicFrameLocks noGrp="1"/>
          </p:cNvGraphicFramePr>
          <p:nvPr>
            <p:extLst/>
          </p:nvPr>
        </p:nvGraphicFramePr>
        <p:xfrm>
          <a:off x="899592" y="1844823"/>
          <a:ext cx="7920880" cy="29523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01345"/>
                <a:gridCol w="2146781"/>
                <a:gridCol w="2072754"/>
              </a:tblGrid>
              <a:tr h="9841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Elektrik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satış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rakamı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US$cent/kWh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9841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Tesis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kurulum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maliyeti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150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000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US$/ton gün atık 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98410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Tesis kurulum toplam maliyeti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797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US$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7407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>
          <a:xfrm>
            <a:off x="11281" y="0"/>
            <a:ext cx="7776864" cy="706090"/>
          </a:xfrm>
        </p:spPr>
        <p:txBody>
          <a:bodyPr/>
          <a:lstStyle/>
          <a:p>
            <a:pPr algn="ctr"/>
            <a:r>
              <a:rPr lang="tr-TR" dirty="0"/>
              <a:t>Yatırım bedeli ödeme </a:t>
            </a:r>
            <a:endParaRPr lang="tr-TR" dirty="0">
              <a:latin typeface="+mj-lt"/>
            </a:endParaRPr>
          </a:p>
        </p:txBody>
      </p:sp>
      <p:graphicFrame>
        <p:nvGraphicFramePr>
          <p:cNvPr id="27" name="Tablo 26"/>
          <p:cNvGraphicFramePr>
            <a:graphicFrameLocks noGrp="1"/>
          </p:cNvGraphicFramePr>
          <p:nvPr>
            <p:extLst/>
          </p:nvPr>
        </p:nvGraphicFramePr>
        <p:xfrm>
          <a:off x="878756" y="1484782"/>
          <a:ext cx="8064896" cy="352839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72837"/>
                <a:gridCol w="1777513"/>
                <a:gridCol w="2098832"/>
                <a:gridCol w="1615714"/>
              </a:tblGrid>
              <a:tr h="1176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Yıl</a:t>
                      </a:r>
                      <a:endParaRPr lang="tr-TR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tr-TR" sz="2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tr-TR" sz="2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tr-TR" sz="2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176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Öz</a:t>
                      </a: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4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sermaye</a:t>
                      </a:r>
                      <a:endParaRPr lang="tr-TR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r>
                        <a:rPr lang="tr-T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</a:t>
                      </a:r>
                      <a:r>
                        <a:rPr lang="tr-T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220</a:t>
                      </a:r>
                      <a:endParaRPr lang="tr-TR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17613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Banka finansmanı</a:t>
                      </a:r>
                      <a:endParaRPr lang="tr-TR" sz="2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tr-TR" sz="24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tr-T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tr-T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</a:t>
                      </a:r>
                      <a:endParaRPr lang="tr-TR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  <a:r>
                        <a:rPr lang="tr-T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</a:t>
                      </a:r>
                      <a:r>
                        <a:rPr lang="tr-TR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289</a:t>
                      </a:r>
                      <a:endParaRPr lang="tr-TR" sz="2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85849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Yatırım</a:t>
            </a:r>
            <a:r>
              <a:rPr lang="en-US" dirty="0"/>
              <a:t> </a:t>
            </a:r>
            <a:r>
              <a:rPr lang="en-US" dirty="0" err="1"/>
              <a:t>maliyet</a:t>
            </a:r>
            <a:r>
              <a:rPr lang="en-US" dirty="0"/>
              <a:t> </a:t>
            </a:r>
            <a:r>
              <a:rPr lang="en-US" dirty="0" err="1"/>
              <a:t>kalemleri</a:t>
            </a:r>
            <a:r>
              <a:rPr lang="en-US" dirty="0"/>
              <a:t> </a:t>
            </a:r>
            <a:endParaRPr lang="en-GB" dirty="0">
              <a:latin typeface="+mn-lt"/>
            </a:endParaRPr>
          </a:p>
        </p:txBody>
      </p:sp>
      <p:graphicFrame>
        <p:nvGraphicFramePr>
          <p:cNvPr id="31" name="Tablo 30"/>
          <p:cNvGraphicFramePr>
            <a:graphicFrameLocks noGrp="1"/>
          </p:cNvGraphicFramePr>
          <p:nvPr>
            <p:extLst/>
          </p:nvPr>
        </p:nvGraphicFramePr>
        <p:xfrm>
          <a:off x="901324" y="1196751"/>
          <a:ext cx="7776864" cy="43204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50416"/>
                <a:gridCol w="1341095"/>
                <a:gridCol w="2785353"/>
              </a:tblGrid>
              <a:tr h="7611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Atık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kabul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kurutma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fırın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kazan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ünitesi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60%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89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096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878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7611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Türbin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ve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elektrik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üretim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ünitesi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799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306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7611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Baca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gazı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arıtma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sistemi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036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763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27584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Tesis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kurulumu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yardımcı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işletmeler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ve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montaj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13%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561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850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76115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100%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148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494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797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0558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dirty="0" smtClean="0"/>
              <a:t>Belediye Atığı </a:t>
            </a:r>
            <a:r>
              <a:rPr lang="tr-TR" sz="2000" dirty="0" err="1" smtClean="0"/>
              <a:t>Karakterizasyon</a:t>
            </a:r>
            <a:r>
              <a:rPr lang="tr-TR" sz="2000" dirty="0" smtClean="0"/>
              <a:t> Sonuçları- Zonguldak</a:t>
            </a:r>
            <a:endParaRPr lang="tr-TR" sz="2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2756" y="1196752"/>
            <a:ext cx="669674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61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Tesis işletme birim maliyetleri</a:t>
            </a:r>
            <a:endParaRPr lang="en-GB" dirty="0">
              <a:latin typeface="+mn-lt"/>
              <a:cs typeface="Arial" panose="020B0604020202020204" pitchFamily="34" charset="0"/>
            </a:endParaRPr>
          </a:p>
        </p:txBody>
      </p:sp>
      <p:graphicFrame>
        <p:nvGraphicFramePr>
          <p:cNvPr id="15" name="Tablo 14"/>
          <p:cNvGraphicFramePr>
            <a:graphicFrameLocks noGrp="1"/>
          </p:cNvGraphicFramePr>
          <p:nvPr>
            <p:extLst/>
          </p:nvPr>
        </p:nvGraphicFramePr>
        <p:xfrm>
          <a:off x="1259632" y="908720"/>
          <a:ext cx="6696744" cy="5760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72051"/>
                <a:gridCol w="2106023"/>
                <a:gridCol w="2318670"/>
              </a:tblGrid>
              <a:tr h="11521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İşletme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Maliyetleri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Birim maliyet (US$/ton)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İşletme Maliyeti (US$)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768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Kimyasallar ve diğer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608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507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768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Kül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nihai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bertarafı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957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017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768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Personel maliyetleri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804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253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7680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Bakım ve yedek parça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420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848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15212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Ön görülemeyen giderler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384043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 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871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050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19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Tesisin finansmanı</a:t>
            </a:r>
          </a:p>
        </p:txBody>
      </p:sp>
      <p:graphicFrame>
        <p:nvGraphicFramePr>
          <p:cNvPr id="8" name="İçerik Yer Tutucusu 3"/>
          <p:cNvGraphicFramePr>
            <a:graphicFrameLocks/>
          </p:cNvGraphicFramePr>
          <p:nvPr>
            <p:extLst/>
          </p:nvPr>
        </p:nvGraphicFramePr>
        <p:xfrm>
          <a:off x="827585" y="980727"/>
          <a:ext cx="7920879" cy="576064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06773"/>
                <a:gridCol w="1192239"/>
                <a:gridCol w="1519144"/>
                <a:gridCol w="1235944"/>
                <a:gridCol w="1486804"/>
                <a:gridCol w="1679975"/>
              </a:tblGrid>
              <a:tr h="4963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Yıllar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 Para (US$)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Ana Para İtfası (US$)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Faiz (US$)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Kalan Ana Para  (US$)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Yıllık Ödemeler (US$)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76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2018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76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63110289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76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63110289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76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2021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126220578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12622058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15146469,3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113598520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27768527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76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113598520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12622058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13631822,4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100976462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26253880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76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100976462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12622058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12117175,5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88354404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24739233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76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88354404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12622058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10602528,5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75732347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23224586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76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75732347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12622058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9087881,6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63110289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21709939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76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2026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63110289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12622058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7573234,67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50488231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20195292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76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2027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50488231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12622058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6058587,73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37866173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18680646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76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2028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37866173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12622058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4543940.8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25244116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17165999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76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2029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25244116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12622058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3029293.87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12622058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15651352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76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2030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12622058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12622058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1514646.93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14136705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  <a:tr h="37602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126220578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83305581</a:t>
                      </a:r>
                      <a:endParaRPr lang="tr-TR" sz="16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endParaRPr lang="tr-TR" sz="160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209526159</a:t>
                      </a:r>
                      <a:endParaRPr lang="tr-TR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3537" marR="4353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1433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Tesis amortisman tablosu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/>
          </p:cNvGraphicFramePr>
          <p:nvPr>
            <p:extLst/>
          </p:nvPr>
        </p:nvGraphicFramePr>
        <p:xfrm>
          <a:off x="827583" y="1124743"/>
          <a:ext cx="7848873" cy="5400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49803"/>
                <a:gridCol w="773965"/>
                <a:gridCol w="1217122"/>
                <a:gridCol w="2207983"/>
              </a:tblGrid>
              <a:tr h="8308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Amortisman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Oran 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Yıl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Amortisman Gideri (US$)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2462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Atık kabul, kurutma,fırın, kazan ünitesi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942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762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8308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Türbin ve elektrik üretim ünitesi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989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965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83086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Baca gazı arıtma sistemi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676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24629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Tesis kurulumu, yardımcı işletmeler  ve montaj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638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528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415431">
                <a:tc gridSpan="3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Toplam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674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931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0333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Kül </a:t>
            </a:r>
            <a:r>
              <a:rPr lang="tr-TR" dirty="0" err="1" smtClean="0"/>
              <a:t>gerikazanım</a:t>
            </a:r>
            <a:r>
              <a:rPr lang="tr-TR" dirty="0" smtClean="0"/>
              <a:t> tablosu</a:t>
            </a:r>
            <a:endParaRPr lang="tr-TR" dirty="0"/>
          </a:p>
        </p:txBody>
      </p:sp>
      <p:graphicFrame>
        <p:nvGraphicFramePr>
          <p:cNvPr id="3" name="İçerik Yer Tutucusu 3"/>
          <p:cNvGraphicFramePr>
            <a:graphicFrameLocks/>
          </p:cNvGraphicFramePr>
          <p:nvPr>
            <p:extLst/>
          </p:nvPr>
        </p:nvGraphicFramePr>
        <p:xfrm>
          <a:off x="1088692" y="1124745"/>
          <a:ext cx="7128791" cy="42484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36504"/>
                <a:gridCol w="2592287"/>
              </a:tblGrid>
              <a:tr h="849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Kül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>
                          <a:effectLst/>
                        </a:rPr>
                        <a:t>miktarı</a:t>
                      </a:r>
                      <a:r>
                        <a:rPr lang="en-US" sz="2400" dirty="0">
                          <a:effectLst/>
                        </a:rPr>
                        <a:t> (ton/</a:t>
                      </a:r>
                      <a:r>
                        <a:rPr lang="en-US" sz="2400" dirty="0" err="1">
                          <a:effectLst/>
                        </a:rPr>
                        <a:t>yıl</a:t>
                      </a:r>
                      <a:r>
                        <a:rPr lang="en-US" sz="2400" dirty="0">
                          <a:effectLst/>
                        </a:rPr>
                        <a:t>)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23</a:t>
                      </a:r>
                      <a:r>
                        <a:rPr lang="tr-TR" sz="2400" dirty="0" smtClean="0">
                          <a:effectLst/>
                        </a:rPr>
                        <a:t>.</a:t>
                      </a:r>
                      <a:r>
                        <a:rPr lang="en-US" sz="2400" dirty="0" smtClean="0">
                          <a:effectLst/>
                        </a:rPr>
                        <a:t>957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849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Değer oranı (%)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3%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849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Değer birim geliri (US$/ton)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200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849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Toplam gelir (US$/yıl)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143</a:t>
                      </a:r>
                      <a:r>
                        <a:rPr lang="tr-TR" sz="2400" dirty="0" smtClean="0">
                          <a:effectLst/>
                        </a:rPr>
                        <a:t>.</a:t>
                      </a:r>
                      <a:r>
                        <a:rPr lang="en-US" sz="2400" dirty="0" smtClean="0">
                          <a:effectLst/>
                        </a:rPr>
                        <a:t>743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  <a:tr h="84969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Kül geliri (US$/atık ton)</a:t>
                      </a:r>
                      <a:endParaRPr lang="tr-TR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0</a:t>
                      </a:r>
                      <a:r>
                        <a:rPr lang="tr-TR" sz="2400" dirty="0" smtClean="0">
                          <a:effectLst/>
                        </a:rPr>
                        <a:t>,</a:t>
                      </a:r>
                      <a:r>
                        <a:rPr lang="en-US" sz="2400" dirty="0" smtClean="0">
                          <a:effectLst/>
                        </a:rPr>
                        <a:t>55</a:t>
                      </a:r>
                      <a:endParaRPr lang="tr-TR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327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Karbon Kredisi</a:t>
            </a:r>
          </a:p>
        </p:txBody>
      </p:sp>
      <p:graphicFrame>
        <p:nvGraphicFramePr>
          <p:cNvPr id="3" name="İçerik Yer Tutucusu 3"/>
          <p:cNvGraphicFramePr>
            <a:graphicFrameLocks/>
          </p:cNvGraphicFramePr>
          <p:nvPr>
            <p:extLst/>
          </p:nvPr>
        </p:nvGraphicFramePr>
        <p:xfrm>
          <a:off x="1187624" y="1268760"/>
          <a:ext cx="6624736" cy="28083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56584"/>
                <a:gridCol w="1368152"/>
              </a:tblGrid>
              <a:tr h="561663">
                <a:tc gridSpan="2">
                  <a:txBody>
                    <a:bodyPr/>
                    <a:lstStyle/>
                    <a:p>
                      <a:r>
                        <a:rPr lang="tr-TR" sz="2000" dirty="0" smtClean="0"/>
                        <a:t>Karbon Kredisi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1123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Karbon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kredisi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birim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gelir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(US$/ton </a:t>
                      </a:r>
                      <a:r>
                        <a:rPr lang="en-US" sz="200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atık</a:t>
                      </a:r>
                      <a:r>
                        <a:rPr lang="en-US" sz="2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  <a:tr h="112332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Karbon kredisi toplam gelir (US$/yıl)</a:t>
                      </a:r>
                      <a:endParaRPr lang="tr-TR" sz="200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602</a:t>
                      </a:r>
                      <a:r>
                        <a:rPr lang="tr-TR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en-US" sz="2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001</a:t>
                      </a:r>
                      <a:endParaRPr lang="tr-TR" sz="20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6287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Geri ödemeler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Senaryo 1’e göre bertaraf bedeli 20 US$/atık ton olduğunda geri ödeme süresi 20 yıldır.</a:t>
            </a:r>
          </a:p>
          <a:p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Senaryo 2’ye göre bertaraf bedeli 50  US$/atık ton olduğunda geri ödeme süresi 14 yıldır.</a:t>
            </a:r>
            <a:endParaRPr lang="tr-T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47110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dirty="0" smtClean="0"/>
              <a:t>Ülkemizde </a:t>
            </a:r>
            <a:r>
              <a:rPr lang="tr-TR" dirty="0"/>
              <a:t>mevcut bir evsel atık yakma tesisi bulunmamaktadır. </a:t>
            </a:r>
            <a:r>
              <a:rPr lang="tr-TR" dirty="0" err="1"/>
              <a:t>Sözkonusu</a:t>
            </a:r>
            <a:r>
              <a:rPr lang="tr-TR" dirty="0"/>
              <a:t> ön fizibiliteye bu gözle bakıldığında bu çalışma, termodinamik, ısı transferi, </a:t>
            </a:r>
            <a:r>
              <a:rPr lang="tr-TR" dirty="0" err="1"/>
              <a:t>stokiyometri</a:t>
            </a:r>
            <a:r>
              <a:rPr lang="tr-TR" dirty="0"/>
              <a:t>, proses ve ekipman simülasyonu bilim dalları ve teknikleri ve literatür bilgisi ışığında hazırlanmış olan bir çalışmadır.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5132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İŞ PAKETİ 6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tr-TR" sz="1800" b="1" u="sng" dirty="0" smtClean="0"/>
          </a:p>
          <a:p>
            <a:pPr algn="ctr"/>
            <a:endParaRPr lang="tr-TR" sz="1800" b="1" u="sng" dirty="0"/>
          </a:p>
          <a:p>
            <a:pPr marL="0" indent="0" algn="ctr">
              <a:buNone/>
            </a:pPr>
            <a:r>
              <a:rPr lang="tr-TR" sz="1800" b="1" u="sng" dirty="0" smtClean="0"/>
              <a:t>Atıkların </a:t>
            </a:r>
            <a:r>
              <a:rPr lang="tr-TR" sz="1800" b="1" u="sng" dirty="0"/>
              <a:t>Atıktan Türetilmiş Yakıt (ATY) Özelliklerinin </a:t>
            </a:r>
            <a:r>
              <a:rPr lang="tr-TR" sz="1800" b="1" u="sng" dirty="0" smtClean="0"/>
              <a:t>İncelenmesi</a:t>
            </a:r>
          </a:p>
          <a:p>
            <a:pPr marL="0" indent="0" algn="ctr">
              <a:buNone/>
            </a:pPr>
            <a:endParaRPr lang="tr-TR" sz="1800" b="1" u="sng" dirty="0"/>
          </a:p>
          <a:p>
            <a:pPr marL="0" indent="0" algn="just">
              <a:buNone/>
            </a:pPr>
            <a:r>
              <a:rPr lang="tr-TR" sz="1800" dirty="0" smtClean="0"/>
              <a:t>Tesiste </a:t>
            </a:r>
            <a:r>
              <a:rPr lang="tr-TR" sz="1800" dirty="0"/>
              <a:t>değerlendirilebilecek olan atıkların </a:t>
            </a:r>
            <a:r>
              <a:rPr lang="tr-TR" sz="1800" dirty="0" smtClean="0"/>
              <a:t>(kağıt çamuru, tavuk </a:t>
            </a:r>
            <a:r>
              <a:rPr lang="tr-TR" sz="1800" dirty="0"/>
              <a:t>atıkları, </a:t>
            </a:r>
            <a:r>
              <a:rPr lang="tr-TR" sz="1800" dirty="0" smtClean="0"/>
              <a:t>arıtma </a:t>
            </a:r>
            <a:r>
              <a:rPr lang="tr-TR" sz="1800" dirty="0"/>
              <a:t>çamuru, liman atık kabul tesisinden çıkan atıklar- </a:t>
            </a:r>
            <a:r>
              <a:rPr lang="tr-TR" sz="1800" dirty="0" err="1" smtClean="0"/>
              <a:t>slaç</a:t>
            </a:r>
            <a:r>
              <a:rPr lang="tr-TR" sz="1800" dirty="0" smtClean="0"/>
              <a:t>, </a:t>
            </a:r>
            <a:r>
              <a:rPr lang="tr-TR" sz="1800" dirty="0" err="1"/>
              <a:t>slop</a:t>
            </a:r>
            <a:r>
              <a:rPr lang="tr-TR" sz="1800" dirty="0"/>
              <a:t> ve sintine </a:t>
            </a:r>
            <a:r>
              <a:rPr lang="tr-TR" sz="1800" dirty="0" smtClean="0"/>
              <a:t>atıkları, belediye atıkları) </a:t>
            </a:r>
            <a:r>
              <a:rPr lang="tr-TR" sz="1800" dirty="0"/>
              <a:t>standardizasyonunun sağlanması için ATY olma özelliklerinin incelenmesi çalışması </a:t>
            </a:r>
            <a:r>
              <a:rPr lang="tr-TR" sz="1800" dirty="0" smtClean="0"/>
              <a:t>yürütülmüştür</a:t>
            </a:r>
            <a:endParaRPr lang="tr-TR" sz="1800" dirty="0"/>
          </a:p>
          <a:p>
            <a:pPr algn="just"/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xmlns="" val="380289966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900113" y="1052513"/>
            <a:ext cx="5949950" cy="3384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tr-TR" dirty="0">
              <a:latin typeface="+mn-lt"/>
            </a:endParaRPr>
          </a:p>
          <a:p>
            <a:pPr algn="ctr" eaLnBrk="0" hangingPunct="0">
              <a:spcBef>
                <a:spcPct val="50000"/>
              </a:spcBef>
              <a:defRPr/>
            </a:pPr>
            <a:endParaRPr lang="en-AU" sz="2800" dirty="0">
              <a:latin typeface="+mn-lt"/>
            </a:endParaRPr>
          </a:p>
        </p:txBody>
      </p:sp>
      <p:sp>
        <p:nvSpPr>
          <p:cNvPr id="6149" name="4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82BF68-37EE-4285-88E9-F84CC533B4D8}" type="slidenum">
              <a:rPr lang="tr-TR" smtClean="0">
                <a:latin typeface="Arial" pitchFamily="34" charset="0"/>
              </a:rPr>
              <a:pPr>
                <a:defRPr/>
              </a:pPr>
              <a:t>58</a:t>
            </a:fld>
            <a:endParaRPr lang="tr-TR" smtClean="0">
              <a:latin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99592" y="107950"/>
            <a:ext cx="748875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tr-TR" sz="20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İŞ PAKETİ 6 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pPr eaLnBrk="0" hangingPunct="0">
              <a:tabLst>
                <a:tab pos="449263" algn="l"/>
              </a:tabLst>
            </a:pPr>
            <a:endParaRPr lang="tr-TR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5" y="873465"/>
            <a:ext cx="7200800" cy="2504107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6793" y="3445775"/>
            <a:ext cx="7257628" cy="332373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90744" y="125749"/>
            <a:ext cx="5010150" cy="42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67073922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99592" y="107950"/>
            <a:ext cx="7488758" cy="70788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tabLst>
                <a:tab pos="449263" algn="l"/>
              </a:tabLst>
            </a:pPr>
            <a:r>
              <a:rPr lang="tr-TR" sz="20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İŞ PAKETİ 6 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  <a:p>
            <a:pPr eaLnBrk="0" hangingPunct="0">
              <a:tabLst>
                <a:tab pos="449263" algn="l"/>
              </a:tabLst>
            </a:pPr>
            <a:endParaRPr lang="tr-TR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65948" y="1338769"/>
            <a:ext cx="7368306" cy="3359685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6287" y="111838"/>
            <a:ext cx="5591175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3831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dirty="0" smtClean="0"/>
              <a:t>Belediye Atığı </a:t>
            </a:r>
            <a:r>
              <a:rPr lang="tr-TR" sz="2000" dirty="0" err="1" smtClean="0"/>
              <a:t>Karakterizasyon</a:t>
            </a:r>
            <a:r>
              <a:rPr lang="tr-TR" sz="2000" dirty="0" smtClean="0"/>
              <a:t> Sonuçları_Zonguldak</a:t>
            </a:r>
            <a:endParaRPr lang="tr-TR" sz="2000" dirty="0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778" y="875760"/>
            <a:ext cx="4489839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7231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755650" y="980728"/>
            <a:ext cx="8229600" cy="5329237"/>
          </a:xfrm>
        </p:spPr>
        <p:txBody>
          <a:bodyPr/>
          <a:lstStyle/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3" y="1762763"/>
            <a:ext cx="7451551" cy="162293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92070" y="194335"/>
            <a:ext cx="7467600" cy="390525"/>
          </a:xfrm>
          <a:prstGeom prst="rect">
            <a:avLst/>
          </a:prstGeom>
        </p:spPr>
      </p:pic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65069752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052736"/>
            <a:ext cx="7992888" cy="507342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tr-TR" sz="2000" b="1" dirty="0" smtClean="0"/>
              <a:t>Toplama ve Taşıma Maliyetinde Değişim</a:t>
            </a:r>
          </a:p>
          <a:p>
            <a:r>
              <a:rPr lang="tr-TR" sz="2000" dirty="0" smtClean="0"/>
              <a:t>Zonguldak ; Yıllık: 740.000 TL Azalış 29 Yılda: 21 Milyon TL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 smtClean="0"/>
              <a:t>Karabük; Yıllık: 42.000 TL Azalış 29 Yılda: 5,5 Milyon TL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tr-TR" sz="2000" dirty="0" smtClean="0"/>
              <a:t>Bartın;  Yıllık: 79.000 TL  Artış 29 Yılda: 2 Milyon TL</a:t>
            </a:r>
          </a:p>
          <a:p>
            <a:pPr marL="0" indent="0">
              <a:buNone/>
            </a:pPr>
            <a:endParaRPr lang="tr-T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</a:rPr>
              <a:t>Toplam Yıllık Azalma: 703 Bin TL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</a:rPr>
              <a:t>Toplam Proje Azalma: 20.4 Milyon TL (5,1 Milyon USD)</a:t>
            </a:r>
          </a:p>
          <a:p>
            <a:pPr marL="0" indent="0">
              <a:buNone/>
            </a:pPr>
            <a:endParaRPr lang="tr-TR" sz="20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000" b="1" dirty="0" smtClean="0"/>
              <a:t>20 USD/ton Kapı Giriş Ücreti Uygulamasında 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</a:rPr>
              <a:t>20 USD/ton*4 TL/USD* 444.635 ton/yıl  /(1.101.315/4)/12=10,77 TL/hane/ay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</a:rPr>
              <a:t>Bölgede Toplama  ve taşıma maliyeti : 8,19 TL/ay/hane</a:t>
            </a:r>
          </a:p>
          <a:p>
            <a:pPr marL="0" indent="0">
              <a:buNone/>
            </a:pPr>
            <a:r>
              <a:rPr lang="tr-TR" sz="2000" dirty="0" smtClean="0">
                <a:solidFill>
                  <a:srgbClr val="FF0000"/>
                </a:solidFill>
              </a:rPr>
              <a:t>Genel Atık </a:t>
            </a:r>
            <a:r>
              <a:rPr lang="tr-TR" sz="2000" dirty="0" err="1" smtClean="0">
                <a:solidFill>
                  <a:srgbClr val="FF0000"/>
                </a:solidFill>
              </a:rPr>
              <a:t>Bertarafı</a:t>
            </a:r>
            <a:r>
              <a:rPr lang="tr-TR" sz="2000" dirty="0" smtClean="0">
                <a:solidFill>
                  <a:srgbClr val="FF0000"/>
                </a:solidFill>
              </a:rPr>
              <a:t>  :10,77+8,19 =18,96 TL/ay/hane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3505820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1408113" y="1524000"/>
            <a:ext cx="6696075" cy="4800600"/>
          </a:xfrm>
          <a:noFill/>
        </p:spPr>
        <p:txBody>
          <a:bodyPr lIns="92075" tIns="46038" rIns="92075" bIns="46038"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sz="4400" b="1" dirty="0" smtClean="0"/>
              <a:t/>
            </a:r>
            <a:br>
              <a:rPr lang="tr-TR" sz="4400" b="1" dirty="0" smtClean="0"/>
            </a:br>
            <a:r>
              <a:rPr lang="tr-TR" sz="4800" b="1" dirty="0" smtClean="0"/>
              <a:t>Teşekkür Ederiz...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tr-TR" sz="4400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tr-TR" sz="4400" b="1" dirty="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sz="2000" b="1" dirty="0" smtClean="0"/>
              <a:t>TÜBİTAK MAM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sz="2000" b="1" dirty="0" smtClean="0"/>
              <a:t>P.K. 21, 41470 GEBZE, KOCAELİ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sz="2000" b="1" dirty="0" smtClean="0"/>
              <a:t>Tel: +90-262-677 20 00;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sz="2000" b="1" dirty="0" smtClean="0"/>
              <a:t>Faks: +90-262-641 23 09;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tr-TR" sz="2000" b="1" dirty="0" smtClean="0"/>
              <a:t>www.</a:t>
            </a:r>
            <a:r>
              <a:rPr lang="tr-TR" sz="2000" b="1" dirty="0" err="1" smtClean="0"/>
              <a:t>mam</a:t>
            </a:r>
            <a:r>
              <a:rPr lang="tr-TR" sz="2000" b="1" dirty="0" smtClean="0"/>
              <a:t>.gov.tr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lang="tr-TR" sz="2000" b="1" dirty="0" smtClean="0"/>
          </a:p>
        </p:txBody>
      </p:sp>
      <p:sp>
        <p:nvSpPr>
          <p:cNvPr id="237571" name="Text Box 3"/>
          <p:cNvSpPr txBox="1">
            <a:spLocks noChangeArrowheads="1"/>
          </p:cNvSpPr>
          <p:nvPr/>
        </p:nvSpPr>
        <p:spPr bwMode="auto">
          <a:xfrm>
            <a:off x="288925" y="5791200"/>
            <a:ext cx="3521075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tr-TR" sz="2800" b="1" baseline="30000">
              <a:solidFill>
                <a:srgbClr val="33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endParaRPr lang="en-AU" sz="3200" b="1" baseline="30000">
              <a:latin typeface="Times New Roman Tu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5751830"/>
      </p:ext>
    </p:extLst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dirty="0" smtClean="0"/>
              <a:t>Belediye Atığı </a:t>
            </a:r>
            <a:r>
              <a:rPr lang="tr-TR" sz="2000" dirty="0" err="1" smtClean="0"/>
              <a:t>Karakterizasyon</a:t>
            </a:r>
            <a:r>
              <a:rPr lang="tr-TR" sz="2000" dirty="0" smtClean="0"/>
              <a:t> Sonuçları- Bartın</a:t>
            </a:r>
            <a:endParaRPr lang="tr-TR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908720"/>
            <a:ext cx="710708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61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dirty="0" smtClean="0"/>
              <a:t>Belediye Atığı </a:t>
            </a:r>
            <a:r>
              <a:rPr lang="tr-TR" sz="2000" dirty="0" err="1" smtClean="0"/>
              <a:t>Karakterizasyon</a:t>
            </a:r>
            <a:r>
              <a:rPr lang="tr-TR" sz="2000" dirty="0" smtClean="0"/>
              <a:t> Sonuçları- Bartın</a:t>
            </a:r>
            <a:endParaRPr lang="tr-TR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15875"/>
            <a:ext cx="4392488" cy="5816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61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000" dirty="0" smtClean="0"/>
              <a:t>Belediye Atığı </a:t>
            </a:r>
            <a:r>
              <a:rPr lang="tr-TR" sz="2000" dirty="0" err="1" smtClean="0"/>
              <a:t>Karakterizasyon</a:t>
            </a:r>
            <a:r>
              <a:rPr lang="tr-TR" sz="2000" dirty="0" smtClean="0"/>
              <a:t> Sonuçları- Karabük</a:t>
            </a:r>
            <a:endParaRPr lang="tr-TR" sz="2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980728"/>
            <a:ext cx="792935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2615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1mrGOHOxF022ZIg2oT2d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s0ZFlFNik6939OAyqUIf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5450</TotalTime>
  <Words>3038</Words>
  <Application>Microsoft Office PowerPoint</Application>
  <PresentationFormat>Ekran Gösterisi (4:3)</PresentationFormat>
  <Paragraphs>1343</Paragraphs>
  <Slides>62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62</vt:i4>
      </vt:variant>
    </vt:vector>
  </HeadingPairs>
  <TitlesOfParts>
    <vt:vector size="63" baseType="lpstr">
      <vt:lpstr>Blank Presentation</vt:lpstr>
      <vt:lpstr>Slayt 1</vt:lpstr>
      <vt:lpstr>Proje Kapsamı</vt:lpstr>
      <vt:lpstr>İŞ PAKETİ 1</vt:lpstr>
      <vt:lpstr>Belediye Atığı Bilşenleri Belirleme Çalışması</vt:lpstr>
      <vt:lpstr>Belediye Atığı Karakterizasyon Sonuçları- Zonguldak</vt:lpstr>
      <vt:lpstr>Belediye Atığı Karakterizasyon Sonuçları_Zonguldak</vt:lpstr>
      <vt:lpstr>Belediye Atığı Karakterizasyon Sonuçları- Bartın</vt:lpstr>
      <vt:lpstr>Belediye Atığı Karakterizasyon Sonuçları- Bartın</vt:lpstr>
      <vt:lpstr>Belediye Atığı Karakterizasyon Sonuçları- Karabük</vt:lpstr>
      <vt:lpstr>Belediye Atığı Karakterizasyon Sonuçları- Karabük</vt:lpstr>
      <vt:lpstr>Maliyet - Kapsam</vt:lpstr>
      <vt:lpstr>ELDE EDİLEN VERİ</vt:lpstr>
      <vt:lpstr>Mevcut Atık Taşıma Durumu</vt:lpstr>
      <vt:lpstr>BARTIN-Mevcut Maliyetler</vt:lpstr>
      <vt:lpstr>KARABÜK-Mevcut Maliyetler</vt:lpstr>
      <vt:lpstr>ZONGULDAK-Mevcut Maliyetler</vt:lpstr>
      <vt:lpstr>ZONGULDAK-Mevcut Maliyetler</vt:lpstr>
      <vt:lpstr>Planlanan Taşıma Durumu</vt:lpstr>
      <vt:lpstr>BARTIN-Planlama Maliyetleri</vt:lpstr>
      <vt:lpstr>KARABÜK-Planlama Maliyetleri</vt:lpstr>
      <vt:lpstr>ZONGULDAK-Planlama Maliyetleri</vt:lpstr>
      <vt:lpstr>ZONGULDAK-Planlama Maliyetleri</vt:lpstr>
      <vt:lpstr>BARTIN Karşılaştırmalı Maliyetler</vt:lpstr>
      <vt:lpstr>Slayt 24</vt:lpstr>
      <vt:lpstr>BARTIN Karşılaştırmalı Maliyetler</vt:lpstr>
      <vt:lpstr>KARABÜK Karşılaştırmalı Maliyetler</vt:lpstr>
      <vt:lpstr>Slayt 27</vt:lpstr>
      <vt:lpstr>KARABÜK Karşılaştırmalı Maliyetler</vt:lpstr>
      <vt:lpstr>ZONGULDAK Karşılaştırmalı Maliyetler</vt:lpstr>
      <vt:lpstr>ZONGULDAK Karşılaştırmalı Maliyetler</vt:lpstr>
      <vt:lpstr>ZONGULDAK Karşılaştırmalı Maliyetler</vt:lpstr>
      <vt:lpstr>Slayt 32</vt:lpstr>
      <vt:lpstr>Slayt 33</vt:lpstr>
      <vt:lpstr>Slayt 34</vt:lpstr>
      <vt:lpstr>Slayt 35</vt:lpstr>
      <vt:lpstr>ATIKTAN TÜRETİLMİŞ YAKIT, EK YAKIT VE ALTERNATİF HAMMADDE TEBLİĞ</vt:lpstr>
      <vt:lpstr>Slayt 37</vt:lpstr>
      <vt:lpstr>Slayt 38</vt:lpstr>
      <vt:lpstr>  YAKMA TESİSİNİN GİRDİ VE ÇIKTI (BUHAR, ELEKTRİK)  MALİYETLERİNİN İRDELENMESİ VE DEĞERLENDİRİLME POTANSİYELİNİN BELİRLENMESİ </vt:lpstr>
      <vt:lpstr>   </vt:lpstr>
      <vt:lpstr>Metodoloji</vt:lpstr>
      <vt:lpstr>Atık Karakteristiği</vt:lpstr>
      <vt:lpstr>Slayt 43</vt:lpstr>
      <vt:lpstr> Çıktılar </vt:lpstr>
      <vt:lpstr>Çıktılar</vt:lpstr>
      <vt:lpstr>Batı Karadeniz Bölgesi gelecek 30 yıllık atık öngörüsü</vt:lpstr>
      <vt:lpstr> Birim yatırım bedeli ve tesis yatırım maliyeti </vt:lpstr>
      <vt:lpstr>Yatırım bedeli ödeme </vt:lpstr>
      <vt:lpstr>Yatırım maliyet kalemleri </vt:lpstr>
      <vt:lpstr>Tesis işletme birim maliyetleri</vt:lpstr>
      <vt:lpstr>Tesisin finansmanı</vt:lpstr>
      <vt:lpstr>Tesis amortisman tablosu</vt:lpstr>
      <vt:lpstr>Kül gerikazanım tablosu</vt:lpstr>
      <vt:lpstr>Karbon Kredisi</vt:lpstr>
      <vt:lpstr>Geri ödemeler</vt:lpstr>
      <vt:lpstr>Slayt 56</vt:lpstr>
      <vt:lpstr>İŞ PAKETİ 6</vt:lpstr>
      <vt:lpstr>Slayt 58</vt:lpstr>
      <vt:lpstr>Slayt 59</vt:lpstr>
      <vt:lpstr>Slayt 60</vt:lpstr>
      <vt:lpstr>SONUÇ</vt:lpstr>
      <vt:lpstr>Slayt 62</vt:lpstr>
    </vt:vector>
  </TitlesOfParts>
  <Company>bek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emre çıkınoğlu</dc:creator>
  <cp:lastModifiedBy>KULLANICI</cp:lastModifiedBy>
  <cp:revision>594</cp:revision>
  <dcterms:created xsi:type="dcterms:W3CDTF">2006-03-31T10:41:33Z</dcterms:created>
  <dcterms:modified xsi:type="dcterms:W3CDTF">2018-04-11T06:34:13Z</dcterms:modified>
</cp:coreProperties>
</file>