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78" r:id="rId3"/>
    <p:sldMasterId id="2147483691" r:id="rId4"/>
    <p:sldMasterId id="2147483698" r:id="rId5"/>
    <p:sldMasterId id="2147483719" r:id="rId6"/>
    <p:sldMasterId id="2147483726" r:id="rId7"/>
    <p:sldMasterId id="2147483741" r:id="rId8"/>
    <p:sldMasterId id="2147483753" r:id="rId9"/>
  </p:sldMasterIdLst>
  <p:notesMasterIdLst>
    <p:notesMasterId r:id="rId20"/>
  </p:notesMasterIdLst>
  <p:sldIdLst>
    <p:sldId id="267" r:id="rId10"/>
    <p:sldId id="268" r:id="rId11"/>
    <p:sldId id="261" r:id="rId12"/>
    <p:sldId id="262" r:id="rId13"/>
    <p:sldId id="265" r:id="rId14"/>
    <p:sldId id="271" r:id="rId15"/>
    <p:sldId id="266" r:id="rId16"/>
    <p:sldId id="272" r:id="rId17"/>
    <p:sldId id="273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pos="548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392" y="-149"/>
      </p:cViewPr>
      <p:guideLst>
        <p:guide orient="horz" pos="1068"/>
        <p:guide orient="horz" pos="4088"/>
        <p:guide pos="2880"/>
        <p:guide pos="272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557830824841578"/>
          <c:y val="9.2592592592592587E-3"/>
          <c:w val="0.5281045347285438"/>
          <c:h val="0.8777291565273134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Sayfa2!$A$36:$A$38</c:f>
              <c:strCache>
                <c:ptCount val="3"/>
                <c:pt idx="0">
                  <c:v>Bartın</c:v>
                </c:pt>
                <c:pt idx="1">
                  <c:v>Karabük</c:v>
                </c:pt>
                <c:pt idx="2">
                  <c:v>Zonguldak</c:v>
                </c:pt>
              </c:strCache>
            </c:strRef>
          </c:cat>
          <c:val>
            <c:numRef>
              <c:f>Sayfa2!$B$36:$B$38</c:f>
              <c:numCache>
                <c:formatCode>#,##0</c:formatCode>
                <c:ptCount val="3"/>
                <c:pt idx="0">
                  <c:v>4675</c:v>
                </c:pt>
                <c:pt idx="1">
                  <c:v>6800</c:v>
                </c:pt>
                <c:pt idx="2">
                  <c:v>31200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674496"/>
        <c:axId val="128039104"/>
      </c:barChart>
      <c:catAx>
        <c:axId val="205674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28039104"/>
        <c:crosses val="autoZero"/>
        <c:auto val="1"/>
        <c:lblAlgn val="ctr"/>
        <c:lblOffset val="100"/>
        <c:noMultiLvlLbl val="0"/>
      </c:catAx>
      <c:valAx>
        <c:axId val="12803910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20567449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Toplam Ağır Metal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993285214348206"/>
          <c:y val="0.19480351414406533"/>
          <c:w val="0.78134405074365709"/>
          <c:h val="0.75379593175853021"/>
        </c:manualLayout>
      </c:layout>
      <c:lineChart>
        <c:grouping val="standard"/>
        <c:varyColors val="0"/>
        <c:ser>
          <c:idx val="1"/>
          <c:order val="0"/>
          <c:tx>
            <c:v>Numuneler</c:v>
          </c:tx>
          <c:marker>
            <c:symbol val="none"/>
          </c:marker>
          <c:val>
            <c:numRef>
              <c:f>Sayfa1!$Q$24:$Q$48</c:f>
              <c:numCache>
                <c:formatCode>General</c:formatCode>
                <c:ptCount val="25"/>
                <c:pt idx="0">
                  <c:v>12429</c:v>
                </c:pt>
                <c:pt idx="1">
                  <c:v>4114</c:v>
                </c:pt>
                <c:pt idx="2">
                  <c:v>4848</c:v>
                </c:pt>
                <c:pt idx="3">
                  <c:v>3629</c:v>
                </c:pt>
                <c:pt idx="4">
                  <c:v>3583</c:v>
                </c:pt>
                <c:pt idx="5">
                  <c:v>58848</c:v>
                </c:pt>
                <c:pt idx="6">
                  <c:v>3627</c:v>
                </c:pt>
                <c:pt idx="7">
                  <c:v>3259</c:v>
                </c:pt>
                <c:pt idx="8">
                  <c:v>4914</c:v>
                </c:pt>
                <c:pt idx="9">
                  <c:v>22437</c:v>
                </c:pt>
                <c:pt idx="10">
                  <c:v>3711</c:v>
                </c:pt>
                <c:pt idx="11">
                  <c:v>26661</c:v>
                </c:pt>
                <c:pt idx="12">
                  <c:v>7269</c:v>
                </c:pt>
                <c:pt idx="13">
                  <c:v>36886</c:v>
                </c:pt>
                <c:pt idx="14">
                  <c:v>1743</c:v>
                </c:pt>
                <c:pt idx="15">
                  <c:v>1116</c:v>
                </c:pt>
                <c:pt idx="16">
                  <c:v>1861</c:v>
                </c:pt>
                <c:pt idx="17">
                  <c:v>1906</c:v>
                </c:pt>
                <c:pt idx="18">
                  <c:v>9492</c:v>
                </c:pt>
                <c:pt idx="19">
                  <c:v>1528</c:v>
                </c:pt>
                <c:pt idx="20">
                  <c:v>1676</c:v>
                </c:pt>
                <c:pt idx="21">
                  <c:v>1429</c:v>
                </c:pt>
                <c:pt idx="22">
                  <c:v>12057</c:v>
                </c:pt>
                <c:pt idx="23">
                  <c:v>16990</c:v>
                </c:pt>
                <c:pt idx="24">
                  <c:v>1378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598144"/>
        <c:axId val="480985664"/>
      </c:lineChart>
      <c:catAx>
        <c:axId val="286598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480985664"/>
        <c:crosses val="autoZero"/>
        <c:auto val="1"/>
        <c:lblAlgn val="ctr"/>
        <c:lblOffset val="100"/>
        <c:noMultiLvlLbl val="0"/>
      </c:catAx>
      <c:valAx>
        <c:axId val="4809856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tr-TR" sz="1200"/>
                  <a:t>mg/kg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0.4411344415281422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286598144"/>
        <c:crosses val="autoZero"/>
        <c:crossBetween val="between"/>
      </c:valAx>
      <c:spPr>
        <a:ln>
          <a:solidFill>
            <a:srgbClr val="FEA501"/>
          </a:solidFill>
        </a:ln>
      </c:spPr>
    </c:plotArea>
    <c:legend>
      <c:legendPos val="r"/>
      <c:layout>
        <c:manualLayout>
          <c:xMode val="edge"/>
          <c:yMode val="edge"/>
          <c:x val="0.39183245844269471"/>
          <c:y val="0.21502806940799066"/>
          <c:w val="0.34150087489063868"/>
          <c:h val="8.3717191601049873E-2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7121455406309506"/>
          <c:y val="3.8459338731341837E-2"/>
          <c:w val="0.50089655619309614"/>
          <c:h val="0.8492401323176530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Sayfa2!$A$74:$A$76</c:f>
              <c:strCache>
                <c:ptCount val="3"/>
                <c:pt idx="0">
                  <c:v>Karabük</c:v>
                </c:pt>
                <c:pt idx="1">
                  <c:v>Bartın</c:v>
                </c:pt>
                <c:pt idx="2">
                  <c:v>Zonguldak</c:v>
                </c:pt>
              </c:strCache>
            </c:strRef>
          </c:cat>
          <c:val>
            <c:numRef>
              <c:f>Sayfa2!$B$74:$B$76</c:f>
              <c:numCache>
                <c:formatCode>#,##0</c:formatCode>
                <c:ptCount val="3"/>
                <c:pt idx="0">
                  <c:v>417.8</c:v>
                </c:pt>
                <c:pt idx="1">
                  <c:v>730</c:v>
                </c:pt>
                <c:pt idx="2">
                  <c:v>4930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650432"/>
        <c:axId val="147611648"/>
      </c:barChart>
      <c:catAx>
        <c:axId val="205650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47611648"/>
        <c:crosses val="autoZero"/>
        <c:auto val="1"/>
        <c:lblAlgn val="ctr"/>
        <c:lblOffset val="100"/>
        <c:noMultiLvlLbl val="0"/>
      </c:catAx>
      <c:valAx>
        <c:axId val="14761164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205650432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90674057625232"/>
          <c:y val="0.15631393165824614"/>
          <c:w val="0.43537896111481517"/>
          <c:h val="0.72958849942067927"/>
        </c:manualLayout>
      </c:layout>
      <c:doughnutChart>
        <c:varyColors val="1"/>
        <c:ser>
          <c:idx val="0"/>
          <c:order val="0"/>
          <c:tx>
            <c:strRef>
              <c:f>Sayfa2!$B$1</c:f>
              <c:strCache>
                <c:ptCount val="1"/>
                <c:pt idx="0">
                  <c:v>Ton/yıl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0.12036389083275018"/>
                  <c:y val="-8.32714984888167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Kağıt Fabrikası Çamurlar</a:t>
                    </a:r>
                    <a:r>
                      <a:rPr lang="tr-TR"/>
                      <a:t>ı</a:t>
                    </a:r>
                    <a:r>
                      <a:rPr lang="en-US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872346170164699"/>
                  <c:y val="-7.974201850354636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Tavukçulu</a:t>
                    </a:r>
                    <a:r>
                      <a:rPr lang="tr-TR" dirty="0" smtClean="0"/>
                      <a:t>k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Atıkları</a:t>
                    </a:r>
                    <a:r>
                      <a:rPr lang="en-US" dirty="0"/>
                      <a:t>
83%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754720827846134"/>
                  <c:y val="0.1005429031634940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Sintine Atıkları
</a:t>
                    </a:r>
                    <a:r>
                      <a:rPr lang="tr-TR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018376376850726"/>
                  <c:y val="-6.65227198270273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5085490101001194E-2"/>
                  <c:y val="-0.134988943597388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Sayfa2!$A$2:$A$6</c:f>
              <c:strCache>
                <c:ptCount val="5"/>
                <c:pt idx="0">
                  <c:v>Kağıt Fabrikası Çamurları</c:v>
                </c:pt>
                <c:pt idx="1">
                  <c:v>Et Tavukçuluğu Atıkları</c:v>
                </c:pt>
                <c:pt idx="2">
                  <c:v>Sintine Atıkları</c:v>
                </c:pt>
                <c:pt idx="3">
                  <c:v>Slaç Atıkları</c:v>
                </c:pt>
                <c:pt idx="4">
                  <c:v>Arıtma Çamurları</c:v>
                </c:pt>
              </c:strCache>
            </c:strRef>
          </c:cat>
          <c:val>
            <c:numRef>
              <c:f>Sayfa2!$B$2:$B$6</c:f>
              <c:numCache>
                <c:formatCode>General</c:formatCode>
                <c:ptCount val="5"/>
                <c:pt idx="0">
                  <c:v>600</c:v>
                </c:pt>
                <c:pt idx="1">
                  <c:v>31200</c:v>
                </c:pt>
                <c:pt idx="2">
                  <c:v>231.03</c:v>
                </c:pt>
                <c:pt idx="3">
                  <c:v>785.21</c:v>
                </c:pt>
                <c:pt idx="4">
                  <c:v>4930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cal/g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130351088974879"/>
          <c:y val="4.53955994149329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190081417444311E-2"/>
          <c:y val="8.4490504098471989E-2"/>
          <c:w val="0.93580991858255569"/>
          <c:h val="0.59896598118120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Sayfa3!$B$1</c:f>
              <c:strCache>
                <c:ptCount val="1"/>
                <c:pt idx="0">
                  <c:v>Orijinal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110079479260475E-3"/>
                  <c:y val="1.361867982447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22015895852109E-2"/>
                  <c:y val="1.750021789149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059557597028751E-2"/>
                  <c:y val="9.0791198829865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297787985143479E-3"/>
                  <c:y val="7.7172161559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07444699628587E-3"/>
                  <c:y val="6.809339912239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0297787985143479E-3"/>
                  <c:y val="1.815823976597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815823976597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1.361867982447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1.36186798244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507444699628587E-3"/>
                  <c:y val="1.815823976597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1054466761799624E-16"/>
                  <c:y val="1.815823976597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1.36186798244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3.0148893992570634E-3"/>
                  <c:y val="9.0791198829865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9.0791198829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-3.574456646845113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-3.574456646845113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-9.0791198829865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014889399257174E-3"/>
                  <c:y val="-9.0791198829865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Sayfa3!$A$2:$A$22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Sayfa3!$B$2:$B$22</c:f>
              <c:numCache>
                <c:formatCode>General</c:formatCode>
                <c:ptCount val="21"/>
                <c:pt idx="0">
                  <c:v>10142</c:v>
                </c:pt>
                <c:pt idx="1">
                  <c:v>10077</c:v>
                </c:pt>
                <c:pt idx="2">
                  <c:v>8578</c:v>
                </c:pt>
                <c:pt idx="3">
                  <c:v>9680</c:v>
                </c:pt>
                <c:pt idx="4">
                  <c:v>9542</c:v>
                </c:pt>
                <c:pt idx="5">
                  <c:v>1247</c:v>
                </c:pt>
                <c:pt idx="6">
                  <c:v>3085</c:v>
                </c:pt>
                <c:pt idx="7">
                  <c:v>3018</c:v>
                </c:pt>
                <c:pt idx="8">
                  <c:v>1331</c:v>
                </c:pt>
                <c:pt idx="9">
                  <c:v>1080</c:v>
                </c:pt>
                <c:pt idx="10">
                  <c:v>985</c:v>
                </c:pt>
                <c:pt idx="11">
                  <c:v>919</c:v>
                </c:pt>
                <c:pt idx="12">
                  <c:v>1557</c:v>
                </c:pt>
                <c:pt idx="13">
                  <c:v>1414</c:v>
                </c:pt>
                <c:pt idx="14">
                  <c:v>1335</c:v>
                </c:pt>
                <c:pt idx="15">
                  <c:v>1325</c:v>
                </c:pt>
                <c:pt idx="16">
                  <c:v>850</c:v>
                </c:pt>
                <c:pt idx="17">
                  <c:v>828</c:v>
                </c:pt>
                <c:pt idx="18">
                  <c:v>667</c:v>
                </c:pt>
                <c:pt idx="19">
                  <c:v>613</c:v>
                </c:pt>
                <c:pt idx="20">
                  <c:v>587</c:v>
                </c:pt>
              </c:numCache>
            </c:numRef>
          </c:val>
        </c:ser>
        <c:ser>
          <c:idx val="1"/>
          <c:order val="1"/>
          <c:tx>
            <c:strRef>
              <c:f>Sayfa3!$C$1</c:f>
              <c:strCache>
                <c:ptCount val="1"/>
                <c:pt idx="0">
                  <c:v>Kuru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Sayfa3!$A$2:$A$22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Sayfa3!$C$2:$C$22</c:f>
              <c:numCache>
                <c:formatCode>General</c:formatCode>
                <c:ptCount val="21"/>
                <c:pt idx="5">
                  <c:v>3811</c:v>
                </c:pt>
                <c:pt idx="6">
                  <c:v>4163</c:v>
                </c:pt>
                <c:pt idx="7">
                  <c:v>3719</c:v>
                </c:pt>
                <c:pt idx="8">
                  <c:v>3391</c:v>
                </c:pt>
                <c:pt idx="9">
                  <c:v>3786</c:v>
                </c:pt>
                <c:pt idx="10">
                  <c:v>3652</c:v>
                </c:pt>
                <c:pt idx="11">
                  <c:v>3887</c:v>
                </c:pt>
                <c:pt idx="12">
                  <c:v>4698</c:v>
                </c:pt>
                <c:pt idx="13">
                  <c:v>4987</c:v>
                </c:pt>
                <c:pt idx="14">
                  <c:v>4426</c:v>
                </c:pt>
                <c:pt idx="15">
                  <c:v>4458</c:v>
                </c:pt>
                <c:pt idx="16">
                  <c:v>4261</c:v>
                </c:pt>
                <c:pt idx="17">
                  <c:v>4061</c:v>
                </c:pt>
                <c:pt idx="18">
                  <c:v>3451</c:v>
                </c:pt>
                <c:pt idx="19">
                  <c:v>3886</c:v>
                </c:pt>
                <c:pt idx="20">
                  <c:v>4085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102464"/>
        <c:axId val="147617984"/>
      </c:barChart>
      <c:catAx>
        <c:axId val="231102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47617984"/>
        <c:crosses val="autoZero"/>
        <c:auto val="1"/>
        <c:lblAlgn val="ctr"/>
        <c:lblOffset val="100"/>
        <c:noMultiLvlLbl val="0"/>
      </c:catAx>
      <c:valAx>
        <c:axId val="147617984"/>
        <c:scaling>
          <c:orientation val="minMax"/>
        </c:scaling>
        <c:delete val="0"/>
        <c:axPos val="l"/>
        <c:numFmt formatCode="#,##0" sourceLinked="0"/>
        <c:majorTickMark val="in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23110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43809325867901"/>
          <c:y val="5.2190641500585493E-2"/>
          <c:w val="0.25146732650130871"/>
          <c:h val="0.12167629148693107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720991463773843E-2"/>
          <c:y val="0.11574074074074074"/>
          <c:w val="0.92530494301763599"/>
          <c:h val="0.5677158063575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Sayfa3!$B$104</c:f>
              <c:strCache>
                <c:ptCount val="1"/>
                <c:pt idx="0">
                  <c:v>Kül (%)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Sayfa3!$A$105:$A$125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Sayfa3!$B$105:$B$125</c:f>
              <c:numCache>
                <c:formatCode>General</c:formatCode>
                <c:ptCount val="21"/>
                <c:pt idx="0">
                  <c:v>0.9</c:v>
                </c:pt>
                <c:pt idx="1">
                  <c:v>1.49</c:v>
                </c:pt>
                <c:pt idx="2">
                  <c:v>0.72</c:v>
                </c:pt>
                <c:pt idx="3">
                  <c:v>0.61</c:v>
                </c:pt>
                <c:pt idx="4">
                  <c:v>1.33</c:v>
                </c:pt>
                <c:pt idx="5">
                  <c:v>18.899999999999999</c:v>
                </c:pt>
                <c:pt idx="6">
                  <c:v>11.92</c:v>
                </c:pt>
                <c:pt idx="7">
                  <c:v>20.38</c:v>
                </c:pt>
                <c:pt idx="8">
                  <c:v>47.72</c:v>
                </c:pt>
                <c:pt idx="9">
                  <c:v>32.5</c:v>
                </c:pt>
                <c:pt idx="10">
                  <c:v>32.5</c:v>
                </c:pt>
                <c:pt idx="11">
                  <c:v>27.29</c:v>
                </c:pt>
                <c:pt idx="12">
                  <c:v>9.26</c:v>
                </c:pt>
                <c:pt idx="13">
                  <c:v>7.06</c:v>
                </c:pt>
                <c:pt idx="14">
                  <c:v>17.760000000000002</c:v>
                </c:pt>
                <c:pt idx="15">
                  <c:v>5.29</c:v>
                </c:pt>
                <c:pt idx="16">
                  <c:v>12.72</c:v>
                </c:pt>
                <c:pt idx="17">
                  <c:v>18.2</c:v>
                </c:pt>
                <c:pt idx="18">
                  <c:v>27.63</c:v>
                </c:pt>
                <c:pt idx="19">
                  <c:v>14.76</c:v>
                </c:pt>
                <c:pt idx="20">
                  <c:v>25</c:v>
                </c:pt>
              </c:numCache>
            </c:numRef>
          </c:val>
        </c:ser>
        <c:ser>
          <c:idx val="1"/>
          <c:order val="1"/>
          <c:tx>
            <c:strRef>
              <c:f>Sayfa3!$C$104</c:f>
              <c:strCache>
                <c:ptCount val="1"/>
                <c:pt idx="0">
                  <c:v>Sabit Karbon (%)</c:v>
                </c:pt>
              </c:strCache>
            </c:strRef>
          </c:tx>
          <c:invertIfNegative val="0"/>
          <c:cat>
            <c:strRef>
              <c:f>Sayfa3!$A$105:$A$125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Sayfa3!$C$105:$C$125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8.5</c:v>
                </c:pt>
                <c:pt idx="6">
                  <c:v>11.31</c:v>
                </c:pt>
                <c:pt idx="7">
                  <c:v>11.4</c:v>
                </c:pt>
                <c:pt idx="8">
                  <c:v>4.5600000000000023</c:v>
                </c:pt>
                <c:pt idx="9">
                  <c:v>5.7599999999999909</c:v>
                </c:pt>
                <c:pt idx="10">
                  <c:v>2.269999999999996</c:v>
                </c:pt>
                <c:pt idx="11">
                  <c:v>9.1899999999999977</c:v>
                </c:pt>
                <c:pt idx="12">
                  <c:v>16.809999999999988</c:v>
                </c:pt>
                <c:pt idx="13">
                  <c:v>15.299999999999997</c:v>
                </c:pt>
                <c:pt idx="14">
                  <c:v>8.4299999999999926</c:v>
                </c:pt>
                <c:pt idx="15">
                  <c:v>18.089999999999989</c:v>
                </c:pt>
                <c:pt idx="16">
                  <c:v>11.799999999999997</c:v>
                </c:pt>
                <c:pt idx="17">
                  <c:v>11.349999999999994</c:v>
                </c:pt>
                <c:pt idx="18">
                  <c:v>1.5200000000000102</c:v>
                </c:pt>
                <c:pt idx="19">
                  <c:v>12.839999999999989</c:v>
                </c:pt>
                <c:pt idx="20">
                  <c:v>0.46999999999999886</c:v>
                </c:pt>
              </c:numCache>
            </c:numRef>
          </c:val>
        </c:ser>
        <c:ser>
          <c:idx val="2"/>
          <c:order val="2"/>
          <c:tx>
            <c:strRef>
              <c:f>Sayfa3!$D$104</c:f>
              <c:strCache>
                <c:ptCount val="1"/>
                <c:pt idx="0">
                  <c:v>Uçucu Madde (%)</c:v>
                </c:pt>
              </c:strCache>
            </c:strRef>
          </c:tx>
          <c:invertIfNegative val="0"/>
          <c:cat>
            <c:strRef>
              <c:f>Sayfa3!$A$105:$A$125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Sayfa3!$D$105:$D$125</c:f>
              <c:numCache>
                <c:formatCode>General</c:formatCode>
                <c:ptCount val="21"/>
                <c:pt idx="0">
                  <c:v>99.1</c:v>
                </c:pt>
                <c:pt idx="1">
                  <c:v>98.51</c:v>
                </c:pt>
                <c:pt idx="2">
                  <c:v>99.28</c:v>
                </c:pt>
                <c:pt idx="3">
                  <c:v>99.39</c:v>
                </c:pt>
                <c:pt idx="4">
                  <c:v>98.67</c:v>
                </c:pt>
                <c:pt idx="5">
                  <c:v>72.599999999999994</c:v>
                </c:pt>
                <c:pt idx="6">
                  <c:v>76.77</c:v>
                </c:pt>
                <c:pt idx="7">
                  <c:v>68.22</c:v>
                </c:pt>
                <c:pt idx="8">
                  <c:v>47.72</c:v>
                </c:pt>
                <c:pt idx="9">
                  <c:v>61.74</c:v>
                </c:pt>
                <c:pt idx="10">
                  <c:v>65.23</c:v>
                </c:pt>
                <c:pt idx="11">
                  <c:v>63.52</c:v>
                </c:pt>
                <c:pt idx="12">
                  <c:v>73.930000000000007</c:v>
                </c:pt>
                <c:pt idx="13">
                  <c:v>77.64</c:v>
                </c:pt>
                <c:pt idx="14">
                  <c:v>73.81</c:v>
                </c:pt>
                <c:pt idx="15">
                  <c:v>76.62</c:v>
                </c:pt>
                <c:pt idx="16">
                  <c:v>75.48</c:v>
                </c:pt>
                <c:pt idx="17">
                  <c:v>70.45</c:v>
                </c:pt>
                <c:pt idx="18">
                  <c:v>70.849999999999994</c:v>
                </c:pt>
                <c:pt idx="19">
                  <c:v>72.400000000000006</c:v>
                </c:pt>
                <c:pt idx="20">
                  <c:v>74.53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104000"/>
        <c:axId val="147616832"/>
      </c:barChart>
      <c:catAx>
        <c:axId val="23110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47616832"/>
        <c:crosses val="autoZero"/>
        <c:auto val="1"/>
        <c:lblAlgn val="ctr"/>
        <c:lblOffset val="100"/>
        <c:noMultiLvlLbl val="0"/>
      </c:catAx>
      <c:valAx>
        <c:axId val="1476168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2311040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"/>
          <c:y val="0"/>
          <c:w val="1"/>
          <c:h val="0.1166189122193059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9905105811219"/>
          <c:y val="5.9391239792130658E-2"/>
          <c:w val="0.84476717332885454"/>
          <c:h val="0.87172006617212938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'[ternary_diagrams_in_excel (3).xls]Instructions'!$F$36:$F$39</c:f>
              <c:numCache>
                <c:formatCode>0.0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0</c:v>
                </c:pt>
                <c:pt idx="3">
                  <c:v>100</c:v>
                </c:pt>
              </c:numCache>
            </c:numRef>
          </c:xVal>
          <c:yVal>
            <c:numRef>
              <c:f>'[ternary_diagrams_in_excel (3).xls]Instructions'!$G$36:$G$39</c:f>
              <c:numCache>
                <c:formatCode>0.0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</c:ser>
        <c:ser>
          <c:idx val="2"/>
          <c:order val="1"/>
          <c:spPr>
            <a:ln w="19050">
              <a:noFill/>
            </a:ln>
          </c:spPr>
          <c:marker>
            <c:symbol val="circle"/>
            <c:size val="9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6"/>
            <c:marker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7"/>
            <c:marker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8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9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0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1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4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6"/>
            <c:marker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8"/>
            <c:marker>
              <c:spPr>
                <a:solidFill>
                  <a:srgbClr val="70AD47">
                    <a:lumMod val="75000"/>
                  </a:srgbClr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xVal>
            <c:numRef>
              <c:f>'[ternary_diagrams_in_excel (3).xls]Instructions'!$K$61:$K$79</c:f>
              <c:numCache>
                <c:formatCode>0.0</c:formatCode>
                <c:ptCount val="19"/>
                <c:pt idx="0">
                  <c:v>59.067464410975866</c:v>
                </c:pt>
                <c:pt idx="1">
                  <c:v>75.442552711692414</c:v>
                </c:pt>
                <c:pt idx="2">
                  <c:v>50.578761952692503</c:v>
                </c:pt>
                <c:pt idx="3">
                  <c:v>54.380494786342254</c:v>
                </c:pt>
                <c:pt idx="4">
                  <c:v>54.934086629001868</c:v>
                </c:pt>
                <c:pt idx="5">
                  <c:v>54.239528263521755</c:v>
                </c:pt>
                <c:pt idx="6">
                  <c:v>70.65462753950338</c:v>
                </c:pt>
                <c:pt idx="7">
                  <c:v>75.647874516935673</c:v>
                </c:pt>
                <c:pt idx="8">
                  <c:v>61.352324473154724</c:v>
                </c:pt>
                <c:pt idx="9">
                  <c:v>53.253731343283576</c:v>
                </c:pt>
                <c:pt idx="10">
                  <c:v>60.45478306325144</c:v>
                </c:pt>
                <c:pt idx="11">
                  <c:v>54.187142713870223</c:v>
                </c:pt>
                <c:pt idx="12">
                  <c:v>61.207989854153467</c:v>
                </c:pt>
                <c:pt idx="13">
                  <c:v>55.560661764705891</c:v>
                </c:pt>
                <c:pt idx="14">
                  <c:v>58.742362525458248</c:v>
                </c:pt>
                <c:pt idx="15">
                  <c:v>57.099049371358475</c:v>
                </c:pt>
                <c:pt idx="16">
                  <c:v>52.875882946518658</c:v>
                </c:pt>
                <c:pt idx="17">
                  <c:v>56.411306841458419</c:v>
                </c:pt>
                <c:pt idx="18">
                  <c:v>54.64380485813431</c:v>
                </c:pt>
              </c:numCache>
            </c:numRef>
          </c:xVal>
          <c:yVal>
            <c:numRef>
              <c:f>'[ternary_diagrams_in_excel (3).xls]Instructions'!$L$61:$L$79</c:f>
              <c:numCache>
                <c:formatCode>0.0</c:formatCode>
                <c:ptCount val="19"/>
                <c:pt idx="0">
                  <c:v>69.114916443160723</c:v>
                </c:pt>
                <c:pt idx="1">
                  <c:v>29.202841357537491</c:v>
                </c:pt>
                <c:pt idx="2">
                  <c:v>61.157523905385005</c:v>
                </c:pt>
                <c:pt idx="3">
                  <c:v>78.051523205888358</c:v>
                </c:pt>
                <c:pt idx="4">
                  <c:v>71.073446327683598</c:v>
                </c:pt>
                <c:pt idx="5">
                  <c:v>72.671817812118746</c:v>
                </c:pt>
                <c:pt idx="6">
                  <c:v>21.422121896162526</c:v>
                </c:pt>
                <c:pt idx="7">
                  <c:v>28.631507160718343</c:v>
                </c:pt>
                <c:pt idx="8">
                  <c:v>70.793180133432173</c:v>
                </c:pt>
                <c:pt idx="9">
                  <c:v>85.2139303482587</c:v>
                </c:pt>
                <c:pt idx="10">
                  <c:v>74.908520648196557</c:v>
                </c:pt>
                <c:pt idx="11">
                  <c:v>80.914652492227461</c:v>
                </c:pt>
                <c:pt idx="12">
                  <c:v>74.265482984569871</c:v>
                </c:pt>
                <c:pt idx="13">
                  <c:v>81.301062091503283</c:v>
                </c:pt>
                <c:pt idx="14">
                  <c:v>71.109979633401224</c:v>
                </c:pt>
                <c:pt idx="15">
                  <c:v>63.334355514668303</c:v>
                </c:pt>
                <c:pt idx="16">
                  <c:v>91.664984863773952</c:v>
                </c:pt>
                <c:pt idx="17">
                  <c:v>81.97460057353544</c:v>
                </c:pt>
                <c:pt idx="18">
                  <c:v>85.956317615839964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073792"/>
        <c:axId val="205074368"/>
      </c:scatterChart>
      <c:valAx>
        <c:axId val="205073792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05074368"/>
        <c:crosses val="autoZero"/>
        <c:crossBetween val="midCat"/>
      </c:valAx>
      <c:valAx>
        <c:axId val="205074368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050737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 sz="1600">
                <a:latin typeface="Arial" panose="020B0604020202020204" pitchFamily="34" charset="0"/>
                <a:cs typeface="Arial" panose="020B0604020202020204" pitchFamily="34" charset="0"/>
              </a:rPr>
              <a:t>Klor İçeriği</a:t>
            </a:r>
          </a:p>
        </c:rich>
      </c:tx>
      <c:layout>
        <c:manualLayout>
          <c:xMode val="edge"/>
          <c:yMode val="edge"/>
          <c:x val="0.35060684020604393"/>
          <c:y val="7.3616872291536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39543818003464"/>
          <c:y val="0.23531923727594389"/>
          <c:w val="0.82580700883903857"/>
          <c:h val="0.67911622654983805"/>
        </c:manualLayout>
      </c:layout>
      <c:lineChart>
        <c:grouping val="standard"/>
        <c:varyColors val="0"/>
        <c:ser>
          <c:idx val="0"/>
          <c:order val="0"/>
          <c:tx>
            <c:v>Sınır Değer</c:v>
          </c:tx>
          <c:marker>
            <c:symbol val="none"/>
          </c:marker>
          <c:val>
            <c:numRef>
              <c:f>Sayfa1!$B$1:$B$14</c:f>
              <c:numCache>
                <c:formatCode>General</c:formatCode>
                <c:ptCount val="14"/>
                <c:pt idx="0">
                  <c:v>2.8000000000000001E-2</c:v>
                </c:pt>
                <c:pt idx="1">
                  <c:v>1.2E-2</c:v>
                </c:pt>
                <c:pt idx="2">
                  <c:v>0.111</c:v>
                </c:pt>
                <c:pt idx="3">
                  <c:v>2.3E-2</c:v>
                </c:pt>
                <c:pt idx="4">
                  <c:v>3.4000000000000002E-2</c:v>
                </c:pt>
                <c:pt idx="5">
                  <c:v>0.14599999999999999</c:v>
                </c:pt>
                <c:pt idx="6">
                  <c:v>1.7999999999999999E-2</c:v>
                </c:pt>
                <c:pt idx="7">
                  <c:v>0.02</c:v>
                </c:pt>
                <c:pt idx="8">
                  <c:v>2.1000000000000001E-2</c:v>
                </c:pt>
                <c:pt idx="9">
                  <c:v>0.157</c:v>
                </c:pt>
                <c:pt idx="10">
                  <c:v>9.8000000000000004E-2</c:v>
                </c:pt>
                <c:pt idx="11">
                  <c:v>0.13</c:v>
                </c:pt>
                <c:pt idx="12">
                  <c:v>0.105</c:v>
                </c:pt>
                <c:pt idx="13">
                  <c:v>0.125</c:v>
                </c:pt>
              </c:numCache>
            </c:numRef>
          </c:val>
          <c:smooth val="0"/>
        </c:ser>
        <c:ser>
          <c:idx val="1"/>
          <c:order val="1"/>
          <c:tx>
            <c:v>Numuneler</c:v>
          </c:tx>
          <c:marker>
            <c:symbol val="none"/>
          </c:marker>
          <c:val>
            <c:numRef>
              <c:f>Sayfa1!$C$1:$C$14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70112"/>
        <c:axId val="481024192"/>
      </c:lineChart>
      <c:catAx>
        <c:axId val="36570112"/>
        <c:scaling>
          <c:orientation val="minMax"/>
        </c:scaling>
        <c:delete val="1"/>
        <c:axPos val="b"/>
        <c:majorTickMark val="none"/>
        <c:minorTickMark val="none"/>
        <c:tickLblPos val="nextTo"/>
        <c:crossAx val="481024192"/>
        <c:crosses val="autoZero"/>
        <c:auto val="1"/>
        <c:lblAlgn val="ctr"/>
        <c:lblOffset val="100"/>
        <c:noMultiLvlLbl val="0"/>
      </c:catAx>
      <c:valAx>
        <c:axId val="481024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tr-TR" sz="120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4496526986316588E-3"/>
              <c:y val="0.477079490181867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36570112"/>
        <c:crosses val="autoZero"/>
        <c:crossBetween val="between"/>
      </c:valAx>
      <c:spPr>
        <a:ln>
          <a:solidFill>
            <a:srgbClr val="FEA501"/>
          </a:solidFill>
        </a:ln>
      </c:spPr>
    </c:plotArea>
    <c:legend>
      <c:legendPos val="r"/>
      <c:layout>
        <c:manualLayout>
          <c:xMode val="edge"/>
          <c:yMode val="edge"/>
          <c:x val="0.13791412155092006"/>
          <c:y val="0.22604785212631032"/>
          <c:w val="0.82349011712201703"/>
          <c:h val="0.1849731153501033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 sz="1600"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25240594925635"/>
          <c:y val="0.17825240594925634"/>
          <c:w val="0.75616426071741027"/>
          <c:h val="0.7703470399533392"/>
        </c:manualLayout>
      </c:layout>
      <c:lineChart>
        <c:grouping val="standard"/>
        <c:varyColors val="0"/>
        <c:ser>
          <c:idx val="0"/>
          <c:order val="0"/>
          <c:tx>
            <c:v>Sınır Değer</c:v>
          </c:tx>
          <c:marker>
            <c:symbol val="none"/>
          </c:marker>
          <c:val>
            <c:numRef>
              <c:f>Sayfa1!$L$1:$L$14</c:f>
              <c:numCache>
                <c:formatCode>General</c:formatCode>
                <c:ptCount val="1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4.1349999999999998</c:v>
                </c:pt>
                <c:pt idx="4">
                  <c:v>4.0199999999999996</c:v>
                </c:pt>
                <c:pt idx="5">
                  <c:v>0.1</c:v>
                </c:pt>
                <c:pt idx="6">
                  <c:v>2.6</c:v>
                </c:pt>
                <c:pt idx="7">
                  <c:v>1.9</c:v>
                </c:pt>
                <c:pt idx="8">
                  <c:v>3.64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v>Numuneler</c:v>
          </c:tx>
          <c:marker>
            <c:symbol val="none"/>
          </c:marker>
          <c:val>
            <c:numRef>
              <c:f>Sayfa1!$M$1:$M$14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287936"/>
        <c:axId val="480989696"/>
      </c:lineChart>
      <c:catAx>
        <c:axId val="285287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480989696"/>
        <c:crosses val="autoZero"/>
        <c:auto val="1"/>
        <c:lblAlgn val="ctr"/>
        <c:lblOffset val="100"/>
        <c:noMultiLvlLbl val="0"/>
      </c:catAx>
      <c:valAx>
        <c:axId val="4809896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ppm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443740522018081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85287936"/>
        <c:crosses val="autoZero"/>
        <c:crossBetween val="between"/>
      </c:valAx>
      <c:spPr>
        <a:ln>
          <a:solidFill>
            <a:srgbClr val="FEA501"/>
          </a:solidFill>
        </a:ln>
      </c:spPr>
    </c:plotArea>
    <c:legend>
      <c:legendPos val="r"/>
      <c:layout>
        <c:manualLayout>
          <c:xMode val="edge"/>
          <c:yMode val="edge"/>
          <c:x val="0.12741666666666671"/>
          <c:y val="0.17887394284047828"/>
          <c:w val="0.74758333333333338"/>
          <c:h val="9.7807669874599004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Solvent İçeriği</a:t>
            </a:r>
          </a:p>
        </c:rich>
      </c:tx>
      <c:layout>
        <c:manualLayout>
          <c:xMode val="edge"/>
          <c:yMode val="edge"/>
          <c:x val="0.229156006003027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95241873103392"/>
          <c:y val="0.22459406557231193"/>
          <c:w val="0.80751105733949502"/>
          <c:h val="0.69699830953334219"/>
        </c:manualLayout>
      </c:layout>
      <c:lineChart>
        <c:grouping val="standard"/>
        <c:varyColors val="0"/>
        <c:ser>
          <c:idx val="0"/>
          <c:order val="0"/>
          <c:tx>
            <c:v>Sınır Değer</c:v>
          </c:tx>
          <c:marker>
            <c:symbol val="none"/>
          </c:marker>
          <c:val>
            <c:numRef>
              <c:f>Sayfa1!$M$17:$M$30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1.41E-2</c:v>
                </c:pt>
                <c:pt idx="4">
                  <c:v>5.5999999999999999E-3</c:v>
                </c:pt>
                <c:pt idx="5">
                  <c:v>4.5999999999999999E-3</c:v>
                </c:pt>
                <c:pt idx="6">
                  <c:v>5.1900000000000002E-2</c:v>
                </c:pt>
                <c:pt idx="7">
                  <c:v>3.04E-2</c:v>
                </c:pt>
                <c:pt idx="8">
                  <c:v>3.8699999999999998E-2</c:v>
                </c:pt>
                <c:pt idx="9">
                  <c:v>1.1299999999999999E-2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Numuneler</c:v>
          </c:tx>
          <c:marker>
            <c:symbol val="none"/>
          </c:marker>
          <c:val>
            <c:numRef>
              <c:f>Sayfa1!$N$17:$N$30</c:f>
              <c:numCache>
                <c:formatCode>General</c:formatCode>
                <c:ptCount val="1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415424"/>
        <c:axId val="481000192"/>
      </c:lineChart>
      <c:catAx>
        <c:axId val="285415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81000192"/>
        <c:crosses val="autoZero"/>
        <c:auto val="1"/>
        <c:lblAlgn val="ctr"/>
        <c:lblOffset val="100"/>
        <c:noMultiLvlLbl val="0"/>
      </c:catAx>
      <c:valAx>
        <c:axId val="481000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tr-TR" sz="120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85415424"/>
        <c:crosses val="autoZero"/>
        <c:crossBetween val="between"/>
      </c:valAx>
      <c:spPr>
        <a:ln>
          <a:solidFill>
            <a:srgbClr val="FEA501"/>
          </a:solidFill>
        </a:ln>
      </c:spPr>
    </c:plotArea>
    <c:legend>
      <c:legendPos val="r"/>
      <c:layout>
        <c:manualLayout>
          <c:xMode val="edge"/>
          <c:yMode val="edge"/>
          <c:x val="0.17241813602015113"/>
          <c:y val="0.12543475169052146"/>
          <c:w val="0.80239294710327436"/>
          <c:h val="0.10450331639579535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0.06779</cdr:x>
      <cdr:y>0.63194</cdr:y>
    </cdr:from>
    <cdr:to>
      <cdr:x>0.99973</cdr:x>
      <cdr:y>0.64645</cdr:y>
    </cdr:to>
    <cdr:cxnSp macro="">
      <cdr:nvCxnSpPr>
        <cdr:cNvPr id="3" name="Düz Bağlayıcı 2"/>
        <cdr:cNvCxnSpPr/>
      </cdr:nvCxnSpPr>
      <cdr:spPr>
        <a:xfrm xmlns:a="http://schemas.openxmlformats.org/drawingml/2006/main" flipV="1">
          <a:off x="571132" y="1767933"/>
          <a:ext cx="7851446" cy="4059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0.59942</cdr:x>
      <cdr:y>0.0237</cdr:y>
    </cdr:from>
    <cdr:to>
      <cdr:x>0.90141</cdr:x>
      <cdr:y>0.11984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787" y="67700"/>
          <a:ext cx="1055867" cy="274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200" dirty="0">
              <a:latin typeface="Arial" panose="020B0604020202020204" pitchFamily="34" charset="0"/>
              <a:cs typeface="Arial" panose="020B0604020202020204" pitchFamily="34" charset="0"/>
            </a:rPr>
            <a:t>Nem (%)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0.70973</cdr:y>
    </cdr:from>
    <cdr:to>
      <cdr:x>0.22485</cdr:x>
      <cdr:y>0.81886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5068981" y="2027068"/>
          <a:ext cx="786159" cy="311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200" dirty="0">
              <a:latin typeface="Arial" panose="020B0604020202020204" pitchFamily="34" charset="0"/>
              <a:cs typeface="Arial" panose="020B0604020202020204" pitchFamily="34" charset="0"/>
            </a:rPr>
            <a:t>Kül (%)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0.42963</cdr:x>
      <cdr:y>0.91583</cdr:y>
    </cdr:from>
    <cdr:to>
      <cdr:x>0.93987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02148" y="2615734"/>
          <a:ext cx="1783977" cy="240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200" dirty="0">
              <a:latin typeface="Arial" panose="020B0604020202020204" pitchFamily="34" charset="0"/>
              <a:cs typeface="Arial" panose="020B0604020202020204" pitchFamily="34" charset="0"/>
            </a:rPr>
            <a:t>Yanabilir </a:t>
          </a:r>
          <a:r>
            <a:rPr lang="tr-TR" sz="1200" dirty="0" smtClean="0">
              <a:latin typeface="Arial" panose="020B0604020202020204" pitchFamily="34" charset="0"/>
              <a:cs typeface="Arial" panose="020B0604020202020204" pitchFamily="34" charset="0"/>
            </a:rPr>
            <a:t>Fraksiyon (%)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6C4D-6293-4B70-AF2F-0E8C8FEF2E3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8A9C-B19A-4CA5-8C03-8643A25E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2523-D4C5-4CD3-8F8F-8177A31506C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BF50-B49B-4853-A573-925571B5978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7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3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8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9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9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509" y="424895"/>
            <a:ext cx="7886700" cy="590931"/>
          </a:xfrm>
          <a:noFill/>
        </p:spPr>
        <p:txBody>
          <a:bodyPr wrap="square" rtlCol="0">
            <a:spAutoFit/>
          </a:bodyPr>
          <a:lstStyle>
            <a:lvl1pPr>
              <a:defRPr lang="en-US" sz="3600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8492" y="6356381"/>
            <a:ext cx="233685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3" y="635638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2512" y="1024201"/>
            <a:ext cx="3600450" cy="428625"/>
          </a:xfr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</p:spTree>
    <p:extLst>
      <p:ext uri="{BB962C8B-B14F-4D97-AF65-F5344CB8AC3E}">
        <p14:creationId xmlns:p14="http://schemas.microsoft.com/office/powerpoint/2010/main" val="296216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0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886214" y="2928597"/>
            <a:ext cx="160020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08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355282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6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415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26178" y="4092605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120164" y="4092605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446419" y="4092605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771011" y="4092605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095602" y="4092605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7420194" y="4092605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4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122"/>
          <p:cNvSpPr>
            <a:spLocks noGrp="1"/>
          </p:cNvSpPr>
          <p:nvPr>
            <p:ph type="pic" sz="quarter" idx="14"/>
          </p:nvPr>
        </p:nvSpPr>
        <p:spPr>
          <a:xfrm>
            <a:off x="667663" y="5235555"/>
            <a:ext cx="607500" cy="81000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5" name="Picture Placeholder 122"/>
          <p:cNvSpPr>
            <a:spLocks noGrp="1"/>
          </p:cNvSpPr>
          <p:nvPr>
            <p:ph type="pic" sz="quarter" idx="15"/>
          </p:nvPr>
        </p:nvSpPr>
        <p:spPr>
          <a:xfrm>
            <a:off x="2100267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6" name="Picture Placeholder 122"/>
          <p:cNvSpPr>
            <a:spLocks noGrp="1"/>
          </p:cNvSpPr>
          <p:nvPr>
            <p:ph type="pic" sz="quarter" idx="16"/>
          </p:nvPr>
        </p:nvSpPr>
        <p:spPr>
          <a:xfrm>
            <a:off x="3545862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7" name="Picture Placeholder 122"/>
          <p:cNvSpPr>
            <a:spLocks noGrp="1"/>
          </p:cNvSpPr>
          <p:nvPr>
            <p:ph type="pic" sz="quarter" idx="17"/>
          </p:nvPr>
        </p:nvSpPr>
        <p:spPr>
          <a:xfrm>
            <a:off x="4978465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8" name="Picture Placeholder 122"/>
          <p:cNvSpPr>
            <a:spLocks noGrp="1"/>
          </p:cNvSpPr>
          <p:nvPr>
            <p:ph type="pic" sz="quarter" idx="18"/>
          </p:nvPr>
        </p:nvSpPr>
        <p:spPr>
          <a:xfrm>
            <a:off x="6424061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9" name="Picture Placeholder 122"/>
          <p:cNvSpPr>
            <a:spLocks noGrp="1"/>
          </p:cNvSpPr>
          <p:nvPr>
            <p:ph type="pic" sz="quarter" idx="19"/>
          </p:nvPr>
        </p:nvSpPr>
        <p:spPr>
          <a:xfrm>
            <a:off x="7856663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0" name="Picture Placeholder 122"/>
          <p:cNvSpPr>
            <a:spLocks noGrp="1"/>
          </p:cNvSpPr>
          <p:nvPr>
            <p:ph type="pic" sz="quarter" idx="11"/>
          </p:nvPr>
        </p:nvSpPr>
        <p:spPr>
          <a:xfrm>
            <a:off x="1282186" y="3238852"/>
            <a:ext cx="81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1" name="Picture Placeholder 122"/>
          <p:cNvSpPr>
            <a:spLocks noGrp="1"/>
          </p:cNvSpPr>
          <p:nvPr>
            <p:ph type="pic" sz="quarter" idx="12"/>
          </p:nvPr>
        </p:nvSpPr>
        <p:spPr>
          <a:xfrm>
            <a:off x="4160382" y="3238851"/>
            <a:ext cx="81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2" name="Picture Placeholder 122"/>
          <p:cNvSpPr>
            <a:spLocks noGrp="1"/>
          </p:cNvSpPr>
          <p:nvPr>
            <p:ph type="pic" sz="quarter" idx="13"/>
          </p:nvPr>
        </p:nvSpPr>
        <p:spPr>
          <a:xfrm>
            <a:off x="7038581" y="3238851"/>
            <a:ext cx="81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3" name="Picture Placeholder 122"/>
          <p:cNvSpPr>
            <a:spLocks noGrp="1"/>
          </p:cNvSpPr>
          <p:nvPr>
            <p:ph type="pic" sz="quarter" idx="10"/>
          </p:nvPr>
        </p:nvSpPr>
        <p:spPr>
          <a:xfrm>
            <a:off x="4058096" y="1012533"/>
            <a:ext cx="984549" cy="13068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64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8452" y="0"/>
            <a:ext cx="2466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8580" y="0"/>
            <a:ext cx="2466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32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9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886212" y="2928597"/>
            <a:ext cx="160020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29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355282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4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26176" y="4092601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120164" y="4092601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446417" y="4092601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771009" y="4092601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095600" y="4092601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7420192" y="4092601"/>
            <a:ext cx="871656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90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122"/>
          <p:cNvSpPr>
            <a:spLocks noGrp="1"/>
          </p:cNvSpPr>
          <p:nvPr>
            <p:ph type="pic" sz="quarter" idx="14"/>
          </p:nvPr>
        </p:nvSpPr>
        <p:spPr>
          <a:xfrm>
            <a:off x="667663" y="5235555"/>
            <a:ext cx="607500" cy="81000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5" name="Picture Placeholder 122"/>
          <p:cNvSpPr>
            <a:spLocks noGrp="1"/>
          </p:cNvSpPr>
          <p:nvPr>
            <p:ph type="pic" sz="quarter" idx="15"/>
          </p:nvPr>
        </p:nvSpPr>
        <p:spPr>
          <a:xfrm>
            <a:off x="2100267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6" name="Picture Placeholder 122"/>
          <p:cNvSpPr>
            <a:spLocks noGrp="1"/>
          </p:cNvSpPr>
          <p:nvPr>
            <p:ph type="pic" sz="quarter" idx="16"/>
          </p:nvPr>
        </p:nvSpPr>
        <p:spPr>
          <a:xfrm>
            <a:off x="3545862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7" name="Picture Placeholder 122"/>
          <p:cNvSpPr>
            <a:spLocks noGrp="1"/>
          </p:cNvSpPr>
          <p:nvPr>
            <p:ph type="pic" sz="quarter" idx="17"/>
          </p:nvPr>
        </p:nvSpPr>
        <p:spPr>
          <a:xfrm>
            <a:off x="4978465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8" name="Picture Placeholder 122"/>
          <p:cNvSpPr>
            <a:spLocks noGrp="1"/>
          </p:cNvSpPr>
          <p:nvPr>
            <p:ph type="pic" sz="quarter" idx="18"/>
          </p:nvPr>
        </p:nvSpPr>
        <p:spPr>
          <a:xfrm>
            <a:off x="6424061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9" name="Picture Placeholder 122"/>
          <p:cNvSpPr>
            <a:spLocks noGrp="1"/>
          </p:cNvSpPr>
          <p:nvPr>
            <p:ph type="pic" sz="quarter" idx="19"/>
          </p:nvPr>
        </p:nvSpPr>
        <p:spPr>
          <a:xfrm>
            <a:off x="7856663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0" name="Picture Placeholder 122"/>
          <p:cNvSpPr>
            <a:spLocks noGrp="1"/>
          </p:cNvSpPr>
          <p:nvPr>
            <p:ph type="pic" sz="quarter" idx="11"/>
          </p:nvPr>
        </p:nvSpPr>
        <p:spPr>
          <a:xfrm>
            <a:off x="1282184" y="3238852"/>
            <a:ext cx="81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1" name="Picture Placeholder 122"/>
          <p:cNvSpPr>
            <a:spLocks noGrp="1"/>
          </p:cNvSpPr>
          <p:nvPr>
            <p:ph type="pic" sz="quarter" idx="12"/>
          </p:nvPr>
        </p:nvSpPr>
        <p:spPr>
          <a:xfrm>
            <a:off x="4160382" y="3238851"/>
            <a:ext cx="81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2" name="Picture Placeholder 122"/>
          <p:cNvSpPr>
            <a:spLocks noGrp="1"/>
          </p:cNvSpPr>
          <p:nvPr>
            <p:ph type="pic" sz="quarter" idx="13"/>
          </p:nvPr>
        </p:nvSpPr>
        <p:spPr>
          <a:xfrm>
            <a:off x="7038581" y="3238851"/>
            <a:ext cx="81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3" name="Picture Placeholder 122"/>
          <p:cNvSpPr>
            <a:spLocks noGrp="1"/>
          </p:cNvSpPr>
          <p:nvPr>
            <p:ph type="pic" sz="quarter" idx="10"/>
          </p:nvPr>
        </p:nvSpPr>
        <p:spPr>
          <a:xfrm>
            <a:off x="4058096" y="1012533"/>
            <a:ext cx="984549" cy="13068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3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8449" y="0"/>
            <a:ext cx="2466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8580" y="0"/>
            <a:ext cx="2466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25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 NAME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NAME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3348572" y="1136829"/>
            <a:ext cx="23283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4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886200" y="2928597"/>
            <a:ext cx="160020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92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5282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72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26176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120164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446417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771009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095600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7420191" y="4092576"/>
            <a:ext cx="871655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33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122"/>
          <p:cNvSpPr>
            <a:spLocks noGrp="1"/>
          </p:cNvSpPr>
          <p:nvPr>
            <p:ph type="pic" sz="quarter" idx="14"/>
          </p:nvPr>
        </p:nvSpPr>
        <p:spPr>
          <a:xfrm>
            <a:off x="667664" y="5235555"/>
            <a:ext cx="607500" cy="81000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5" name="Picture Placeholder 122"/>
          <p:cNvSpPr>
            <a:spLocks noGrp="1"/>
          </p:cNvSpPr>
          <p:nvPr>
            <p:ph type="pic" sz="quarter" idx="15"/>
          </p:nvPr>
        </p:nvSpPr>
        <p:spPr>
          <a:xfrm>
            <a:off x="2100266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6" name="Picture Placeholder 122"/>
          <p:cNvSpPr>
            <a:spLocks noGrp="1"/>
          </p:cNvSpPr>
          <p:nvPr>
            <p:ph type="pic" sz="quarter" idx="16"/>
          </p:nvPr>
        </p:nvSpPr>
        <p:spPr>
          <a:xfrm>
            <a:off x="3545862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7" name="Picture Placeholder 122"/>
          <p:cNvSpPr>
            <a:spLocks noGrp="1"/>
          </p:cNvSpPr>
          <p:nvPr>
            <p:ph type="pic" sz="quarter" idx="17"/>
          </p:nvPr>
        </p:nvSpPr>
        <p:spPr>
          <a:xfrm>
            <a:off x="4978465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8" name="Picture Placeholder 122"/>
          <p:cNvSpPr>
            <a:spLocks noGrp="1"/>
          </p:cNvSpPr>
          <p:nvPr>
            <p:ph type="pic" sz="quarter" idx="18"/>
          </p:nvPr>
        </p:nvSpPr>
        <p:spPr>
          <a:xfrm>
            <a:off x="6424061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9" name="Picture Placeholder 122"/>
          <p:cNvSpPr>
            <a:spLocks noGrp="1"/>
          </p:cNvSpPr>
          <p:nvPr>
            <p:ph type="pic" sz="quarter" idx="19"/>
          </p:nvPr>
        </p:nvSpPr>
        <p:spPr>
          <a:xfrm>
            <a:off x="7856663" y="5234135"/>
            <a:ext cx="6075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0" name="Picture Placeholder 122"/>
          <p:cNvSpPr>
            <a:spLocks noGrp="1"/>
          </p:cNvSpPr>
          <p:nvPr>
            <p:ph type="pic" sz="quarter" idx="11"/>
          </p:nvPr>
        </p:nvSpPr>
        <p:spPr>
          <a:xfrm>
            <a:off x="1282183" y="3238852"/>
            <a:ext cx="810001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1" name="Picture Placeholder 122"/>
          <p:cNvSpPr>
            <a:spLocks noGrp="1"/>
          </p:cNvSpPr>
          <p:nvPr>
            <p:ph type="pic" sz="quarter" idx="12"/>
          </p:nvPr>
        </p:nvSpPr>
        <p:spPr>
          <a:xfrm>
            <a:off x="4160382" y="3238851"/>
            <a:ext cx="81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2" name="Picture Placeholder 122"/>
          <p:cNvSpPr>
            <a:spLocks noGrp="1"/>
          </p:cNvSpPr>
          <p:nvPr>
            <p:ph type="pic" sz="quarter" idx="13"/>
          </p:nvPr>
        </p:nvSpPr>
        <p:spPr>
          <a:xfrm>
            <a:off x="7038581" y="3238851"/>
            <a:ext cx="81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3" name="Picture Placeholder 122"/>
          <p:cNvSpPr>
            <a:spLocks noGrp="1"/>
          </p:cNvSpPr>
          <p:nvPr>
            <p:ph type="pic" sz="quarter" idx="10"/>
          </p:nvPr>
        </p:nvSpPr>
        <p:spPr>
          <a:xfrm>
            <a:off x="4058094" y="1012533"/>
            <a:ext cx="984549" cy="13068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42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8449" y="0"/>
            <a:ext cx="2466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8577" y="0"/>
            <a:ext cx="2466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36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52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33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62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19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 NAME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NAME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3348572" y="1136829"/>
            <a:ext cx="2328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4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10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72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5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33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55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45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36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4391" t="3589" r="16152" b="1926"/>
          <a:stretch/>
        </p:blipFill>
        <p:spPr>
          <a:xfrm>
            <a:off x="-14514" y="-14514"/>
            <a:ext cx="9173028" cy="68797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58514" cy="6865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7000"/>
                </a:schemeClr>
              </a:gs>
              <a:gs pos="53000">
                <a:schemeClr val="tx2">
                  <a:lumMod val="60000"/>
                  <a:lumOff val="40000"/>
                  <a:alpha val="4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9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3189" t="14836" r="3313" b="14911"/>
          <a:stretch/>
        </p:blipFill>
        <p:spPr>
          <a:xfrm>
            <a:off x="-12192" y="-14514"/>
            <a:ext cx="9156192" cy="68797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4514"/>
            <a:ext cx="9144000" cy="6879772"/>
          </a:xfrm>
          <a:prstGeom prst="rect">
            <a:avLst/>
          </a:prstGeom>
          <a:gradFill flip="none" rotWithShape="1">
            <a:gsLst>
              <a:gs pos="37000">
                <a:schemeClr val="bg1">
                  <a:alpha val="20000"/>
                </a:schemeClr>
              </a:gs>
              <a:gs pos="73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3189" t="14836" r="3313" b="14911"/>
          <a:stretch/>
        </p:blipFill>
        <p:spPr>
          <a:xfrm>
            <a:off x="-12192" y="-14514"/>
            <a:ext cx="9156192" cy="68797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4514"/>
            <a:ext cx="9144000" cy="6879772"/>
          </a:xfrm>
          <a:prstGeom prst="rect">
            <a:avLst/>
          </a:prstGeom>
          <a:gradFill flip="none" rotWithShape="1">
            <a:gsLst>
              <a:gs pos="37000">
                <a:schemeClr val="bg1">
                  <a:alpha val="20000"/>
                </a:schemeClr>
              </a:gs>
              <a:gs pos="73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855034" y="389238"/>
            <a:ext cx="1389306" cy="1389306"/>
          </a:xfrm>
          <a:prstGeom prst="ellipse">
            <a:avLst/>
          </a:prstGeom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87288" y="389238"/>
            <a:ext cx="1389306" cy="1389306"/>
          </a:xfrm>
          <a:prstGeom prst="ellipse">
            <a:avLst/>
          </a:prstGeom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5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81100" y="208121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pPr lvl="0"/>
            <a:r>
              <a:rPr lang="de-DE" altLang="tr-TR" noProof="0" smtClean="0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181100" y="3141663"/>
            <a:ext cx="74850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tr-TR" noProof="0" smtClean="0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6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38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79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81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7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53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68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14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620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06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49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89725" y="300038"/>
            <a:ext cx="2130425" cy="55022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95275" y="300038"/>
            <a:ext cx="6242050" cy="55022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13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0" y="0"/>
            <a:ext cx="9144000" cy="38862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42000">
                <a:srgbClr val="4D4D4D"/>
              </a:gs>
              <a:gs pos="100000">
                <a:srgbClr val="000000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en-US" sz="8000" smtClean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C18A26A-F875-4E7D-9549-6036E6DA06CB}" type="datetimeFigureOut">
              <a:rPr lang="de-DE"/>
              <a:pPr>
                <a:defRPr/>
              </a:pPr>
              <a:t>11.04.2018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280FBCAA-0FED-4057-9CEE-1EA9B203772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64125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5"/>
          <p:cNvGrpSpPr>
            <a:grpSpLocks/>
          </p:cNvGrpSpPr>
          <p:nvPr userDrawn="1"/>
        </p:nvGrpSpPr>
        <p:grpSpPr bwMode="auto">
          <a:xfrm>
            <a:off x="6686550" y="6126163"/>
            <a:ext cx="2006600" cy="360362"/>
            <a:chOff x="6896100" y="6163200"/>
            <a:chExt cx="2005803" cy="360000"/>
          </a:xfrm>
        </p:grpSpPr>
        <p:sp>
          <p:nvSpPr>
            <p:cNvPr id="5" name="Datumsplatzhalter 4"/>
            <p:cNvSpPr txBox="1">
              <a:spLocks/>
            </p:cNvSpPr>
            <p:nvPr userDrawn="1"/>
          </p:nvSpPr>
          <p:spPr>
            <a:xfrm>
              <a:off x="6896100" y="616320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pPr>
                <a:defRPr/>
              </a:pPr>
              <a:r>
                <a:rPr lang="en-US" sz="1200" kern="1000" spc="200" dirty="0" smtClean="0">
                  <a:solidFill>
                    <a:prstClr val="white">
                      <a:lumMod val="65000"/>
                    </a:prstClr>
                  </a:solidFill>
                  <a:ea typeface="ＭＳ Ｐゴシック" pitchFamily="34" charset="-128"/>
                </a:rPr>
                <a:t>University </a:t>
              </a:r>
              <a:r>
                <a:rPr lang="en-US" sz="1200" b="1" kern="1000" spc="200" dirty="0" smtClean="0">
                  <a:solidFill>
                    <a:prstClr val="white">
                      <a:lumMod val="65000"/>
                    </a:prstClr>
                  </a:solidFill>
                  <a:ea typeface="ＭＳ Ｐゴシック" pitchFamily="34" charset="-128"/>
                </a:rPr>
                <a:t>LOGO</a:t>
              </a:r>
              <a:endParaRPr lang="en-US" sz="1200" b="1" kern="1000" spc="200" dirty="0">
                <a:solidFill>
                  <a:prstClr val="white">
                    <a:lumMod val="65000"/>
                  </a:prstClr>
                </a:solidFill>
                <a:ea typeface="ＭＳ Ｐゴシック" pitchFamily="34" charset="-128"/>
              </a:endParaRPr>
            </a:p>
          </p:txBody>
        </p:sp>
        <p:grpSp>
          <p:nvGrpSpPr>
            <p:cNvPr id="6" name="Gruppieren 15"/>
            <p:cNvGrpSpPr>
              <a:grpSpLocks/>
            </p:cNvGrpSpPr>
            <p:nvPr/>
          </p:nvGrpSpPr>
          <p:grpSpPr bwMode="auto">
            <a:xfrm>
              <a:off x="7141229" y="6215923"/>
              <a:ext cx="189516" cy="255453"/>
              <a:chOff x="4967288" y="2282825"/>
              <a:chExt cx="2259012" cy="228441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2147483647 h 1402"/>
                  <a:gd name="T2" fmla="*/ 2147483647 w 527"/>
                  <a:gd name="T3" fmla="*/ 0 h 1402"/>
                  <a:gd name="T4" fmla="*/ 2147483647 w 527"/>
                  <a:gd name="T5" fmla="*/ 2147483647 h 1402"/>
                  <a:gd name="T6" fmla="*/ 2147483647 w 527"/>
                  <a:gd name="T7" fmla="*/ 2147483647 h 1402"/>
                  <a:gd name="T8" fmla="*/ 0 w 527"/>
                  <a:gd name="T9" fmla="*/ 2147483647 h 14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2147483647 h 498"/>
                  <a:gd name="T2" fmla="*/ 2147483647 w 1418"/>
                  <a:gd name="T3" fmla="*/ 0 h 498"/>
                  <a:gd name="T4" fmla="*/ 2147483647 w 1418"/>
                  <a:gd name="T5" fmla="*/ 2147483647 h 498"/>
                  <a:gd name="T6" fmla="*/ 2147483647 w 1418"/>
                  <a:gd name="T7" fmla="*/ 2147483647 h 498"/>
                  <a:gd name="T8" fmla="*/ 0 w 1418"/>
                  <a:gd name="T9" fmla="*/ 2147483647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2147483647 w 1033"/>
                  <a:gd name="T1" fmla="*/ 2147483647 h 1111"/>
                  <a:gd name="T2" fmla="*/ 2147483647 w 1033"/>
                  <a:gd name="T3" fmla="*/ 2147483647 h 1111"/>
                  <a:gd name="T4" fmla="*/ 2147483647 w 1033"/>
                  <a:gd name="T5" fmla="*/ 2147483647 h 1111"/>
                  <a:gd name="T6" fmla="*/ 0 w 1033"/>
                  <a:gd name="T7" fmla="*/ 0 h 1111"/>
                  <a:gd name="T8" fmla="*/ 2147483647 w 1033"/>
                  <a:gd name="T9" fmla="*/ 2147483647 h 1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Datumsplatzhalter 2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85BBE25-095B-49AA-81FE-1F04267A5A38}" type="datetimeFigureOut">
              <a:rPr lang="de-DE"/>
              <a:pPr>
                <a:defRPr/>
              </a:pPr>
              <a:t>11.04.2018</a:t>
            </a:fld>
            <a:endParaRPr lang="de-DE" dirty="0"/>
          </a:p>
        </p:txBody>
      </p:sp>
      <p:sp>
        <p:nvSpPr>
          <p:cNvPr id="12" name="Fußzeilenplatzhalter 2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02B4234-A1F7-4F09-AB81-9EFA3768157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21076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88E491A-670E-4BF3-92D1-D6F35F4AC1E8}" type="datetimeFigureOut">
              <a:rPr lang="de-DE"/>
              <a:pPr>
                <a:defRPr/>
              </a:pPr>
              <a:t>11.04.2018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6C03AF04-F8DB-4EAF-80E5-BA6B2D1A242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44907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harteo.com /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8832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1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3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5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114856" y="0"/>
            <a:ext cx="9271556" cy="6858000"/>
            <a:chOff x="-114856" y="0"/>
            <a:chExt cx="9271556" cy="6858000"/>
          </a:xfrm>
        </p:grpSpPr>
        <p:sp>
          <p:nvSpPr>
            <p:cNvPr id="14" name="Rectangle 13"/>
            <p:cNvSpPr/>
            <p:nvPr userDrawn="1">
              <p:custDataLst>
                <p:tags r:id="rId4"/>
              </p:custDataLst>
            </p:nvPr>
          </p:nvSpPr>
          <p:spPr>
            <a:xfrm>
              <a:off x="0" y="0"/>
              <a:ext cx="91567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78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Group 14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0" y="0"/>
              <a:ext cx="9156700" cy="6858000"/>
              <a:chOff x="0" y="0"/>
              <a:chExt cx="9156700" cy="6858000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">
                    <a:schemeClr val="bg1">
                      <a:lumMod val="9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2700" y="3848100"/>
                <a:ext cx="9144000" cy="3008313"/>
              </a:xfrm>
              <a:prstGeom prst="rect">
                <a:avLst/>
              </a:prstGeom>
              <a:solidFill>
                <a:schemeClr val="bg1">
                  <a:lumMod val="9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8" name="Straight Connector 17"/>
            <p:cNvCxnSpPr/>
            <p:nvPr userDrawn="1">
              <p:custDataLst>
                <p:tags r:id="rId6"/>
              </p:custDataLst>
            </p:nvPr>
          </p:nvCxnSpPr>
          <p:spPr>
            <a:xfrm>
              <a:off x="-114856" y="3554413"/>
              <a:ext cx="925406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40005" dist="19939" dir="5400000" sx="102000" sy="102000" algn="tl" rotWithShape="0">
                <a:srgbClr val="000000">
                  <a:alpha val="16000"/>
                </a:srgbClr>
              </a:outerShdw>
              <a:softEdge rad="1270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25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 NAME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NAME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128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8A1A-EF06-42BD-8183-7D22FECA9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0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3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BCD5-A183-468F-86D5-E20CBF398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3" y="63563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94CE-9DD0-48A7-B5B0-248B3D570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1958-1B3D-4EE8-B8DC-25E93B9C4F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tr-TR" smtClean="0"/>
              <a:t>Textmasterformate durch Klicken bearbeiten</a:t>
            </a:r>
          </a:p>
          <a:p>
            <a:pPr lvl="1"/>
            <a:r>
              <a:rPr lang="de-DE" altLang="tr-TR" smtClean="0"/>
              <a:t>Zweite Ebene</a:t>
            </a:r>
          </a:p>
          <a:p>
            <a:pPr lvl="2"/>
            <a:r>
              <a:rPr lang="de-DE" altLang="tr-TR" smtClean="0"/>
              <a:t>Dritte Ebene</a:t>
            </a:r>
          </a:p>
          <a:p>
            <a:pPr lvl="3"/>
            <a:r>
              <a:rPr lang="de-DE" altLang="tr-TR" smtClean="0"/>
              <a:t>Vierte Ebene</a:t>
            </a:r>
          </a:p>
          <a:p>
            <a:pPr lvl="4"/>
            <a:r>
              <a:rPr lang="de-DE" altLang="tr-TR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300038"/>
            <a:ext cx="85201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tr-TR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tr-TR" sz="1000" smtClean="0">
                <a:solidFill>
                  <a:srgbClr val="000000"/>
                </a:solidFill>
              </a:rPr>
              <a:t>Page </a:t>
            </a:r>
            <a:r>
              <a:rPr lang="de-DE" altLang="tr-TR" sz="100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altLang="tr-TR" sz="1000" smtClean="0">
                <a:solidFill>
                  <a:srgbClr val="000000"/>
                </a:solidFill>
              </a:rPr>
              <a:t> </a:t>
            </a:r>
            <a:fld id="{D123922B-5BF5-47F7-86C6-887BDD648B40}" type="slidenum">
              <a:rPr lang="de-DE" altLang="tr-TR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tr-TR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gray">
          <a:xfrm>
            <a:off x="0" y="2017713"/>
            <a:ext cx="9144000" cy="4840287"/>
          </a:xfrm>
          <a:prstGeom prst="rect">
            <a:avLst/>
          </a:prstGeom>
          <a:gradFill rotWithShape="1">
            <a:gsLst>
              <a:gs pos="0">
                <a:srgbClr val="000000">
                  <a:alpha val="999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fontAlgn="base" hangingPunct="1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altLang="en-US" noProof="1" smtClean="0">
              <a:solidFill>
                <a:srgbClr val="000000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4163"/>
            <a:ext cx="8496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6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4963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C45EC97-4DE6-4FE5-9AA4-4EF27CF131A8}" type="datetimeFigureOut">
              <a:rPr lang="de-DE"/>
              <a:pPr>
                <a:defRPr/>
              </a:pPr>
              <a:t>11.04.2018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65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0FF2468-AA12-4CF4-AF17-6C082AF4C34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72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-111" charset="0"/>
        </a:defRPr>
      </a:lvl9pPr>
    </p:titleStyle>
    <p:bodyStyle>
      <a:lvl1pPr marL="190500" indent="-190500" algn="l" rtl="0" eaLnBrk="0" fontAlgn="base" hangingPunct="0">
        <a:spcBef>
          <a:spcPts val="438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spcBef>
          <a:spcPts val="438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90500" algn="l" rtl="0" eaLnBrk="0" fontAlgn="base" hangingPunct="0">
        <a:spcBef>
          <a:spcPts val="438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9.xml"/><Relationship Id="rId7" Type="http://schemas.openxmlformats.org/officeDocument/2006/relationships/image" Target="../media/image9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hart" Target="../charts/chart2.xml"/><Relationship Id="rId7" Type="http://schemas.openxmlformats.org/officeDocument/2006/relationships/image" Target="../media/image3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chart" Target="../charts/chart3.xml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1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90" t="44951" r="29720" b="44305"/>
          <a:stretch/>
        </p:blipFill>
        <p:spPr>
          <a:xfrm>
            <a:off x="9495732" y="3611939"/>
            <a:ext cx="1744462" cy="736846"/>
          </a:xfrm>
          <a:prstGeom prst="rect">
            <a:avLst/>
          </a:prstGeom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13394" y="4672973"/>
            <a:ext cx="3433335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PowerPoint Presentation -</a:t>
            </a:r>
            <a:endParaRPr lang="en-US" sz="2000" dirty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03230" y="3065444"/>
            <a:ext cx="1526828" cy="110557"/>
            <a:chOff x="-170626" y="0"/>
            <a:chExt cx="13534857" cy="166915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9" name="Parallelogram 18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1" t="28167" r="40909" b="206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1800" y="5492504"/>
            <a:ext cx="4740836" cy="9971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Tesise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Kabul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Edilebilecek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Atıkların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Çevresel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Özelliklerinin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Enerji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Değerinin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Belirlenmesi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7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7" name="Gruppieren 12"/>
          <p:cNvGrpSpPr>
            <a:grpSpLocks/>
          </p:cNvGrpSpPr>
          <p:nvPr/>
        </p:nvGrpSpPr>
        <p:grpSpPr bwMode="auto">
          <a:xfrm>
            <a:off x="458788" y="1884363"/>
            <a:ext cx="5119687" cy="4052887"/>
            <a:chOff x="554763" y="2039278"/>
            <a:chExt cx="5119647" cy="4053358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54763" y="2153096"/>
              <a:ext cx="4696991" cy="393954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de-DE" sz="5000" b="1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Teşekkür Ederi</a:t>
              </a:r>
              <a:r>
                <a:rPr lang="tr-TR" sz="5000" b="1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z!</a:t>
              </a:r>
              <a:endParaRPr lang="de-DE" sz="5000" b="1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  <a:p>
              <a:pPr>
                <a:lnSpc>
                  <a:spcPct val="80000"/>
                </a:lnSpc>
                <a:defRPr/>
              </a:pPr>
              <a:endParaRPr lang="tr-TR" sz="3000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tr-TR" sz="3000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tr-TR" sz="3000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de-DE" sz="3000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TÜBİTAK MAM ÇTÜE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de-DE" sz="3000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PK. 21, 41470 GEBZE-KOCAELİ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de-DE" sz="3000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Tel: +90-262-677 2</a:t>
              </a:r>
              <a:r>
                <a:rPr lang="tr-TR" sz="3000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9</a:t>
              </a:r>
              <a:r>
                <a:rPr lang="de-DE" sz="3000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 </a:t>
              </a:r>
              <a:r>
                <a:rPr lang="tr-TR" sz="3000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42</a:t>
              </a:r>
              <a:r>
                <a:rPr lang="de-DE" sz="3000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 ; </a:t>
              </a:r>
              <a:endParaRPr lang="tr-TR" sz="3000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de-DE" sz="3000" noProof="1">
                  <a:ln w="12700">
                    <a:noFill/>
                  </a:ln>
                  <a:solidFill>
                    <a:srgbClr val="A4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ＭＳ Ｐゴシック" pitchFamily="34" charset="-128"/>
                </a:rPr>
                <a:t>Faks: +90-262-641 23 09</a:t>
              </a:r>
              <a:endParaRPr lang="tr-TR" sz="3000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tr-TR" sz="3000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de-DE" sz="3000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490261" y="2039278"/>
              <a:ext cx="184149" cy="22164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 sz="13800" b="1" noProof="1">
                <a:ln w="12700">
                  <a:noFill/>
                </a:ln>
                <a:solidFill>
                  <a:srgbClr val="A4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ＭＳ Ｐゴシック" pitchFamily="34" charset="-128"/>
              </a:endParaRPr>
            </a:p>
          </p:txBody>
        </p:sp>
      </p:grp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763838"/>
            <a:ext cx="7429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597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57520" y="3646713"/>
            <a:ext cx="2939305" cy="2614128"/>
            <a:chOff x="6096000" y="3646713"/>
            <a:chExt cx="3919073" cy="2614128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6" name="Freeform 5"/>
            <p:cNvSpPr>
              <a:spLocks/>
            </p:cNvSpPr>
            <p:nvPr/>
          </p:nvSpPr>
          <p:spPr bwMode="auto">
            <a:xfrm>
              <a:off x="6096000" y="3674296"/>
              <a:ext cx="3919073" cy="2586545"/>
            </a:xfrm>
            <a:custGeom>
              <a:avLst/>
              <a:gdLst>
                <a:gd name="T0" fmla="*/ 37 w 1723"/>
                <a:gd name="T1" fmla="*/ 721 h 1138"/>
                <a:gd name="T2" fmla="*/ 451 w 1723"/>
                <a:gd name="T3" fmla="*/ 0 h 1138"/>
                <a:gd name="T4" fmla="*/ 451 w 1723"/>
                <a:gd name="T5" fmla="*/ 0 h 1138"/>
                <a:gd name="T6" fmla="*/ 634 w 1723"/>
                <a:gd name="T7" fmla="*/ 605 h 1138"/>
                <a:gd name="T8" fmla="*/ 1330 w 1723"/>
                <a:gd name="T9" fmla="*/ 579 h 1138"/>
                <a:gd name="T10" fmla="*/ 1446 w 1723"/>
                <a:gd name="T11" fmla="*/ 325 h 1138"/>
                <a:gd name="T12" fmla="*/ 1277 w 1723"/>
                <a:gd name="T13" fmla="*/ 32 h 1138"/>
                <a:gd name="T14" fmla="*/ 1071 w 1723"/>
                <a:gd name="T15" fmla="*/ 1138 h 1138"/>
                <a:gd name="T16" fmla="*/ 1071 w 1723"/>
                <a:gd name="T17" fmla="*/ 1138 h 1138"/>
                <a:gd name="T18" fmla="*/ 279 w 1723"/>
                <a:gd name="T19" fmla="*/ 1138 h 1138"/>
                <a:gd name="T20" fmla="*/ 0 w 1723"/>
                <a:gd name="T21" fmla="*/ 860 h 1138"/>
                <a:gd name="T22" fmla="*/ 37 w 1723"/>
                <a:gd name="T23" fmla="*/ 72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3" h="1138">
                  <a:moveTo>
                    <a:pt x="37" y="721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342" y="265"/>
                    <a:pt x="450" y="484"/>
                    <a:pt x="634" y="605"/>
                  </a:cubicBezTo>
                  <a:cubicBezTo>
                    <a:pt x="828" y="733"/>
                    <a:pt x="1106" y="750"/>
                    <a:pt x="1330" y="579"/>
                  </a:cubicBezTo>
                  <a:cubicBezTo>
                    <a:pt x="1401" y="517"/>
                    <a:pt x="1446" y="426"/>
                    <a:pt x="1446" y="325"/>
                  </a:cubicBezTo>
                  <a:cubicBezTo>
                    <a:pt x="1446" y="196"/>
                    <a:pt x="1378" y="96"/>
                    <a:pt x="1277" y="32"/>
                  </a:cubicBezTo>
                  <a:cubicBezTo>
                    <a:pt x="1723" y="311"/>
                    <a:pt x="1648" y="1131"/>
                    <a:pt x="1071" y="1138"/>
                  </a:cubicBezTo>
                  <a:cubicBezTo>
                    <a:pt x="1071" y="1138"/>
                    <a:pt x="1071" y="1138"/>
                    <a:pt x="1071" y="1138"/>
                  </a:cubicBezTo>
                  <a:cubicBezTo>
                    <a:pt x="279" y="1138"/>
                    <a:pt x="279" y="1138"/>
                    <a:pt x="279" y="1138"/>
                  </a:cubicBezTo>
                  <a:cubicBezTo>
                    <a:pt x="125" y="1138"/>
                    <a:pt x="0" y="1014"/>
                    <a:pt x="0" y="860"/>
                  </a:cubicBezTo>
                  <a:cubicBezTo>
                    <a:pt x="0" y="809"/>
                    <a:pt x="13" y="762"/>
                    <a:pt x="37" y="721"/>
                  </a:cubicBez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>
              <a:off x="6651927" y="3646713"/>
              <a:ext cx="2134589" cy="1979694"/>
            </a:xfrm>
            <a:custGeom>
              <a:avLst/>
              <a:gdLst>
                <a:gd name="T0" fmla="*/ 939 w 939"/>
                <a:gd name="T1" fmla="*/ 677 h 871"/>
                <a:gd name="T2" fmla="*/ 214 w 939"/>
                <a:gd name="T3" fmla="*/ 0 h 871"/>
                <a:gd name="T4" fmla="*/ 939 w 939"/>
                <a:gd name="T5" fmla="*/ 67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9" h="871">
                  <a:moveTo>
                    <a:pt x="939" y="677"/>
                  </a:moveTo>
                  <a:cubicBezTo>
                    <a:pt x="419" y="871"/>
                    <a:pt x="0" y="457"/>
                    <a:pt x="214" y="0"/>
                  </a:cubicBezTo>
                  <a:cubicBezTo>
                    <a:pt x="37" y="499"/>
                    <a:pt x="468" y="810"/>
                    <a:pt x="939" y="677"/>
                  </a:cubicBezTo>
                  <a:close/>
                </a:path>
              </a:pathLst>
            </a:custGeom>
            <a:solidFill>
              <a:srgbClr val="FEBF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0406" y="2522156"/>
            <a:ext cx="2466660" cy="3738713"/>
            <a:chOff x="7846534" y="2522128"/>
            <a:chExt cx="3288880" cy="3738713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7846534" y="2522128"/>
              <a:ext cx="3288880" cy="3738713"/>
            </a:xfrm>
            <a:custGeom>
              <a:avLst/>
              <a:gdLst>
                <a:gd name="T0" fmla="*/ 992 w 1446"/>
                <a:gd name="T1" fmla="*/ 501 h 1645"/>
                <a:gd name="T2" fmla="*/ 1409 w 1446"/>
                <a:gd name="T3" fmla="*/ 1228 h 1645"/>
                <a:gd name="T4" fmla="*/ 1446 w 1446"/>
                <a:gd name="T5" fmla="*/ 1367 h 1645"/>
                <a:gd name="T6" fmla="*/ 1167 w 1446"/>
                <a:gd name="T7" fmla="*/ 1645 h 1645"/>
                <a:gd name="T8" fmla="*/ 294 w 1446"/>
                <a:gd name="T9" fmla="*/ 1645 h 1645"/>
                <a:gd name="T10" fmla="*/ 507 w 1446"/>
                <a:gd name="T11" fmla="*/ 539 h 1645"/>
                <a:gd name="T12" fmla="*/ 338 w 1446"/>
                <a:gd name="T13" fmla="*/ 494 h 1645"/>
                <a:gd name="T14" fmla="*/ 0 w 1446"/>
                <a:gd name="T15" fmla="*/ 832 h 1645"/>
                <a:gd name="T16" fmla="*/ 992 w 1446"/>
                <a:gd name="T17" fmla="*/ 501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6" h="1645">
                  <a:moveTo>
                    <a:pt x="992" y="501"/>
                  </a:moveTo>
                  <a:cubicBezTo>
                    <a:pt x="1409" y="1228"/>
                    <a:pt x="1409" y="1228"/>
                    <a:pt x="1409" y="1228"/>
                  </a:cubicBezTo>
                  <a:cubicBezTo>
                    <a:pt x="1432" y="1269"/>
                    <a:pt x="1446" y="1316"/>
                    <a:pt x="1446" y="1367"/>
                  </a:cubicBezTo>
                  <a:cubicBezTo>
                    <a:pt x="1446" y="1521"/>
                    <a:pt x="1321" y="1645"/>
                    <a:pt x="1167" y="1645"/>
                  </a:cubicBezTo>
                  <a:cubicBezTo>
                    <a:pt x="294" y="1645"/>
                    <a:pt x="294" y="1645"/>
                    <a:pt x="294" y="1645"/>
                  </a:cubicBezTo>
                  <a:cubicBezTo>
                    <a:pt x="877" y="1645"/>
                    <a:pt x="955" y="819"/>
                    <a:pt x="507" y="539"/>
                  </a:cubicBezTo>
                  <a:cubicBezTo>
                    <a:pt x="457" y="510"/>
                    <a:pt x="399" y="494"/>
                    <a:pt x="338" y="494"/>
                  </a:cubicBezTo>
                  <a:cubicBezTo>
                    <a:pt x="151" y="494"/>
                    <a:pt x="0" y="645"/>
                    <a:pt x="0" y="832"/>
                  </a:cubicBezTo>
                  <a:cubicBezTo>
                    <a:pt x="0" y="315"/>
                    <a:pt x="699" y="0"/>
                    <a:pt x="992" y="501"/>
                  </a:cubicBezTo>
                  <a:close/>
                </a:path>
              </a:pathLst>
            </a:custGeom>
            <a:solidFill>
              <a:srgbClr val="46B6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8514918" y="3746439"/>
              <a:ext cx="1587150" cy="2514402"/>
            </a:xfrm>
            <a:custGeom>
              <a:avLst/>
              <a:gdLst>
                <a:gd name="T0" fmla="*/ 0 w 698"/>
                <a:gd name="T1" fmla="*/ 1106 h 1106"/>
                <a:gd name="T2" fmla="*/ 213 w 698"/>
                <a:gd name="T3" fmla="*/ 0 h 1106"/>
                <a:gd name="T4" fmla="*/ 0 w 698"/>
                <a:gd name="T5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8" h="1106">
                  <a:moveTo>
                    <a:pt x="0" y="1106"/>
                  </a:moveTo>
                  <a:cubicBezTo>
                    <a:pt x="583" y="1106"/>
                    <a:pt x="661" y="280"/>
                    <a:pt x="213" y="0"/>
                  </a:cubicBezTo>
                  <a:cubicBezTo>
                    <a:pt x="698" y="280"/>
                    <a:pt x="610" y="1106"/>
                    <a:pt x="0" y="1106"/>
                  </a:cubicBezTo>
                  <a:close/>
                </a:path>
              </a:pathLst>
            </a:custGeom>
            <a:solidFill>
              <a:srgbClr val="7ACC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" y="330593"/>
            <a:ext cx="9144000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Belediye Atıkları 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Yönetimi 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MEVCUT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DURUM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41034" y="1711579"/>
            <a:ext cx="2621026" cy="4010310"/>
            <a:chOff x="6607369" y="1711579"/>
            <a:chExt cx="3494701" cy="4010310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6607369" y="1711579"/>
              <a:ext cx="3494701" cy="4010310"/>
            </a:xfrm>
            <a:custGeom>
              <a:avLst/>
              <a:gdLst>
                <a:gd name="T0" fmla="*/ 226 w 1537"/>
                <a:gd name="T1" fmla="*/ 862 h 1764"/>
                <a:gd name="T2" fmla="*/ 640 w 1537"/>
                <a:gd name="T3" fmla="*/ 141 h 1764"/>
                <a:gd name="T4" fmla="*/ 883 w 1537"/>
                <a:gd name="T5" fmla="*/ 0 h 1764"/>
                <a:gd name="T6" fmla="*/ 1123 w 1537"/>
                <a:gd name="T7" fmla="*/ 136 h 1764"/>
                <a:gd name="T8" fmla="*/ 1537 w 1537"/>
                <a:gd name="T9" fmla="*/ 857 h 1764"/>
                <a:gd name="T10" fmla="*/ 1537 w 1537"/>
                <a:gd name="T11" fmla="*/ 857 h 1764"/>
                <a:gd name="T12" fmla="*/ 545 w 1537"/>
                <a:gd name="T13" fmla="*/ 1188 h 1764"/>
                <a:gd name="T14" fmla="*/ 883 w 1537"/>
                <a:gd name="T15" fmla="*/ 1525 h 1764"/>
                <a:gd name="T16" fmla="*/ 1094 w 1537"/>
                <a:gd name="T17" fmla="*/ 1451 h 1764"/>
                <a:gd name="T18" fmla="*/ 226 w 1537"/>
                <a:gd name="T19" fmla="*/ 863 h 1764"/>
                <a:gd name="T20" fmla="*/ 226 w 1537"/>
                <a:gd name="T21" fmla="*/ 86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7" h="1764">
                  <a:moveTo>
                    <a:pt x="226" y="862"/>
                  </a:moveTo>
                  <a:cubicBezTo>
                    <a:pt x="640" y="141"/>
                    <a:pt x="640" y="141"/>
                    <a:pt x="640" y="141"/>
                  </a:cubicBezTo>
                  <a:cubicBezTo>
                    <a:pt x="688" y="57"/>
                    <a:pt x="779" y="0"/>
                    <a:pt x="883" y="0"/>
                  </a:cubicBezTo>
                  <a:cubicBezTo>
                    <a:pt x="985" y="0"/>
                    <a:pt x="1074" y="55"/>
                    <a:pt x="1123" y="136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244" y="356"/>
                    <a:pt x="545" y="671"/>
                    <a:pt x="545" y="1188"/>
                  </a:cubicBezTo>
                  <a:cubicBezTo>
                    <a:pt x="545" y="1374"/>
                    <a:pt x="696" y="1525"/>
                    <a:pt x="883" y="1525"/>
                  </a:cubicBezTo>
                  <a:cubicBezTo>
                    <a:pt x="963" y="1525"/>
                    <a:pt x="1036" y="1498"/>
                    <a:pt x="1094" y="1451"/>
                  </a:cubicBezTo>
                  <a:cubicBezTo>
                    <a:pt x="681" y="1764"/>
                    <a:pt x="0" y="1400"/>
                    <a:pt x="226" y="863"/>
                  </a:cubicBezTo>
                  <a:lnTo>
                    <a:pt x="226" y="862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7810461" y="2522128"/>
              <a:ext cx="2291607" cy="1890576"/>
            </a:xfrm>
            <a:custGeom>
              <a:avLst/>
              <a:gdLst>
                <a:gd name="T0" fmla="*/ 16 w 1008"/>
                <a:gd name="T1" fmla="*/ 832 h 832"/>
                <a:gd name="T2" fmla="*/ 1008 w 1008"/>
                <a:gd name="T3" fmla="*/ 501 h 832"/>
                <a:gd name="T4" fmla="*/ 16 w 1008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832">
                  <a:moveTo>
                    <a:pt x="16" y="832"/>
                  </a:moveTo>
                  <a:cubicBezTo>
                    <a:pt x="16" y="315"/>
                    <a:pt x="715" y="0"/>
                    <a:pt x="1008" y="501"/>
                  </a:cubicBezTo>
                  <a:cubicBezTo>
                    <a:pt x="715" y="1"/>
                    <a:pt x="0" y="253"/>
                    <a:pt x="16" y="832"/>
                  </a:cubicBezTo>
                  <a:close/>
                </a:path>
              </a:pathLst>
            </a:custGeom>
            <a:solidFill>
              <a:srgbClr val="0185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Freeform 1496"/>
          <p:cNvSpPr>
            <a:spLocks noEditPoints="1"/>
          </p:cNvSpPr>
          <p:nvPr/>
        </p:nvSpPr>
        <p:spPr bwMode="auto">
          <a:xfrm>
            <a:off x="7821001" y="3386601"/>
            <a:ext cx="165497" cy="287338"/>
          </a:xfrm>
          <a:custGeom>
            <a:avLst/>
            <a:gdLst>
              <a:gd name="T0" fmla="*/ 91 w 693"/>
              <a:gd name="T1" fmla="*/ 120 h 906"/>
              <a:gd name="T2" fmla="*/ 347 w 693"/>
              <a:gd name="T3" fmla="*/ 845 h 906"/>
              <a:gd name="T4" fmla="*/ 322 w 693"/>
              <a:gd name="T5" fmla="*/ 837 h 906"/>
              <a:gd name="T6" fmla="*/ 305 w 693"/>
              <a:gd name="T7" fmla="*/ 817 h 906"/>
              <a:gd name="T8" fmla="*/ 302 w 693"/>
              <a:gd name="T9" fmla="*/ 791 h 906"/>
              <a:gd name="T10" fmla="*/ 315 w 693"/>
              <a:gd name="T11" fmla="*/ 767 h 906"/>
              <a:gd name="T12" fmla="*/ 337 w 693"/>
              <a:gd name="T13" fmla="*/ 755 h 906"/>
              <a:gd name="T14" fmla="*/ 364 w 693"/>
              <a:gd name="T15" fmla="*/ 759 h 906"/>
              <a:gd name="T16" fmla="*/ 384 w 693"/>
              <a:gd name="T17" fmla="*/ 774 h 906"/>
              <a:gd name="T18" fmla="*/ 392 w 693"/>
              <a:gd name="T19" fmla="*/ 799 h 906"/>
              <a:gd name="T20" fmla="*/ 384 w 693"/>
              <a:gd name="T21" fmla="*/ 825 h 906"/>
              <a:gd name="T22" fmla="*/ 364 w 693"/>
              <a:gd name="T23" fmla="*/ 842 h 906"/>
              <a:gd name="T24" fmla="*/ 347 w 693"/>
              <a:gd name="T25" fmla="*/ 53 h 906"/>
              <a:gd name="T26" fmla="*/ 359 w 693"/>
              <a:gd name="T27" fmla="*/ 57 h 906"/>
              <a:gd name="T28" fmla="*/ 367 w 693"/>
              <a:gd name="T29" fmla="*/ 67 h 906"/>
              <a:gd name="T30" fmla="*/ 369 w 693"/>
              <a:gd name="T31" fmla="*/ 80 h 906"/>
              <a:gd name="T32" fmla="*/ 363 w 693"/>
              <a:gd name="T33" fmla="*/ 91 h 906"/>
              <a:gd name="T34" fmla="*/ 352 w 693"/>
              <a:gd name="T35" fmla="*/ 98 h 906"/>
              <a:gd name="T36" fmla="*/ 338 w 693"/>
              <a:gd name="T37" fmla="*/ 96 h 906"/>
              <a:gd name="T38" fmla="*/ 328 w 693"/>
              <a:gd name="T39" fmla="*/ 88 h 906"/>
              <a:gd name="T40" fmla="*/ 324 w 693"/>
              <a:gd name="T41" fmla="*/ 76 h 906"/>
              <a:gd name="T42" fmla="*/ 328 w 693"/>
              <a:gd name="T43" fmla="*/ 63 h 906"/>
              <a:gd name="T44" fmla="*/ 338 w 693"/>
              <a:gd name="T45" fmla="*/ 55 h 906"/>
              <a:gd name="T46" fmla="*/ 347 w 693"/>
              <a:gd name="T47" fmla="*/ 53 h 906"/>
              <a:gd name="T48" fmla="*/ 81 w 693"/>
              <a:gd name="T49" fmla="*/ 1 h 906"/>
              <a:gd name="T50" fmla="*/ 55 w 693"/>
              <a:gd name="T51" fmla="*/ 7 h 906"/>
              <a:gd name="T52" fmla="*/ 33 w 693"/>
              <a:gd name="T53" fmla="*/ 21 h 906"/>
              <a:gd name="T54" fmla="*/ 15 w 693"/>
              <a:gd name="T55" fmla="*/ 39 h 906"/>
              <a:gd name="T56" fmla="*/ 3 w 693"/>
              <a:gd name="T57" fmla="*/ 64 h 906"/>
              <a:gd name="T58" fmla="*/ 0 w 693"/>
              <a:gd name="T59" fmla="*/ 90 h 906"/>
              <a:gd name="T60" fmla="*/ 1 w 693"/>
              <a:gd name="T61" fmla="*/ 833 h 906"/>
              <a:gd name="T62" fmla="*/ 11 w 693"/>
              <a:gd name="T63" fmla="*/ 858 h 906"/>
              <a:gd name="T64" fmla="*/ 27 w 693"/>
              <a:gd name="T65" fmla="*/ 879 h 906"/>
              <a:gd name="T66" fmla="*/ 48 w 693"/>
              <a:gd name="T67" fmla="*/ 895 h 906"/>
              <a:gd name="T68" fmla="*/ 72 w 693"/>
              <a:gd name="T69" fmla="*/ 903 h 906"/>
              <a:gd name="T70" fmla="*/ 603 w 693"/>
              <a:gd name="T71" fmla="*/ 906 h 906"/>
              <a:gd name="T72" fmla="*/ 630 w 693"/>
              <a:gd name="T73" fmla="*/ 901 h 906"/>
              <a:gd name="T74" fmla="*/ 654 w 693"/>
              <a:gd name="T75" fmla="*/ 890 h 906"/>
              <a:gd name="T76" fmla="*/ 674 w 693"/>
              <a:gd name="T77" fmla="*/ 872 h 906"/>
              <a:gd name="T78" fmla="*/ 687 w 693"/>
              <a:gd name="T79" fmla="*/ 850 h 906"/>
              <a:gd name="T80" fmla="*/ 693 w 693"/>
              <a:gd name="T81" fmla="*/ 824 h 906"/>
              <a:gd name="T82" fmla="*/ 693 w 693"/>
              <a:gd name="T83" fmla="*/ 82 h 906"/>
              <a:gd name="T84" fmla="*/ 687 w 693"/>
              <a:gd name="T85" fmla="*/ 55 h 906"/>
              <a:gd name="T86" fmla="*/ 674 w 693"/>
              <a:gd name="T87" fmla="*/ 33 h 906"/>
              <a:gd name="T88" fmla="*/ 654 w 693"/>
              <a:gd name="T89" fmla="*/ 15 h 906"/>
              <a:gd name="T90" fmla="*/ 630 w 693"/>
              <a:gd name="T91" fmla="*/ 4 h 906"/>
              <a:gd name="T92" fmla="*/ 603 w 693"/>
              <a:gd name="T93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3" h="906">
                <a:moveTo>
                  <a:pt x="603" y="724"/>
                </a:moveTo>
                <a:lnTo>
                  <a:pt x="91" y="724"/>
                </a:lnTo>
                <a:lnTo>
                  <a:pt x="91" y="120"/>
                </a:lnTo>
                <a:lnTo>
                  <a:pt x="603" y="120"/>
                </a:lnTo>
                <a:lnTo>
                  <a:pt x="603" y="724"/>
                </a:lnTo>
                <a:close/>
                <a:moveTo>
                  <a:pt x="347" y="845"/>
                </a:moveTo>
                <a:lnTo>
                  <a:pt x="337" y="844"/>
                </a:lnTo>
                <a:lnTo>
                  <a:pt x="330" y="842"/>
                </a:lnTo>
                <a:lnTo>
                  <a:pt x="322" y="837"/>
                </a:lnTo>
                <a:lnTo>
                  <a:pt x="315" y="832"/>
                </a:lnTo>
                <a:lnTo>
                  <a:pt x="310" y="825"/>
                </a:lnTo>
                <a:lnTo>
                  <a:pt x="305" y="817"/>
                </a:lnTo>
                <a:lnTo>
                  <a:pt x="302" y="809"/>
                </a:lnTo>
                <a:lnTo>
                  <a:pt x="302" y="799"/>
                </a:lnTo>
                <a:lnTo>
                  <a:pt x="302" y="791"/>
                </a:lnTo>
                <a:lnTo>
                  <a:pt x="305" y="782"/>
                </a:lnTo>
                <a:lnTo>
                  <a:pt x="310" y="774"/>
                </a:lnTo>
                <a:lnTo>
                  <a:pt x="315" y="767"/>
                </a:lnTo>
                <a:lnTo>
                  <a:pt x="322" y="762"/>
                </a:lnTo>
                <a:lnTo>
                  <a:pt x="330" y="759"/>
                </a:lnTo>
                <a:lnTo>
                  <a:pt x="337" y="755"/>
                </a:lnTo>
                <a:lnTo>
                  <a:pt x="347" y="754"/>
                </a:lnTo>
                <a:lnTo>
                  <a:pt x="356" y="755"/>
                </a:lnTo>
                <a:lnTo>
                  <a:pt x="364" y="759"/>
                </a:lnTo>
                <a:lnTo>
                  <a:pt x="372" y="762"/>
                </a:lnTo>
                <a:lnTo>
                  <a:pt x="378" y="767"/>
                </a:lnTo>
                <a:lnTo>
                  <a:pt x="384" y="774"/>
                </a:lnTo>
                <a:lnTo>
                  <a:pt x="388" y="782"/>
                </a:lnTo>
                <a:lnTo>
                  <a:pt x="392" y="791"/>
                </a:lnTo>
                <a:lnTo>
                  <a:pt x="392" y="799"/>
                </a:lnTo>
                <a:lnTo>
                  <a:pt x="392" y="809"/>
                </a:lnTo>
                <a:lnTo>
                  <a:pt x="388" y="817"/>
                </a:lnTo>
                <a:lnTo>
                  <a:pt x="384" y="825"/>
                </a:lnTo>
                <a:lnTo>
                  <a:pt x="378" y="832"/>
                </a:lnTo>
                <a:lnTo>
                  <a:pt x="372" y="837"/>
                </a:lnTo>
                <a:lnTo>
                  <a:pt x="364" y="842"/>
                </a:lnTo>
                <a:lnTo>
                  <a:pt x="356" y="844"/>
                </a:lnTo>
                <a:lnTo>
                  <a:pt x="347" y="845"/>
                </a:lnTo>
                <a:close/>
                <a:moveTo>
                  <a:pt x="347" y="53"/>
                </a:moveTo>
                <a:lnTo>
                  <a:pt x="352" y="53"/>
                </a:lnTo>
                <a:lnTo>
                  <a:pt x="356" y="55"/>
                </a:lnTo>
                <a:lnTo>
                  <a:pt x="359" y="57"/>
                </a:lnTo>
                <a:lnTo>
                  <a:pt x="363" y="59"/>
                </a:lnTo>
                <a:lnTo>
                  <a:pt x="366" y="63"/>
                </a:lnTo>
                <a:lnTo>
                  <a:pt x="367" y="67"/>
                </a:lnTo>
                <a:lnTo>
                  <a:pt x="369" y="70"/>
                </a:lnTo>
                <a:lnTo>
                  <a:pt x="369" y="76"/>
                </a:lnTo>
                <a:lnTo>
                  <a:pt x="369" y="80"/>
                </a:lnTo>
                <a:lnTo>
                  <a:pt x="367" y="85"/>
                </a:lnTo>
                <a:lnTo>
                  <a:pt x="366" y="88"/>
                </a:lnTo>
                <a:lnTo>
                  <a:pt x="363" y="91"/>
                </a:lnTo>
                <a:lnTo>
                  <a:pt x="359" y="95"/>
                </a:lnTo>
                <a:lnTo>
                  <a:pt x="356" y="96"/>
                </a:lnTo>
                <a:lnTo>
                  <a:pt x="352" y="98"/>
                </a:lnTo>
                <a:lnTo>
                  <a:pt x="347" y="98"/>
                </a:lnTo>
                <a:lnTo>
                  <a:pt x="342" y="98"/>
                </a:lnTo>
                <a:lnTo>
                  <a:pt x="338" y="96"/>
                </a:lnTo>
                <a:lnTo>
                  <a:pt x="334" y="95"/>
                </a:lnTo>
                <a:lnTo>
                  <a:pt x="331" y="91"/>
                </a:lnTo>
                <a:lnTo>
                  <a:pt x="328" y="88"/>
                </a:lnTo>
                <a:lnTo>
                  <a:pt x="326" y="85"/>
                </a:lnTo>
                <a:lnTo>
                  <a:pt x="324" y="80"/>
                </a:lnTo>
                <a:lnTo>
                  <a:pt x="324" y="76"/>
                </a:lnTo>
                <a:lnTo>
                  <a:pt x="324" y="70"/>
                </a:lnTo>
                <a:lnTo>
                  <a:pt x="326" y="67"/>
                </a:lnTo>
                <a:lnTo>
                  <a:pt x="328" y="63"/>
                </a:lnTo>
                <a:lnTo>
                  <a:pt x="331" y="59"/>
                </a:lnTo>
                <a:lnTo>
                  <a:pt x="334" y="57"/>
                </a:lnTo>
                <a:lnTo>
                  <a:pt x="338" y="55"/>
                </a:lnTo>
                <a:lnTo>
                  <a:pt x="342" y="54"/>
                </a:lnTo>
                <a:lnTo>
                  <a:pt x="347" y="53"/>
                </a:lnTo>
                <a:lnTo>
                  <a:pt x="347" y="53"/>
                </a:lnTo>
                <a:close/>
                <a:moveTo>
                  <a:pt x="603" y="0"/>
                </a:moveTo>
                <a:lnTo>
                  <a:pt x="91" y="0"/>
                </a:lnTo>
                <a:lnTo>
                  <a:pt x="81" y="1"/>
                </a:lnTo>
                <a:lnTo>
                  <a:pt x="72" y="2"/>
                </a:lnTo>
                <a:lnTo>
                  <a:pt x="63" y="4"/>
                </a:lnTo>
                <a:lnTo>
                  <a:pt x="55" y="7"/>
                </a:lnTo>
                <a:lnTo>
                  <a:pt x="48" y="11"/>
                </a:lnTo>
                <a:lnTo>
                  <a:pt x="40" y="15"/>
                </a:lnTo>
                <a:lnTo>
                  <a:pt x="33" y="21"/>
                </a:lnTo>
                <a:lnTo>
                  <a:pt x="27" y="26"/>
                </a:lnTo>
                <a:lnTo>
                  <a:pt x="21" y="33"/>
                </a:lnTo>
                <a:lnTo>
                  <a:pt x="15" y="39"/>
                </a:lnTo>
                <a:lnTo>
                  <a:pt x="11" y="47"/>
                </a:lnTo>
                <a:lnTo>
                  <a:pt x="7" y="55"/>
                </a:lnTo>
                <a:lnTo>
                  <a:pt x="3" y="64"/>
                </a:lnTo>
                <a:lnTo>
                  <a:pt x="1" y="73"/>
                </a:lnTo>
                <a:lnTo>
                  <a:pt x="0" y="82"/>
                </a:lnTo>
                <a:lnTo>
                  <a:pt x="0" y="90"/>
                </a:lnTo>
                <a:lnTo>
                  <a:pt x="0" y="815"/>
                </a:lnTo>
                <a:lnTo>
                  <a:pt x="0" y="824"/>
                </a:lnTo>
                <a:lnTo>
                  <a:pt x="1" y="833"/>
                </a:lnTo>
                <a:lnTo>
                  <a:pt x="3" y="842"/>
                </a:lnTo>
                <a:lnTo>
                  <a:pt x="7" y="850"/>
                </a:lnTo>
                <a:lnTo>
                  <a:pt x="11" y="858"/>
                </a:lnTo>
                <a:lnTo>
                  <a:pt x="15" y="866"/>
                </a:lnTo>
                <a:lnTo>
                  <a:pt x="21" y="872"/>
                </a:lnTo>
                <a:lnTo>
                  <a:pt x="27" y="879"/>
                </a:lnTo>
                <a:lnTo>
                  <a:pt x="33" y="885"/>
                </a:lnTo>
                <a:lnTo>
                  <a:pt x="40" y="890"/>
                </a:lnTo>
                <a:lnTo>
                  <a:pt x="48" y="895"/>
                </a:lnTo>
                <a:lnTo>
                  <a:pt x="55" y="898"/>
                </a:lnTo>
                <a:lnTo>
                  <a:pt x="63" y="901"/>
                </a:lnTo>
                <a:lnTo>
                  <a:pt x="72" y="903"/>
                </a:lnTo>
                <a:lnTo>
                  <a:pt x="81" y="905"/>
                </a:lnTo>
                <a:lnTo>
                  <a:pt x="91" y="906"/>
                </a:lnTo>
                <a:lnTo>
                  <a:pt x="603" y="906"/>
                </a:lnTo>
                <a:lnTo>
                  <a:pt x="613" y="905"/>
                </a:lnTo>
                <a:lnTo>
                  <a:pt x="622" y="903"/>
                </a:lnTo>
                <a:lnTo>
                  <a:pt x="630" y="901"/>
                </a:lnTo>
                <a:lnTo>
                  <a:pt x="638" y="898"/>
                </a:lnTo>
                <a:lnTo>
                  <a:pt x="646" y="895"/>
                </a:lnTo>
                <a:lnTo>
                  <a:pt x="654" y="890"/>
                </a:lnTo>
                <a:lnTo>
                  <a:pt x="660" y="885"/>
                </a:lnTo>
                <a:lnTo>
                  <a:pt x="667" y="879"/>
                </a:lnTo>
                <a:lnTo>
                  <a:pt x="674" y="872"/>
                </a:lnTo>
                <a:lnTo>
                  <a:pt x="678" y="866"/>
                </a:lnTo>
                <a:lnTo>
                  <a:pt x="682" y="858"/>
                </a:lnTo>
                <a:lnTo>
                  <a:pt x="687" y="850"/>
                </a:lnTo>
                <a:lnTo>
                  <a:pt x="690" y="842"/>
                </a:lnTo>
                <a:lnTo>
                  <a:pt x="692" y="833"/>
                </a:lnTo>
                <a:lnTo>
                  <a:pt x="693" y="824"/>
                </a:lnTo>
                <a:lnTo>
                  <a:pt x="693" y="815"/>
                </a:lnTo>
                <a:lnTo>
                  <a:pt x="693" y="90"/>
                </a:lnTo>
                <a:lnTo>
                  <a:pt x="693" y="82"/>
                </a:lnTo>
                <a:lnTo>
                  <a:pt x="692" y="73"/>
                </a:lnTo>
                <a:lnTo>
                  <a:pt x="690" y="64"/>
                </a:lnTo>
                <a:lnTo>
                  <a:pt x="687" y="55"/>
                </a:lnTo>
                <a:lnTo>
                  <a:pt x="682" y="47"/>
                </a:lnTo>
                <a:lnTo>
                  <a:pt x="678" y="39"/>
                </a:lnTo>
                <a:lnTo>
                  <a:pt x="674" y="33"/>
                </a:lnTo>
                <a:lnTo>
                  <a:pt x="667" y="26"/>
                </a:lnTo>
                <a:lnTo>
                  <a:pt x="660" y="21"/>
                </a:lnTo>
                <a:lnTo>
                  <a:pt x="654" y="15"/>
                </a:lnTo>
                <a:lnTo>
                  <a:pt x="646" y="11"/>
                </a:lnTo>
                <a:lnTo>
                  <a:pt x="638" y="7"/>
                </a:lnTo>
                <a:lnTo>
                  <a:pt x="630" y="4"/>
                </a:lnTo>
                <a:lnTo>
                  <a:pt x="622" y="2"/>
                </a:lnTo>
                <a:lnTo>
                  <a:pt x="613" y="1"/>
                </a:lnTo>
                <a:lnTo>
                  <a:pt x="603" y="0"/>
                </a:lnTo>
                <a:lnTo>
                  <a:pt x="6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>
            <p:custDataLst>
              <p:tags r:id="rId1"/>
            </p:custDataLst>
          </p:nvPr>
        </p:nvSpPr>
        <p:spPr>
          <a:xfrm>
            <a:off x="6336423" y="2658317"/>
            <a:ext cx="180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ZONGULDAK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>
            <p:custDataLst>
              <p:tags r:id="rId2"/>
            </p:custDataLst>
          </p:nvPr>
        </p:nvSpPr>
        <p:spPr>
          <a:xfrm>
            <a:off x="7971554" y="5378825"/>
            <a:ext cx="1196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BARTIN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3"/>
            </p:custDataLst>
          </p:nvPr>
        </p:nvSpPr>
        <p:spPr>
          <a:xfrm>
            <a:off x="4969720" y="5571776"/>
            <a:ext cx="199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KARABÜK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004838" y="4160226"/>
            <a:ext cx="486113" cy="597454"/>
            <a:chOff x="4313201" y="1920875"/>
            <a:chExt cx="284163" cy="261938"/>
          </a:xfrm>
          <a:solidFill>
            <a:schemeClr val="tx2">
              <a:lumMod val="50000"/>
            </a:schemeClr>
          </a:solidFill>
        </p:grpSpPr>
        <p:sp>
          <p:nvSpPr>
            <p:cNvPr id="66" name="Freeform 3131"/>
            <p:cNvSpPr>
              <a:spLocks/>
            </p:cNvSpPr>
            <p:nvPr/>
          </p:nvSpPr>
          <p:spPr bwMode="auto">
            <a:xfrm>
              <a:off x="4313201" y="1920875"/>
              <a:ext cx="236538" cy="200025"/>
            </a:xfrm>
            <a:custGeom>
              <a:avLst/>
              <a:gdLst>
                <a:gd name="T0" fmla="*/ 599 w 599"/>
                <a:gd name="T1" fmla="*/ 12 h 503"/>
                <a:gd name="T2" fmla="*/ 599 w 599"/>
                <a:gd name="T3" fmla="*/ 7 h 503"/>
                <a:gd name="T4" fmla="*/ 595 w 599"/>
                <a:gd name="T5" fmla="*/ 3 h 503"/>
                <a:gd name="T6" fmla="*/ 592 w 599"/>
                <a:gd name="T7" fmla="*/ 1 h 503"/>
                <a:gd name="T8" fmla="*/ 587 w 599"/>
                <a:gd name="T9" fmla="*/ 0 h 503"/>
                <a:gd name="T10" fmla="*/ 12 w 599"/>
                <a:gd name="T11" fmla="*/ 0 h 503"/>
                <a:gd name="T12" fmla="*/ 8 w 599"/>
                <a:gd name="T13" fmla="*/ 1 h 503"/>
                <a:gd name="T14" fmla="*/ 4 w 599"/>
                <a:gd name="T15" fmla="*/ 3 h 503"/>
                <a:gd name="T16" fmla="*/ 2 w 599"/>
                <a:gd name="T17" fmla="*/ 7 h 503"/>
                <a:gd name="T18" fmla="*/ 0 w 599"/>
                <a:gd name="T19" fmla="*/ 12 h 503"/>
                <a:gd name="T20" fmla="*/ 0 w 599"/>
                <a:gd name="T21" fmla="*/ 371 h 503"/>
                <a:gd name="T22" fmla="*/ 2 w 599"/>
                <a:gd name="T23" fmla="*/ 376 h 503"/>
                <a:gd name="T24" fmla="*/ 4 w 599"/>
                <a:gd name="T25" fmla="*/ 379 h 503"/>
                <a:gd name="T26" fmla="*/ 8 w 599"/>
                <a:gd name="T27" fmla="*/ 382 h 503"/>
                <a:gd name="T28" fmla="*/ 12 w 599"/>
                <a:gd name="T29" fmla="*/ 383 h 503"/>
                <a:gd name="T30" fmla="*/ 96 w 599"/>
                <a:gd name="T31" fmla="*/ 383 h 503"/>
                <a:gd name="T32" fmla="*/ 96 w 599"/>
                <a:gd name="T33" fmla="*/ 490 h 503"/>
                <a:gd name="T34" fmla="*/ 97 w 599"/>
                <a:gd name="T35" fmla="*/ 493 h 503"/>
                <a:gd name="T36" fmla="*/ 98 w 599"/>
                <a:gd name="T37" fmla="*/ 497 h 503"/>
                <a:gd name="T38" fmla="*/ 100 w 599"/>
                <a:gd name="T39" fmla="*/ 499 h 503"/>
                <a:gd name="T40" fmla="*/ 104 w 599"/>
                <a:gd name="T41" fmla="*/ 502 h 503"/>
                <a:gd name="T42" fmla="*/ 106 w 599"/>
                <a:gd name="T43" fmla="*/ 502 h 503"/>
                <a:gd name="T44" fmla="*/ 109 w 599"/>
                <a:gd name="T45" fmla="*/ 503 h 503"/>
                <a:gd name="T46" fmla="*/ 112 w 599"/>
                <a:gd name="T47" fmla="*/ 502 h 503"/>
                <a:gd name="T48" fmla="*/ 117 w 599"/>
                <a:gd name="T49" fmla="*/ 499 h 503"/>
                <a:gd name="T50" fmla="*/ 232 w 599"/>
                <a:gd name="T51" fmla="*/ 383 h 503"/>
                <a:gd name="T52" fmla="*/ 288 w 599"/>
                <a:gd name="T53" fmla="*/ 383 h 503"/>
                <a:gd name="T54" fmla="*/ 288 w 599"/>
                <a:gd name="T55" fmla="*/ 251 h 503"/>
                <a:gd name="T56" fmla="*/ 288 w 599"/>
                <a:gd name="T57" fmla="*/ 246 h 503"/>
                <a:gd name="T58" fmla="*/ 291 w 599"/>
                <a:gd name="T59" fmla="*/ 242 h 503"/>
                <a:gd name="T60" fmla="*/ 295 w 599"/>
                <a:gd name="T61" fmla="*/ 240 h 503"/>
                <a:gd name="T62" fmla="*/ 300 w 599"/>
                <a:gd name="T63" fmla="*/ 239 h 503"/>
                <a:gd name="T64" fmla="*/ 599 w 599"/>
                <a:gd name="T65" fmla="*/ 239 h 503"/>
                <a:gd name="T66" fmla="*/ 599 w 599"/>
                <a:gd name="T67" fmla="*/ 1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03">
                  <a:moveTo>
                    <a:pt x="599" y="12"/>
                  </a:moveTo>
                  <a:lnTo>
                    <a:pt x="599" y="7"/>
                  </a:lnTo>
                  <a:lnTo>
                    <a:pt x="595" y="3"/>
                  </a:lnTo>
                  <a:lnTo>
                    <a:pt x="592" y="1"/>
                  </a:lnTo>
                  <a:lnTo>
                    <a:pt x="58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4" y="379"/>
                  </a:lnTo>
                  <a:lnTo>
                    <a:pt x="8" y="382"/>
                  </a:lnTo>
                  <a:lnTo>
                    <a:pt x="12" y="383"/>
                  </a:lnTo>
                  <a:lnTo>
                    <a:pt x="96" y="383"/>
                  </a:lnTo>
                  <a:lnTo>
                    <a:pt x="96" y="490"/>
                  </a:lnTo>
                  <a:lnTo>
                    <a:pt x="97" y="493"/>
                  </a:lnTo>
                  <a:lnTo>
                    <a:pt x="98" y="497"/>
                  </a:lnTo>
                  <a:lnTo>
                    <a:pt x="100" y="499"/>
                  </a:lnTo>
                  <a:lnTo>
                    <a:pt x="104" y="502"/>
                  </a:lnTo>
                  <a:lnTo>
                    <a:pt x="106" y="502"/>
                  </a:lnTo>
                  <a:lnTo>
                    <a:pt x="109" y="503"/>
                  </a:lnTo>
                  <a:lnTo>
                    <a:pt x="112" y="502"/>
                  </a:lnTo>
                  <a:lnTo>
                    <a:pt x="117" y="499"/>
                  </a:lnTo>
                  <a:lnTo>
                    <a:pt x="232" y="383"/>
                  </a:lnTo>
                  <a:lnTo>
                    <a:pt x="288" y="383"/>
                  </a:lnTo>
                  <a:lnTo>
                    <a:pt x="288" y="251"/>
                  </a:lnTo>
                  <a:lnTo>
                    <a:pt x="288" y="246"/>
                  </a:lnTo>
                  <a:lnTo>
                    <a:pt x="291" y="242"/>
                  </a:lnTo>
                  <a:lnTo>
                    <a:pt x="295" y="240"/>
                  </a:lnTo>
                  <a:lnTo>
                    <a:pt x="300" y="239"/>
                  </a:lnTo>
                  <a:lnTo>
                    <a:pt x="599" y="239"/>
                  </a:lnTo>
                  <a:lnTo>
                    <a:pt x="599" y="12"/>
                  </a:lnTo>
                  <a:close/>
                </a:path>
              </a:pathLst>
            </a:custGeom>
            <a:solidFill>
              <a:srgbClr val="0C4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3132"/>
            <p:cNvSpPr>
              <a:spLocks/>
            </p:cNvSpPr>
            <p:nvPr/>
          </p:nvSpPr>
          <p:spPr bwMode="auto">
            <a:xfrm>
              <a:off x="4437026" y="2025650"/>
              <a:ext cx="160338" cy="157163"/>
            </a:xfrm>
            <a:custGeom>
              <a:avLst/>
              <a:gdLst>
                <a:gd name="T0" fmla="*/ 395 w 407"/>
                <a:gd name="T1" fmla="*/ 0 h 394"/>
                <a:gd name="T2" fmla="*/ 12 w 407"/>
                <a:gd name="T3" fmla="*/ 0 h 394"/>
                <a:gd name="T4" fmla="*/ 0 w 407"/>
                <a:gd name="T5" fmla="*/ 0 h 394"/>
                <a:gd name="T6" fmla="*/ 0 w 407"/>
                <a:gd name="T7" fmla="*/ 11 h 394"/>
                <a:gd name="T8" fmla="*/ 0 w 407"/>
                <a:gd name="T9" fmla="*/ 252 h 394"/>
                <a:gd name="T10" fmla="*/ 0 w 407"/>
                <a:gd name="T11" fmla="*/ 255 h 394"/>
                <a:gd name="T12" fmla="*/ 4 w 407"/>
                <a:gd name="T13" fmla="*/ 260 h 394"/>
                <a:gd name="T14" fmla="*/ 7 w 407"/>
                <a:gd name="T15" fmla="*/ 262 h 394"/>
                <a:gd name="T16" fmla="*/ 12 w 407"/>
                <a:gd name="T17" fmla="*/ 264 h 394"/>
                <a:gd name="T18" fmla="*/ 193 w 407"/>
                <a:gd name="T19" fmla="*/ 264 h 394"/>
                <a:gd name="T20" fmla="*/ 198 w 407"/>
                <a:gd name="T21" fmla="*/ 264 h 394"/>
                <a:gd name="T22" fmla="*/ 314 w 407"/>
                <a:gd name="T23" fmla="*/ 391 h 394"/>
                <a:gd name="T24" fmla="*/ 319 w 407"/>
                <a:gd name="T25" fmla="*/ 394 h 394"/>
                <a:gd name="T26" fmla="*/ 324 w 407"/>
                <a:gd name="T27" fmla="*/ 394 h 394"/>
                <a:gd name="T28" fmla="*/ 325 w 407"/>
                <a:gd name="T29" fmla="*/ 394 h 394"/>
                <a:gd name="T30" fmla="*/ 327 w 407"/>
                <a:gd name="T31" fmla="*/ 394 h 394"/>
                <a:gd name="T32" fmla="*/ 331 w 407"/>
                <a:gd name="T33" fmla="*/ 392 h 394"/>
                <a:gd name="T34" fmla="*/ 333 w 407"/>
                <a:gd name="T35" fmla="*/ 390 h 394"/>
                <a:gd name="T36" fmla="*/ 334 w 407"/>
                <a:gd name="T37" fmla="*/ 386 h 394"/>
                <a:gd name="T38" fmla="*/ 336 w 407"/>
                <a:gd name="T39" fmla="*/ 383 h 394"/>
                <a:gd name="T40" fmla="*/ 336 w 407"/>
                <a:gd name="T41" fmla="*/ 276 h 394"/>
                <a:gd name="T42" fmla="*/ 336 w 407"/>
                <a:gd name="T43" fmla="*/ 264 h 394"/>
                <a:gd name="T44" fmla="*/ 347 w 407"/>
                <a:gd name="T45" fmla="*/ 264 h 394"/>
                <a:gd name="T46" fmla="*/ 395 w 407"/>
                <a:gd name="T47" fmla="*/ 264 h 394"/>
                <a:gd name="T48" fmla="*/ 400 w 407"/>
                <a:gd name="T49" fmla="*/ 262 h 394"/>
                <a:gd name="T50" fmla="*/ 403 w 407"/>
                <a:gd name="T51" fmla="*/ 260 h 394"/>
                <a:gd name="T52" fmla="*/ 406 w 407"/>
                <a:gd name="T53" fmla="*/ 257 h 394"/>
                <a:gd name="T54" fmla="*/ 407 w 407"/>
                <a:gd name="T55" fmla="*/ 252 h 394"/>
                <a:gd name="T56" fmla="*/ 407 w 407"/>
                <a:gd name="T57" fmla="*/ 11 h 394"/>
                <a:gd name="T58" fmla="*/ 406 w 407"/>
                <a:gd name="T59" fmla="*/ 7 h 394"/>
                <a:gd name="T60" fmla="*/ 403 w 407"/>
                <a:gd name="T61" fmla="*/ 3 h 394"/>
                <a:gd name="T62" fmla="*/ 400 w 407"/>
                <a:gd name="T63" fmla="*/ 1 h 394"/>
                <a:gd name="T64" fmla="*/ 395 w 407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7" h="394">
                  <a:moveTo>
                    <a:pt x="395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4" y="260"/>
                  </a:lnTo>
                  <a:lnTo>
                    <a:pt x="7" y="262"/>
                  </a:lnTo>
                  <a:lnTo>
                    <a:pt x="12" y="264"/>
                  </a:lnTo>
                  <a:lnTo>
                    <a:pt x="193" y="264"/>
                  </a:lnTo>
                  <a:lnTo>
                    <a:pt x="198" y="264"/>
                  </a:lnTo>
                  <a:lnTo>
                    <a:pt x="314" y="391"/>
                  </a:lnTo>
                  <a:lnTo>
                    <a:pt x="319" y="394"/>
                  </a:lnTo>
                  <a:lnTo>
                    <a:pt x="324" y="394"/>
                  </a:lnTo>
                  <a:lnTo>
                    <a:pt x="325" y="394"/>
                  </a:lnTo>
                  <a:lnTo>
                    <a:pt x="327" y="394"/>
                  </a:lnTo>
                  <a:lnTo>
                    <a:pt x="331" y="392"/>
                  </a:lnTo>
                  <a:lnTo>
                    <a:pt x="333" y="390"/>
                  </a:lnTo>
                  <a:lnTo>
                    <a:pt x="334" y="386"/>
                  </a:lnTo>
                  <a:lnTo>
                    <a:pt x="336" y="383"/>
                  </a:lnTo>
                  <a:lnTo>
                    <a:pt x="336" y="276"/>
                  </a:lnTo>
                  <a:lnTo>
                    <a:pt x="336" y="264"/>
                  </a:lnTo>
                  <a:lnTo>
                    <a:pt x="347" y="264"/>
                  </a:lnTo>
                  <a:lnTo>
                    <a:pt x="395" y="264"/>
                  </a:lnTo>
                  <a:lnTo>
                    <a:pt x="400" y="262"/>
                  </a:lnTo>
                  <a:lnTo>
                    <a:pt x="403" y="260"/>
                  </a:lnTo>
                  <a:lnTo>
                    <a:pt x="406" y="257"/>
                  </a:lnTo>
                  <a:lnTo>
                    <a:pt x="407" y="252"/>
                  </a:lnTo>
                  <a:lnTo>
                    <a:pt x="407" y="11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400" y="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C4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640968" y="1391986"/>
            <a:ext cx="3923241" cy="172354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LOT Doluluk Oranı: %95 – Yatırım Bedeli: 10 Milyon TL – 9 Yıllık İşletme Maliyeti: 24 Milyon TL</a:t>
            </a:r>
          </a:p>
          <a:p>
            <a:pPr marL="342900" indent="-342900">
              <a:buFontTx/>
              <a:buAutoNum type="arabicPeriod"/>
            </a:pPr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LOT Yatırım Bedeli: 9 Milyon TL </a:t>
            </a:r>
          </a:p>
          <a:p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       Tahmini Hizmet Süresi: 10 yıl</a:t>
            </a:r>
          </a:p>
          <a:p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       DD Yatırımına İlave Olarak:</a:t>
            </a:r>
          </a:p>
          <a:p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Ön işlem + Sızıntı Suyu Arıtma Tesisi Yatırım Bedeli: 10-15 Milyon TL</a:t>
            </a:r>
            <a:endParaRPr lang="en-US" sz="1400" dirty="0">
              <a:solidFill>
                <a:srgbClr val="016AA3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85011" y="3591119"/>
            <a:ext cx="3563904" cy="150810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Düzensiz Depolama 18 Aylık İşletme Maliyeti: 6 Milyon TL</a:t>
            </a: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İl Özel İdare İşletme Maliyeti: 900 Bin TL/Yıl</a:t>
            </a:r>
            <a:endParaRPr lang="tr-TR" sz="1400" dirty="0">
              <a:solidFill>
                <a:srgbClr val="46B688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DD Yapımı ÇŞB Onayında.</a:t>
            </a: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DD Yatırım Bedeli: 15 Milyon TL (2021)</a:t>
            </a: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Tahmini Hizmet Süresi: 15 yıl</a:t>
            </a: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İlave Lot Yapımı için Arazi Müsait  </a:t>
            </a:r>
            <a:endParaRPr lang="en-US" sz="1400" dirty="0">
              <a:solidFill>
                <a:srgbClr val="46B688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9869" y="5467392"/>
            <a:ext cx="3939644" cy="107721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DD İnşası için OSB yakınında arazi belirlenmiş,</a:t>
            </a:r>
          </a:p>
          <a:p>
            <a:pPr algn="ctr"/>
            <a:r>
              <a:rPr lang="tr-TR" sz="1400" dirty="0" smtClean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Arazi tahsisinden sonra ÇED raporu sunulup, projeye başlanması planlanmaktadır. </a:t>
            </a:r>
          </a:p>
          <a:p>
            <a:pPr algn="ctr"/>
            <a:r>
              <a:rPr lang="tr-TR" sz="1400" dirty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İl Özel İdare İşletme Maliyeti: </a:t>
            </a:r>
            <a:r>
              <a:rPr lang="tr-TR" sz="1400" dirty="0" smtClean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700 </a:t>
            </a:r>
            <a:r>
              <a:rPr lang="tr-TR" sz="1400" dirty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Bin </a:t>
            </a:r>
            <a:r>
              <a:rPr lang="tr-TR" sz="1400" dirty="0" smtClean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TL/Yıl</a:t>
            </a:r>
            <a:endParaRPr lang="tr-TR" sz="1400" dirty="0">
              <a:solidFill>
                <a:srgbClr val="FFC000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dirty="0">
              <a:solidFill>
                <a:srgbClr val="FEA34F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239869" y="5154965"/>
            <a:ext cx="399961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239869" y="6392588"/>
            <a:ext cx="3746466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-503569" y="6747444"/>
            <a:ext cx="10151143" cy="110556"/>
            <a:chOff x="-170626" y="0"/>
            <a:chExt cx="13534857" cy="166915"/>
          </a:xfrm>
        </p:grpSpPr>
        <p:sp>
          <p:nvSpPr>
            <p:cNvPr id="120" name="Parallelogram 11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Parallelogram 12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049706" y="764976"/>
            <a:ext cx="1028700" cy="110556"/>
            <a:chOff x="-170626" y="0"/>
            <a:chExt cx="13534857" cy="166915"/>
          </a:xfrm>
        </p:grpSpPr>
        <p:sp>
          <p:nvSpPr>
            <p:cNvPr id="124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zonguldak anıt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02" y="1366253"/>
            <a:ext cx="810000" cy="128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 b="2938"/>
          <a:stretch/>
        </p:blipFill>
        <p:spPr bwMode="auto">
          <a:xfrm>
            <a:off x="77246" y="1366253"/>
            <a:ext cx="2478831" cy="94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Connector 110"/>
          <p:cNvCxnSpPr/>
          <p:nvPr/>
        </p:nvCxnSpPr>
        <p:spPr>
          <a:xfrm flipH="1">
            <a:off x="2414575" y="3174751"/>
            <a:ext cx="38492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bartın heykel ile ilgili görsel sonuc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9" r="31473"/>
          <a:stretch/>
        </p:blipFill>
        <p:spPr bwMode="auto">
          <a:xfrm>
            <a:off x="8241262" y="4160225"/>
            <a:ext cx="651510" cy="12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illegal waste dumping icon ile ilgili görsel sonucu"/>
          <p:cNvSpPr>
            <a:spLocks noChangeAspect="1" noChangeArrowheads="1"/>
          </p:cNvSpPr>
          <p:nvPr/>
        </p:nvSpPr>
        <p:spPr bwMode="auto">
          <a:xfrm>
            <a:off x="116681" y="-23971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9" descr="waste icon ile ilgili görsel sonucu"/>
          <p:cNvSpPr>
            <a:spLocks noChangeAspect="1" noChangeArrowheads="1"/>
          </p:cNvSpPr>
          <p:nvPr/>
        </p:nvSpPr>
        <p:spPr bwMode="auto">
          <a:xfrm>
            <a:off x="230981" y="-87285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5" name="Picture 11" descr="waste icon ile ilgili görsel sonucu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8163" r="51587" b="19157"/>
          <a:stretch/>
        </p:blipFill>
        <p:spPr bwMode="auto">
          <a:xfrm>
            <a:off x="3889274" y="3627170"/>
            <a:ext cx="1426628" cy="13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karabük anıt ile ilgili görsel sonuc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16056" r="29834" b="13785"/>
          <a:stretch/>
        </p:blipFill>
        <p:spPr bwMode="auto">
          <a:xfrm>
            <a:off x="5588440" y="4345170"/>
            <a:ext cx="778286" cy="12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96" y="9525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1055"/>
          <p:cNvGrpSpPr/>
          <p:nvPr/>
        </p:nvGrpSpPr>
        <p:grpSpPr>
          <a:xfrm>
            <a:off x="659494" y="3033331"/>
            <a:ext cx="8026292" cy="2356827"/>
            <a:chOff x="567198" y="2917808"/>
            <a:chExt cx="8009605" cy="2356827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151260" y="3100364"/>
              <a:ext cx="2425543" cy="1984240"/>
            </a:xfrm>
            <a:custGeom>
              <a:avLst/>
              <a:gdLst>
                <a:gd name="T0" fmla="*/ 473 w 946"/>
                <a:gd name="T1" fmla="*/ 772 h 772"/>
                <a:gd name="T2" fmla="*/ 325 w 946"/>
                <a:gd name="T3" fmla="*/ 688 h 772"/>
                <a:gd name="T4" fmla="*/ 42 w 946"/>
                <a:gd name="T5" fmla="*/ 260 h 772"/>
                <a:gd name="T6" fmla="*/ 29 w 946"/>
                <a:gd name="T7" fmla="*/ 85 h 772"/>
                <a:gd name="T8" fmla="*/ 182 w 946"/>
                <a:gd name="T9" fmla="*/ 0 h 772"/>
                <a:gd name="T10" fmla="*/ 764 w 946"/>
                <a:gd name="T11" fmla="*/ 0 h 772"/>
                <a:gd name="T12" fmla="*/ 917 w 946"/>
                <a:gd name="T13" fmla="*/ 85 h 772"/>
                <a:gd name="T14" fmla="*/ 904 w 946"/>
                <a:gd name="T15" fmla="*/ 260 h 772"/>
                <a:gd name="T16" fmla="*/ 621 w 946"/>
                <a:gd name="T17" fmla="*/ 688 h 772"/>
                <a:gd name="T18" fmla="*/ 473 w 946"/>
                <a:gd name="T19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6" h="772">
                  <a:moveTo>
                    <a:pt x="473" y="772"/>
                  </a:moveTo>
                  <a:cubicBezTo>
                    <a:pt x="414" y="772"/>
                    <a:pt x="360" y="741"/>
                    <a:pt x="325" y="688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5" y="204"/>
                    <a:pt x="0" y="138"/>
                    <a:pt x="29" y="85"/>
                  </a:cubicBezTo>
                  <a:cubicBezTo>
                    <a:pt x="58" y="32"/>
                    <a:pt x="115" y="0"/>
                    <a:pt x="182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831" y="0"/>
                    <a:pt x="888" y="32"/>
                    <a:pt x="917" y="85"/>
                  </a:cubicBezTo>
                  <a:cubicBezTo>
                    <a:pt x="946" y="138"/>
                    <a:pt x="941" y="204"/>
                    <a:pt x="904" y="260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586" y="741"/>
                    <a:pt x="532" y="772"/>
                    <a:pt x="473" y="7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755787" y="3100364"/>
              <a:ext cx="2423374" cy="1984240"/>
            </a:xfrm>
            <a:custGeom>
              <a:avLst/>
              <a:gdLst>
                <a:gd name="T0" fmla="*/ 472 w 945"/>
                <a:gd name="T1" fmla="*/ 0 h 772"/>
                <a:gd name="T2" fmla="*/ 325 w 945"/>
                <a:gd name="T3" fmla="*/ 83 h 772"/>
                <a:gd name="T4" fmla="*/ 42 w 945"/>
                <a:gd name="T5" fmla="*/ 512 h 772"/>
                <a:gd name="T6" fmla="*/ 29 w 945"/>
                <a:gd name="T7" fmla="*/ 687 h 772"/>
                <a:gd name="T8" fmla="*/ 182 w 945"/>
                <a:gd name="T9" fmla="*/ 772 h 772"/>
                <a:gd name="T10" fmla="*/ 763 w 945"/>
                <a:gd name="T11" fmla="*/ 772 h 772"/>
                <a:gd name="T12" fmla="*/ 916 w 945"/>
                <a:gd name="T13" fmla="*/ 687 h 772"/>
                <a:gd name="T14" fmla="*/ 903 w 945"/>
                <a:gd name="T15" fmla="*/ 512 h 772"/>
                <a:gd name="T16" fmla="*/ 620 w 945"/>
                <a:gd name="T17" fmla="*/ 83 h 772"/>
                <a:gd name="T18" fmla="*/ 472 w 945"/>
                <a:gd name="T19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5" h="772">
                  <a:moveTo>
                    <a:pt x="472" y="0"/>
                  </a:moveTo>
                  <a:cubicBezTo>
                    <a:pt x="414" y="0"/>
                    <a:pt x="360" y="30"/>
                    <a:pt x="325" y="83"/>
                  </a:cubicBezTo>
                  <a:cubicBezTo>
                    <a:pt x="42" y="512"/>
                    <a:pt x="42" y="512"/>
                    <a:pt x="42" y="512"/>
                  </a:cubicBezTo>
                  <a:cubicBezTo>
                    <a:pt x="5" y="568"/>
                    <a:pt x="0" y="633"/>
                    <a:pt x="29" y="687"/>
                  </a:cubicBezTo>
                  <a:cubicBezTo>
                    <a:pt x="57" y="740"/>
                    <a:pt x="115" y="772"/>
                    <a:pt x="182" y="772"/>
                  </a:cubicBezTo>
                  <a:cubicBezTo>
                    <a:pt x="763" y="772"/>
                    <a:pt x="763" y="772"/>
                    <a:pt x="763" y="772"/>
                  </a:cubicBezTo>
                  <a:cubicBezTo>
                    <a:pt x="830" y="772"/>
                    <a:pt x="888" y="740"/>
                    <a:pt x="916" y="687"/>
                  </a:cubicBezTo>
                  <a:cubicBezTo>
                    <a:pt x="945" y="633"/>
                    <a:pt x="940" y="568"/>
                    <a:pt x="903" y="512"/>
                  </a:cubicBezTo>
                  <a:cubicBezTo>
                    <a:pt x="620" y="83"/>
                    <a:pt x="620" y="83"/>
                    <a:pt x="620" y="83"/>
                  </a:cubicBezTo>
                  <a:cubicBezTo>
                    <a:pt x="585" y="30"/>
                    <a:pt x="531" y="0"/>
                    <a:pt x="47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359229" y="3100364"/>
              <a:ext cx="2425543" cy="1984240"/>
            </a:xfrm>
            <a:custGeom>
              <a:avLst/>
              <a:gdLst>
                <a:gd name="T0" fmla="*/ 473 w 946"/>
                <a:gd name="T1" fmla="*/ 772 h 772"/>
                <a:gd name="T2" fmla="*/ 325 w 946"/>
                <a:gd name="T3" fmla="*/ 688 h 772"/>
                <a:gd name="T4" fmla="*/ 42 w 946"/>
                <a:gd name="T5" fmla="*/ 260 h 772"/>
                <a:gd name="T6" fmla="*/ 29 w 946"/>
                <a:gd name="T7" fmla="*/ 85 h 772"/>
                <a:gd name="T8" fmla="*/ 182 w 946"/>
                <a:gd name="T9" fmla="*/ 0 h 772"/>
                <a:gd name="T10" fmla="*/ 764 w 946"/>
                <a:gd name="T11" fmla="*/ 0 h 772"/>
                <a:gd name="T12" fmla="*/ 917 w 946"/>
                <a:gd name="T13" fmla="*/ 85 h 772"/>
                <a:gd name="T14" fmla="*/ 904 w 946"/>
                <a:gd name="T15" fmla="*/ 260 h 772"/>
                <a:gd name="T16" fmla="*/ 621 w 946"/>
                <a:gd name="T17" fmla="*/ 688 h 772"/>
                <a:gd name="T18" fmla="*/ 473 w 946"/>
                <a:gd name="T19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6" h="772">
                  <a:moveTo>
                    <a:pt x="473" y="772"/>
                  </a:moveTo>
                  <a:cubicBezTo>
                    <a:pt x="414" y="772"/>
                    <a:pt x="360" y="741"/>
                    <a:pt x="325" y="688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5" y="204"/>
                    <a:pt x="0" y="138"/>
                    <a:pt x="29" y="85"/>
                  </a:cubicBezTo>
                  <a:cubicBezTo>
                    <a:pt x="58" y="32"/>
                    <a:pt x="115" y="0"/>
                    <a:pt x="182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831" y="0"/>
                    <a:pt x="888" y="32"/>
                    <a:pt x="917" y="85"/>
                  </a:cubicBezTo>
                  <a:cubicBezTo>
                    <a:pt x="946" y="138"/>
                    <a:pt x="941" y="204"/>
                    <a:pt x="904" y="260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586" y="741"/>
                    <a:pt x="532" y="772"/>
                    <a:pt x="473" y="7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963756" y="3100364"/>
              <a:ext cx="2423374" cy="1984240"/>
            </a:xfrm>
            <a:custGeom>
              <a:avLst/>
              <a:gdLst>
                <a:gd name="T0" fmla="*/ 472 w 945"/>
                <a:gd name="T1" fmla="*/ 0 h 772"/>
                <a:gd name="T2" fmla="*/ 325 w 945"/>
                <a:gd name="T3" fmla="*/ 83 h 772"/>
                <a:gd name="T4" fmla="*/ 42 w 945"/>
                <a:gd name="T5" fmla="*/ 512 h 772"/>
                <a:gd name="T6" fmla="*/ 29 w 945"/>
                <a:gd name="T7" fmla="*/ 687 h 772"/>
                <a:gd name="T8" fmla="*/ 182 w 945"/>
                <a:gd name="T9" fmla="*/ 772 h 772"/>
                <a:gd name="T10" fmla="*/ 763 w 945"/>
                <a:gd name="T11" fmla="*/ 772 h 772"/>
                <a:gd name="T12" fmla="*/ 916 w 945"/>
                <a:gd name="T13" fmla="*/ 687 h 772"/>
                <a:gd name="T14" fmla="*/ 903 w 945"/>
                <a:gd name="T15" fmla="*/ 512 h 772"/>
                <a:gd name="T16" fmla="*/ 620 w 945"/>
                <a:gd name="T17" fmla="*/ 83 h 772"/>
                <a:gd name="T18" fmla="*/ 472 w 945"/>
                <a:gd name="T19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5" h="772">
                  <a:moveTo>
                    <a:pt x="472" y="0"/>
                  </a:moveTo>
                  <a:cubicBezTo>
                    <a:pt x="414" y="0"/>
                    <a:pt x="360" y="30"/>
                    <a:pt x="325" y="83"/>
                  </a:cubicBezTo>
                  <a:cubicBezTo>
                    <a:pt x="42" y="512"/>
                    <a:pt x="42" y="512"/>
                    <a:pt x="42" y="512"/>
                  </a:cubicBezTo>
                  <a:cubicBezTo>
                    <a:pt x="5" y="568"/>
                    <a:pt x="0" y="633"/>
                    <a:pt x="29" y="687"/>
                  </a:cubicBezTo>
                  <a:cubicBezTo>
                    <a:pt x="57" y="740"/>
                    <a:pt x="115" y="772"/>
                    <a:pt x="182" y="772"/>
                  </a:cubicBezTo>
                  <a:cubicBezTo>
                    <a:pt x="763" y="772"/>
                    <a:pt x="763" y="772"/>
                    <a:pt x="763" y="772"/>
                  </a:cubicBezTo>
                  <a:cubicBezTo>
                    <a:pt x="830" y="772"/>
                    <a:pt x="888" y="740"/>
                    <a:pt x="916" y="687"/>
                  </a:cubicBezTo>
                  <a:cubicBezTo>
                    <a:pt x="945" y="633"/>
                    <a:pt x="940" y="568"/>
                    <a:pt x="903" y="512"/>
                  </a:cubicBezTo>
                  <a:cubicBezTo>
                    <a:pt x="620" y="83"/>
                    <a:pt x="620" y="83"/>
                    <a:pt x="620" y="83"/>
                  </a:cubicBezTo>
                  <a:cubicBezTo>
                    <a:pt x="585" y="30"/>
                    <a:pt x="531" y="0"/>
                    <a:pt x="47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67198" y="3100364"/>
              <a:ext cx="2425543" cy="1984240"/>
            </a:xfrm>
            <a:custGeom>
              <a:avLst/>
              <a:gdLst>
                <a:gd name="T0" fmla="*/ 473 w 946"/>
                <a:gd name="T1" fmla="*/ 772 h 772"/>
                <a:gd name="T2" fmla="*/ 325 w 946"/>
                <a:gd name="T3" fmla="*/ 688 h 772"/>
                <a:gd name="T4" fmla="*/ 42 w 946"/>
                <a:gd name="T5" fmla="*/ 260 h 772"/>
                <a:gd name="T6" fmla="*/ 29 w 946"/>
                <a:gd name="T7" fmla="*/ 85 h 772"/>
                <a:gd name="T8" fmla="*/ 182 w 946"/>
                <a:gd name="T9" fmla="*/ 0 h 772"/>
                <a:gd name="T10" fmla="*/ 764 w 946"/>
                <a:gd name="T11" fmla="*/ 0 h 772"/>
                <a:gd name="T12" fmla="*/ 917 w 946"/>
                <a:gd name="T13" fmla="*/ 85 h 772"/>
                <a:gd name="T14" fmla="*/ 904 w 946"/>
                <a:gd name="T15" fmla="*/ 260 h 772"/>
                <a:gd name="T16" fmla="*/ 621 w 946"/>
                <a:gd name="T17" fmla="*/ 688 h 772"/>
                <a:gd name="T18" fmla="*/ 473 w 946"/>
                <a:gd name="T19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6" h="772">
                  <a:moveTo>
                    <a:pt x="473" y="772"/>
                  </a:moveTo>
                  <a:cubicBezTo>
                    <a:pt x="414" y="772"/>
                    <a:pt x="360" y="741"/>
                    <a:pt x="325" y="688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5" y="204"/>
                    <a:pt x="0" y="138"/>
                    <a:pt x="29" y="85"/>
                  </a:cubicBezTo>
                  <a:cubicBezTo>
                    <a:pt x="58" y="32"/>
                    <a:pt x="115" y="0"/>
                    <a:pt x="182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831" y="0"/>
                    <a:pt x="888" y="32"/>
                    <a:pt x="917" y="85"/>
                  </a:cubicBezTo>
                  <a:cubicBezTo>
                    <a:pt x="946" y="138"/>
                    <a:pt x="941" y="204"/>
                    <a:pt x="904" y="260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586" y="741"/>
                    <a:pt x="532" y="772"/>
                    <a:pt x="473" y="7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79472" y="3421312"/>
              <a:ext cx="1799911" cy="1365114"/>
            </a:xfrm>
            <a:custGeom>
              <a:avLst/>
              <a:gdLst>
                <a:gd name="T0" fmla="*/ 272 w 702"/>
                <a:gd name="T1" fmla="*/ 0 h 531"/>
                <a:gd name="T2" fmla="*/ 430 w 702"/>
                <a:gd name="T3" fmla="*/ 0 h 531"/>
                <a:gd name="T4" fmla="*/ 642 w 702"/>
                <a:gd name="T5" fmla="*/ 0 h 531"/>
                <a:gd name="T6" fmla="*/ 678 w 702"/>
                <a:gd name="T7" fmla="*/ 66 h 531"/>
                <a:gd name="T8" fmla="*/ 580 w 702"/>
                <a:gd name="T9" fmla="*/ 214 h 531"/>
                <a:gd name="T10" fmla="*/ 492 w 702"/>
                <a:gd name="T11" fmla="*/ 347 h 531"/>
                <a:gd name="T12" fmla="*/ 395 w 702"/>
                <a:gd name="T13" fmla="*/ 495 h 531"/>
                <a:gd name="T14" fmla="*/ 307 w 702"/>
                <a:gd name="T15" fmla="*/ 495 h 531"/>
                <a:gd name="T16" fmla="*/ 210 w 702"/>
                <a:gd name="T17" fmla="*/ 347 h 531"/>
                <a:gd name="T18" fmla="*/ 122 w 702"/>
                <a:gd name="T19" fmla="*/ 214 h 531"/>
                <a:gd name="T20" fmla="*/ 24 w 702"/>
                <a:gd name="T21" fmla="*/ 66 h 531"/>
                <a:gd name="T22" fmla="*/ 60 w 702"/>
                <a:gd name="T23" fmla="*/ 0 h 531"/>
                <a:gd name="T24" fmla="*/ 272 w 702"/>
                <a:gd name="T2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2" h="531">
                  <a:moveTo>
                    <a:pt x="272" y="0"/>
                  </a:moveTo>
                  <a:cubicBezTo>
                    <a:pt x="315" y="0"/>
                    <a:pt x="387" y="0"/>
                    <a:pt x="430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85" y="0"/>
                    <a:pt x="702" y="29"/>
                    <a:pt x="678" y="66"/>
                  </a:cubicBezTo>
                  <a:cubicBezTo>
                    <a:pt x="580" y="214"/>
                    <a:pt x="580" y="214"/>
                    <a:pt x="580" y="214"/>
                  </a:cubicBezTo>
                  <a:cubicBezTo>
                    <a:pt x="556" y="251"/>
                    <a:pt x="516" y="310"/>
                    <a:pt x="492" y="347"/>
                  </a:cubicBezTo>
                  <a:cubicBezTo>
                    <a:pt x="395" y="495"/>
                    <a:pt x="395" y="495"/>
                    <a:pt x="395" y="495"/>
                  </a:cubicBezTo>
                  <a:cubicBezTo>
                    <a:pt x="371" y="531"/>
                    <a:pt x="331" y="531"/>
                    <a:pt x="307" y="49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186" y="310"/>
                    <a:pt x="146" y="251"/>
                    <a:pt x="122" y="21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29"/>
                    <a:pt x="17" y="0"/>
                    <a:pt x="60" y="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277114" y="3398542"/>
              <a:ext cx="1796658" cy="1365114"/>
            </a:xfrm>
            <a:custGeom>
              <a:avLst/>
              <a:gdLst>
                <a:gd name="T0" fmla="*/ 271 w 701"/>
                <a:gd name="T1" fmla="*/ 531 h 531"/>
                <a:gd name="T2" fmla="*/ 430 w 701"/>
                <a:gd name="T3" fmla="*/ 531 h 531"/>
                <a:gd name="T4" fmla="*/ 641 w 701"/>
                <a:gd name="T5" fmla="*/ 531 h 531"/>
                <a:gd name="T6" fmla="*/ 677 w 701"/>
                <a:gd name="T7" fmla="*/ 465 h 531"/>
                <a:gd name="T8" fmla="*/ 579 w 701"/>
                <a:gd name="T9" fmla="*/ 317 h 531"/>
                <a:gd name="T10" fmla="*/ 492 w 701"/>
                <a:gd name="T11" fmla="*/ 184 h 531"/>
                <a:gd name="T12" fmla="*/ 394 w 701"/>
                <a:gd name="T13" fmla="*/ 36 h 531"/>
                <a:gd name="T14" fmla="*/ 307 w 701"/>
                <a:gd name="T15" fmla="*/ 36 h 531"/>
                <a:gd name="T16" fmla="*/ 209 w 701"/>
                <a:gd name="T17" fmla="*/ 184 h 531"/>
                <a:gd name="T18" fmla="*/ 122 w 701"/>
                <a:gd name="T19" fmla="*/ 317 h 531"/>
                <a:gd name="T20" fmla="*/ 24 w 701"/>
                <a:gd name="T21" fmla="*/ 465 h 531"/>
                <a:gd name="T22" fmla="*/ 60 w 701"/>
                <a:gd name="T23" fmla="*/ 531 h 531"/>
                <a:gd name="T24" fmla="*/ 271 w 701"/>
                <a:gd name="T25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531">
                  <a:moveTo>
                    <a:pt x="271" y="531"/>
                  </a:moveTo>
                  <a:cubicBezTo>
                    <a:pt x="315" y="531"/>
                    <a:pt x="386" y="531"/>
                    <a:pt x="430" y="531"/>
                  </a:cubicBezTo>
                  <a:cubicBezTo>
                    <a:pt x="641" y="531"/>
                    <a:pt x="641" y="531"/>
                    <a:pt x="641" y="531"/>
                  </a:cubicBezTo>
                  <a:cubicBezTo>
                    <a:pt x="685" y="531"/>
                    <a:pt x="701" y="501"/>
                    <a:pt x="677" y="465"/>
                  </a:cubicBezTo>
                  <a:cubicBezTo>
                    <a:pt x="579" y="317"/>
                    <a:pt x="579" y="317"/>
                    <a:pt x="579" y="317"/>
                  </a:cubicBezTo>
                  <a:cubicBezTo>
                    <a:pt x="555" y="280"/>
                    <a:pt x="516" y="221"/>
                    <a:pt x="492" y="184"/>
                  </a:cubicBezTo>
                  <a:cubicBezTo>
                    <a:pt x="394" y="36"/>
                    <a:pt x="394" y="36"/>
                    <a:pt x="394" y="36"/>
                  </a:cubicBezTo>
                  <a:cubicBezTo>
                    <a:pt x="370" y="0"/>
                    <a:pt x="331" y="0"/>
                    <a:pt x="307" y="36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185" y="221"/>
                    <a:pt x="146" y="280"/>
                    <a:pt x="122" y="317"/>
                  </a:cubicBezTo>
                  <a:cubicBezTo>
                    <a:pt x="24" y="465"/>
                    <a:pt x="24" y="465"/>
                    <a:pt x="24" y="465"/>
                  </a:cubicBezTo>
                  <a:cubicBezTo>
                    <a:pt x="0" y="501"/>
                    <a:pt x="16" y="531"/>
                    <a:pt x="60" y="531"/>
                  </a:cubicBezTo>
                  <a:lnTo>
                    <a:pt x="271" y="531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69145" y="3398542"/>
              <a:ext cx="1796658" cy="1365114"/>
            </a:xfrm>
            <a:custGeom>
              <a:avLst/>
              <a:gdLst>
                <a:gd name="T0" fmla="*/ 271 w 701"/>
                <a:gd name="T1" fmla="*/ 531 h 531"/>
                <a:gd name="T2" fmla="*/ 430 w 701"/>
                <a:gd name="T3" fmla="*/ 531 h 531"/>
                <a:gd name="T4" fmla="*/ 641 w 701"/>
                <a:gd name="T5" fmla="*/ 531 h 531"/>
                <a:gd name="T6" fmla="*/ 677 w 701"/>
                <a:gd name="T7" fmla="*/ 465 h 531"/>
                <a:gd name="T8" fmla="*/ 579 w 701"/>
                <a:gd name="T9" fmla="*/ 317 h 531"/>
                <a:gd name="T10" fmla="*/ 492 w 701"/>
                <a:gd name="T11" fmla="*/ 184 h 531"/>
                <a:gd name="T12" fmla="*/ 394 w 701"/>
                <a:gd name="T13" fmla="*/ 36 h 531"/>
                <a:gd name="T14" fmla="*/ 307 w 701"/>
                <a:gd name="T15" fmla="*/ 36 h 531"/>
                <a:gd name="T16" fmla="*/ 209 w 701"/>
                <a:gd name="T17" fmla="*/ 184 h 531"/>
                <a:gd name="T18" fmla="*/ 122 w 701"/>
                <a:gd name="T19" fmla="*/ 317 h 531"/>
                <a:gd name="T20" fmla="*/ 24 w 701"/>
                <a:gd name="T21" fmla="*/ 465 h 531"/>
                <a:gd name="T22" fmla="*/ 60 w 701"/>
                <a:gd name="T23" fmla="*/ 531 h 531"/>
                <a:gd name="T24" fmla="*/ 271 w 701"/>
                <a:gd name="T25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531">
                  <a:moveTo>
                    <a:pt x="271" y="531"/>
                  </a:moveTo>
                  <a:cubicBezTo>
                    <a:pt x="315" y="531"/>
                    <a:pt x="386" y="531"/>
                    <a:pt x="430" y="531"/>
                  </a:cubicBezTo>
                  <a:cubicBezTo>
                    <a:pt x="641" y="531"/>
                    <a:pt x="641" y="531"/>
                    <a:pt x="641" y="531"/>
                  </a:cubicBezTo>
                  <a:cubicBezTo>
                    <a:pt x="685" y="531"/>
                    <a:pt x="701" y="501"/>
                    <a:pt x="677" y="465"/>
                  </a:cubicBezTo>
                  <a:cubicBezTo>
                    <a:pt x="579" y="317"/>
                    <a:pt x="579" y="317"/>
                    <a:pt x="579" y="317"/>
                  </a:cubicBezTo>
                  <a:cubicBezTo>
                    <a:pt x="555" y="280"/>
                    <a:pt x="516" y="221"/>
                    <a:pt x="492" y="184"/>
                  </a:cubicBezTo>
                  <a:cubicBezTo>
                    <a:pt x="394" y="36"/>
                    <a:pt x="394" y="36"/>
                    <a:pt x="394" y="36"/>
                  </a:cubicBezTo>
                  <a:cubicBezTo>
                    <a:pt x="370" y="0"/>
                    <a:pt x="331" y="0"/>
                    <a:pt x="307" y="36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185" y="221"/>
                    <a:pt x="146" y="280"/>
                    <a:pt x="122" y="317"/>
                  </a:cubicBezTo>
                  <a:cubicBezTo>
                    <a:pt x="24" y="465"/>
                    <a:pt x="24" y="465"/>
                    <a:pt x="24" y="465"/>
                  </a:cubicBezTo>
                  <a:cubicBezTo>
                    <a:pt x="0" y="501"/>
                    <a:pt x="16" y="531"/>
                    <a:pt x="60" y="531"/>
                  </a:cubicBezTo>
                  <a:lnTo>
                    <a:pt x="271" y="531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71503" y="3421312"/>
              <a:ext cx="1799911" cy="1365114"/>
            </a:xfrm>
            <a:custGeom>
              <a:avLst/>
              <a:gdLst>
                <a:gd name="T0" fmla="*/ 272 w 702"/>
                <a:gd name="T1" fmla="*/ 0 h 531"/>
                <a:gd name="T2" fmla="*/ 430 w 702"/>
                <a:gd name="T3" fmla="*/ 0 h 531"/>
                <a:gd name="T4" fmla="*/ 642 w 702"/>
                <a:gd name="T5" fmla="*/ 0 h 531"/>
                <a:gd name="T6" fmla="*/ 678 w 702"/>
                <a:gd name="T7" fmla="*/ 66 h 531"/>
                <a:gd name="T8" fmla="*/ 580 w 702"/>
                <a:gd name="T9" fmla="*/ 214 h 531"/>
                <a:gd name="T10" fmla="*/ 492 w 702"/>
                <a:gd name="T11" fmla="*/ 347 h 531"/>
                <a:gd name="T12" fmla="*/ 395 w 702"/>
                <a:gd name="T13" fmla="*/ 495 h 531"/>
                <a:gd name="T14" fmla="*/ 307 w 702"/>
                <a:gd name="T15" fmla="*/ 495 h 531"/>
                <a:gd name="T16" fmla="*/ 210 w 702"/>
                <a:gd name="T17" fmla="*/ 347 h 531"/>
                <a:gd name="T18" fmla="*/ 122 w 702"/>
                <a:gd name="T19" fmla="*/ 214 h 531"/>
                <a:gd name="T20" fmla="*/ 24 w 702"/>
                <a:gd name="T21" fmla="*/ 66 h 531"/>
                <a:gd name="T22" fmla="*/ 60 w 702"/>
                <a:gd name="T23" fmla="*/ 0 h 531"/>
                <a:gd name="T24" fmla="*/ 272 w 702"/>
                <a:gd name="T2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2" h="531">
                  <a:moveTo>
                    <a:pt x="272" y="0"/>
                  </a:moveTo>
                  <a:cubicBezTo>
                    <a:pt x="315" y="0"/>
                    <a:pt x="387" y="0"/>
                    <a:pt x="430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85" y="0"/>
                    <a:pt x="702" y="29"/>
                    <a:pt x="678" y="66"/>
                  </a:cubicBezTo>
                  <a:cubicBezTo>
                    <a:pt x="580" y="214"/>
                    <a:pt x="580" y="214"/>
                    <a:pt x="580" y="214"/>
                  </a:cubicBezTo>
                  <a:cubicBezTo>
                    <a:pt x="556" y="251"/>
                    <a:pt x="516" y="310"/>
                    <a:pt x="492" y="347"/>
                  </a:cubicBezTo>
                  <a:cubicBezTo>
                    <a:pt x="395" y="495"/>
                    <a:pt x="395" y="495"/>
                    <a:pt x="395" y="495"/>
                  </a:cubicBezTo>
                  <a:cubicBezTo>
                    <a:pt x="371" y="531"/>
                    <a:pt x="331" y="531"/>
                    <a:pt x="307" y="49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186" y="310"/>
                    <a:pt x="146" y="251"/>
                    <a:pt x="122" y="21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29"/>
                    <a:pt x="17" y="0"/>
                    <a:pt x="60" y="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463534" y="3421312"/>
              <a:ext cx="1799911" cy="1365114"/>
            </a:xfrm>
            <a:custGeom>
              <a:avLst/>
              <a:gdLst>
                <a:gd name="T0" fmla="*/ 272 w 702"/>
                <a:gd name="T1" fmla="*/ 0 h 531"/>
                <a:gd name="T2" fmla="*/ 430 w 702"/>
                <a:gd name="T3" fmla="*/ 0 h 531"/>
                <a:gd name="T4" fmla="*/ 642 w 702"/>
                <a:gd name="T5" fmla="*/ 0 h 531"/>
                <a:gd name="T6" fmla="*/ 678 w 702"/>
                <a:gd name="T7" fmla="*/ 66 h 531"/>
                <a:gd name="T8" fmla="*/ 580 w 702"/>
                <a:gd name="T9" fmla="*/ 214 h 531"/>
                <a:gd name="T10" fmla="*/ 492 w 702"/>
                <a:gd name="T11" fmla="*/ 347 h 531"/>
                <a:gd name="T12" fmla="*/ 395 w 702"/>
                <a:gd name="T13" fmla="*/ 495 h 531"/>
                <a:gd name="T14" fmla="*/ 307 w 702"/>
                <a:gd name="T15" fmla="*/ 495 h 531"/>
                <a:gd name="T16" fmla="*/ 210 w 702"/>
                <a:gd name="T17" fmla="*/ 347 h 531"/>
                <a:gd name="T18" fmla="*/ 122 w 702"/>
                <a:gd name="T19" fmla="*/ 214 h 531"/>
                <a:gd name="T20" fmla="*/ 24 w 702"/>
                <a:gd name="T21" fmla="*/ 66 h 531"/>
                <a:gd name="T22" fmla="*/ 60 w 702"/>
                <a:gd name="T23" fmla="*/ 0 h 531"/>
                <a:gd name="T24" fmla="*/ 272 w 702"/>
                <a:gd name="T2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2" h="531">
                  <a:moveTo>
                    <a:pt x="272" y="0"/>
                  </a:moveTo>
                  <a:cubicBezTo>
                    <a:pt x="315" y="0"/>
                    <a:pt x="387" y="0"/>
                    <a:pt x="430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85" y="0"/>
                    <a:pt x="702" y="29"/>
                    <a:pt x="678" y="66"/>
                  </a:cubicBezTo>
                  <a:cubicBezTo>
                    <a:pt x="580" y="214"/>
                    <a:pt x="580" y="214"/>
                    <a:pt x="580" y="214"/>
                  </a:cubicBezTo>
                  <a:cubicBezTo>
                    <a:pt x="556" y="251"/>
                    <a:pt x="516" y="310"/>
                    <a:pt x="492" y="347"/>
                  </a:cubicBezTo>
                  <a:cubicBezTo>
                    <a:pt x="395" y="495"/>
                    <a:pt x="395" y="495"/>
                    <a:pt x="395" y="495"/>
                  </a:cubicBezTo>
                  <a:cubicBezTo>
                    <a:pt x="371" y="531"/>
                    <a:pt x="331" y="531"/>
                    <a:pt x="307" y="49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186" y="310"/>
                    <a:pt x="146" y="251"/>
                    <a:pt x="122" y="21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29"/>
                    <a:pt x="17" y="0"/>
                    <a:pt x="60" y="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335665" y="3100364"/>
              <a:ext cx="1666544" cy="1087537"/>
            </a:xfrm>
            <a:custGeom>
              <a:avLst/>
              <a:gdLst>
                <a:gd name="T0" fmla="*/ 327 w 650"/>
                <a:gd name="T1" fmla="*/ 0 h 423"/>
                <a:gd name="T2" fmla="*/ 180 w 650"/>
                <a:gd name="T3" fmla="*/ 83 h 423"/>
                <a:gd name="T4" fmla="*/ 0 w 650"/>
                <a:gd name="T5" fmla="*/ 356 h 423"/>
                <a:gd name="T6" fmla="*/ 105 w 650"/>
                <a:gd name="T7" fmla="*/ 423 h 423"/>
                <a:gd name="T8" fmla="*/ 186 w 650"/>
                <a:gd name="T9" fmla="*/ 300 h 423"/>
                <a:gd name="T10" fmla="*/ 284 w 650"/>
                <a:gd name="T11" fmla="*/ 152 h 423"/>
                <a:gd name="T12" fmla="*/ 371 w 650"/>
                <a:gd name="T13" fmla="*/ 152 h 423"/>
                <a:gd name="T14" fmla="*/ 469 w 650"/>
                <a:gd name="T15" fmla="*/ 300 h 423"/>
                <a:gd name="T16" fmla="*/ 547 w 650"/>
                <a:gd name="T17" fmla="*/ 419 h 423"/>
                <a:gd name="T18" fmla="*/ 621 w 650"/>
                <a:gd name="T19" fmla="*/ 419 h 423"/>
                <a:gd name="T20" fmla="*/ 650 w 650"/>
                <a:gd name="T21" fmla="*/ 349 h 423"/>
                <a:gd name="T22" fmla="*/ 650 w 650"/>
                <a:gd name="T23" fmla="*/ 348 h 423"/>
                <a:gd name="T24" fmla="*/ 475 w 650"/>
                <a:gd name="T25" fmla="*/ 83 h 423"/>
                <a:gd name="T26" fmla="*/ 327 w 650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423">
                  <a:moveTo>
                    <a:pt x="327" y="0"/>
                  </a:moveTo>
                  <a:cubicBezTo>
                    <a:pt x="269" y="0"/>
                    <a:pt x="215" y="30"/>
                    <a:pt x="180" y="8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05" y="423"/>
                    <a:pt x="105" y="423"/>
                    <a:pt x="105" y="423"/>
                  </a:cubicBezTo>
                  <a:cubicBezTo>
                    <a:pt x="129" y="386"/>
                    <a:pt x="164" y="333"/>
                    <a:pt x="186" y="300"/>
                  </a:cubicBezTo>
                  <a:cubicBezTo>
                    <a:pt x="284" y="152"/>
                    <a:pt x="284" y="152"/>
                    <a:pt x="284" y="152"/>
                  </a:cubicBezTo>
                  <a:cubicBezTo>
                    <a:pt x="308" y="116"/>
                    <a:pt x="347" y="116"/>
                    <a:pt x="371" y="152"/>
                  </a:cubicBezTo>
                  <a:cubicBezTo>
                    <a:pt x="469" y="300"/>
                    <a:pt x="469" y="300"/>
                    <a:pt x="469" y="300"/>
                  </a:cubicBezTo>
                  <a:cubicBezTo>
                    <a:pt x="490" y="332"/>
                    <a:pt x="523" y="382"/>
                    <a:pt x="547" y="419"/>
                  </a:cubicBezTo>
                  <a:cubicBezTo>
                    <a:pt x="621" y="419"/>
                    <a:pt x="621" y="419"/>
                    <a:pt x="621" y="419"/>
                  </a:cubicBezTo>
                  <a:cubicBezTo>
                    <a:pt x="650" y="349"/>
                    <a:pt x="650" y="349"/>
                    <a:pt x="650" y="349"/>
                  </a:cubicBezTo>
                  <a:cubicBezTo>
                    <a:pt x="650" y="348"/>
                    <a:pt x="650" y="348"/>
                    <a:pt x="650" y="348"/>
                  </a:cubicBezTo>
                  <a:cubicBezTo>
                    <a:pt x="475" y="83"/>
                    <a:pt x="475" y="83"/>
                    <a:pt x="475" y="83"/>
                  </a:cubicBezTo>
                  <a:cubicBezTo>
                    <a:pt x="440" y="30"/>
                    <a:pt x="386" y="0"/>
                    <a:pt x="327" y="0"/>
                  </a:cubicBezTo>
                  <a:close/>
                </a:path>
              </a:pathLst>
            </a:custGeom>
            <a:solidFill>
              <a:schemeClr val="tx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530759" y="3994898"/>
              <a:ext cx="1666544" cy="1084284"/>
            </a:xfrm>
            <a:custGeom>
              <a:avLst/>
              <a:gdLst>
                <a:gd name="T0" fmla="*/ 619 w 650"/>
                <a:gd name="T1" fmla="*/ 6 h 422"/>
                <a:gd name="T2" fmla="*/ 544 w 650"/>
                <a:gd name="T3" fmla="*/ 5 h 422"/>
                <a:gd name="T4" fmla="*/ 467 w 650"/>
                <a:gd name="T5" fmla="*/ 122 h 422"/>
                <a:gd name="T6" fmla="*/ 369 w 650"/>
                <a:gd name="T7" fmla="*/ 270 h 422"/>
                <a:gd name="T8" fmla="*/ 282 w 650"/>
                <a:gd name="T9" fmla="*/ 270 h 422"/>
                <a:gd name="T10" fmla="*/ 184 w 650"/>
                <a:gd name="T11" fmla="*/ 122 h 422"/>
                <a:gd name="T12" fmla="*/ 104 w 650"/>
                <a:gd name="T13" fmla="*/ 0 h 422"/>
                <a:gd name="T14" fmla="*/ 104 w 650"/>
                <a:gd name="T15" fmla="*/ 0 h 422"/>
                <a:gd name="T16" fmla="*/ 74 w 650"/>
                <a:gd name="T17" fmla="*/ 70 h 422"/>
                <a:gd name="T18" fmla="*/ 0 w 650"/>
                <a:gd name="T19" fmla="*/ 70 h 422"/>
                <a:gd name="T20" fmla="*/ 178 w 650"/>
                <a:gd name="T21" fmla="*/ 339 h 422"/>
                <a:gd name="T22" fmla="*/ 289 w 650"/>
                <a:gd name="T23" fmla="*/ 418 h 422"/>
                <a:gd name="T24" fmla="*/ 322 w 650"/>
                <a:gd name="T25" fmla="*/ 422 h 422"/>
                <a:gd name="T26" fmla="*/ 325 w 650"/>
                <a:gd name="T27" fmla="*/ 422 h 422"/>
                <a:gd name="T28" fmla="*/ 473 w 650"/>
                <a:gd name="T29" fmla="*/ 339 h 422"/>
                <a:gd name="T30" fmla="*/ 650 w 650"/>
                <a:gd name="T31" fmla="*/ 72 h 422"/>
                <a:gd name="T32" fmla="*/ 619 w 650"/>
                <a:gd name="T33" fmla="*/ 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0" h="422">
                  <a:moveTo>
                    <a:pt x="619" y="6"/>
                  </a:moveTo>
                  <a:cubicBezTo>
                    <a:pt x="544" y="5"/>
                    <a:pt x="544" y="5"/>
                    <a:pt x="544" y="5"/>
                  </a:cubicBezTo>
                  <a:cubicBezTo>
                    <a:pt x="520" y="41"/>
                    <a:pt x="488" y="90"/>
                    <a:pt x="467" y="122"/>
                  </a:cubicBezTo>
                  <a:cubicBezTo>
                    <a:pt x="369" y="270"/>
                    <a:pt x="369" y="270"/>
                    <a:pt x="369" y="270"/>
                  </a:cubicBezTo>
                  <a:cubicBezTo>
                    <a:pt x="345" y="307"/>
                    <a:pt x="306" y="307"/>
                    <a:pt x="282" y="27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62" y="89"/>
                    <a:pt x="128" y="37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78" y="339"/>
                    <a:pt x="178" y="339"/>
                    <a:pt x="178" y="339"/>
                  </a:cubicBezTo>
                  <a:cubicBezTo>
                    <a:pt x="205" y="381"/>
                    <a:pt x="245" y="409"/>
                    <a:pt x="289" y="418"/>
                  </a:cubicBezTo>
                  <a:cubicBezTo>
                    <a:pt x="322" y="422"/>
                    <a:pt x="322" y="422"/>
                    <a:pt x="322" y="422"/>
                  </a:cubicBezTo>
                  <a:cubicBezTo>
                    <a:pt x="323" y="422"/>
                    <a:pt x="324" y="422"/>
                    <a:pt x="325" y="422"/>
                  </a:cubicBezTo>
                  <a:cubicBezTo>
                    <a:pt x="384" y="422"/>
                    <a:pt x="438" y="392"/>
                    <a:pt x="473" y="339"/>
                  </a:cubicBezTo>
                  <a:cubicBezTo>
                    <a:pt x="650" y="72"/>
                    <a:pt x="650" y="72"/>
                    <a:pt x="650" y="72"/>
                  </a:cubicBezTo>
                  <a:lnTo>
                    <a:pt x="619" y="6"/>
                  </a:lnTo>
                  <a:close/>
                </a:path>
              </a:pathLst>
            </a:custGeom>
            <a:solidFill>
              <a:schemeClr val="accent3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696" y="3097111"/>
              <a:ext cx="1666544" cy="1085369"/>
            </a:xfrm>
            <a:custGeom>
              <a:avLst/>
              <a:gdLst>
                <a:gd name="T0" fmla="*/ 327 w 650"/>
                <a:gd name="T1" fmla="*/ 0 h 422"/>
                <a:gd name="T2" fmla="*/ 179 w 650"/>
                <a:gd name="T3" fmla="*/ 83 h 422"/>
                <a:gd name="T4" fmla="*/ 0 w 650"/>
                <a:gd name="T5" fmla="*/ 356 h 422"/>
                <a:gd name="T6" fmla="*/ 105 w 650"/>
                <a:gd name="T7" fmla="*/ 422 h 422"/>
                <a:gd name="T8" fmla="*/ 186 w 650"/>
                <a:gd name="T9" fmla="*/ 300 h 422"/>
                <a:gd name="T10" fmla="*/ 284 w 650"/>
                <a:gd name="T11" fmla="*/ 152 h 422"/>
                <a:gd name="T12" fmla="*/ 371 w 650"/>
                <a:gd name="T13" fmla="*/ 152 h 422"/>
                <a:gd name="T14" fmla="*/ 469 w 650"/>
                <a:gd name="T15" fmla="*/ 300 h 422"/>
                <a:gd name="T16" fmla="*/ 547 w 650"/>
                <a:gd name="T17" fmla="*/ 419 h 422"/>
                <a:gd name="T18" fmla="*/ 620 w 650"/>
                <a:gd name="T19" fmla="*/ 419 h 422"/>
                <a:gd name="T20" fmla="*/ 650 w 650"/>
                <a:gd name="T21" fmla="*/ 348 h 422"/>
                <a:gd name="T22" fmla="*/ 650 w 650"/>
                <a:gd name="T23" fmla="*/ 348 h 422"/>
                <a:gd name="T24" fmla="*/ 475 w 650"/>
                <a:gd name="T25" fmla="*/ 83 h 422"/>
                <a:gd name="T26" fmla="*/ 327 w 650"/>
                <a:gd name="T2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422">
                  <a:moveTo>
                    <a:pt x="327" y="0"/>
                  </a:moveTo>
                  <a:cubicBezTo>
                    <a:pt x="268" y="0"/>
                    <a:pt x="214" y="30"/>
                    <a:pt x="179" y="8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05" y="422"/>
                    <a:pt x="105" y="422"/>
                    <a:pt x="105" y="422"/>
                  </a:cubicBezTo>
                  <a:cubicBezTo>
                    <a:pt x="129" y="386"/>
                    <a:pt x="164" y="333"/>
                    <a:pt x="186" y="300"/>
                  </a:cubicBezTo>
                  <a:cubicBezTo>
                    <a:pt x="284" y="152"/>
                    <a:pt x="284" y="152"/>
                    <a:pt x="284" y="152"/>
                  </a:cubicBezTo>
                  <a:cubicBezTo>
                    <a:pt x="308" y="115"/>
                    <a:pt x="347" y="115"/>
                    <a:pt x="371" y="152"/>
                  </a:cubicBezTo>
                  <a:cubicBezTo>
                    <a:pt x="469" y="300"/>
                    <a:pt x="469" y="300"/>
                    <a:pt x="469" y="300"/>
                  </a:cubicBezTo>
                  <a:cubicBezTo>
                    <a:pt x="490" y="332"/>
                    <a:pt x="523" y="382"/>
                    <a:pt x="547" y="419"/>
                  </a:cubicBezTo>
                  <a:cubicBezTo>
                    <a:pt x="620" y="419"/>
                    <a:pt x="620" y="419"/>
                    <a:pt x="620" y="419"/>
                  </a:cubicBezTo>
                  <a:cubicBezTo>
                    <a:pt x="650" y="348"/>
                    <a:pt x="650" y="348"/>
                    <a:pt x="650" y="348"/>
                  </a:cubicBezTo>
                  <a:cubicBezTo>
                    <a:pt x="650" y="348"/>
                    <a:pt x="650" y="348"/>
                    <a:pt x="650" y="348"/>
                  </a:cubicBezTo>
                  <a:cubicBezTo>
                    <a:pt x="475" y="83"/>
                    <a:pt x="475" y="83"/>
                    <a:pt x="475" y="83"/>
                  </a:cubicBezTo>
                  <a:cubicBezTo>
                    <a:pt x="440" y="30"/>
                    <a:pt x="386" y="0"/>
                    <a:pt x="327" y="0"/>
                  </a:cubicBezTo>
                  <a:close/>
                </a:path>
              </a:pathLst>
            </a:custGeom>
            <a:solidFill>
              <a:schemeClr val="accent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46698" y="3999235"/>
              <a:ext cx="1663291" cy="1085369"/>
            </a:xfrm>
            <a:custGeom>
              <a:avLst/>
              <a:gdLst>
                <a:gd name="T0" fmla="*/ 619 w 649"/>
                <a:gd name="T1" fmla="*/ 5 h 422"/>
                <a:gd name="T2" fmla="*/ 544 w 649"/>
                <a:gd name="T3" fmla="*/ 4 h 422"/>
                <a:gd name="T4" fmla="*/ 466 w 649"/>
                <a:gd name="T5" fmla="*/ 122 h 422"/>
                <a:gd name="T6" fmla="*/ 369 w 649"/>
                <a:gd name="T7" fmla="*/ 270 h 422"/>
                <a:gd name="T8" fmla="*/ 281 w 649"/>
                <a:gd name="T9" fmla="*/ 270 h 422"/>
                <a:gd name="T10" fmla="*/ 184 w 649"/>
                <a:gd name="T11" fmla="*/ 122 h 422"/>
                <a:gd name="T12" fmla="*/ 103 w 649"/>
                <a:gd name="T13" fmla="*/ 0 h 422"/>
                <a:gd name="T14" fmla="*/ 103 w 649"/>
                <a:gd name="T15" fmla="*/ 0 h 422"/>
                <a:gd name="T16" fmla="*/ 73 w 649"/>
                <a:gd name="T17" fmla="*/ 70 h 422"/>
                <a:gd name="T18" fmla="*/ 0 w 649"/>
                <a:gd name="T19" fmla="*/ 70 h 422"/>
                <a:gd name="T20" fmla="*/ 177 w 649"/>
                <a:gd name="T21" fmla="*/ 338 h 422"/>
                <a:gd name="T22" fmla="*/ 289 w 649"/>
                <a:gd name="T23" fmla="*/ 418 h 422"/>
                <a:gd name="T24" fmla="*/ 321 w 649"/>
                <a:gd name="T25" fmla="*/ 422 h 422"/>
                <a:gd name="T26" fmla="*/ 325 w 649"/>
                <a:gd name="T27" fmla="*/ 422 h 422"/>
                <a:gd name="T28" fmla="*/ 473 w 649"/>
                <a:gd name="T29" fmla="*/ 338 h 422"/>
                <a:gd name="T30" fmla="*/ 649 w 649"/>
                <a:gd name="T31" fmla="*/ 71 h 422"/>
                <a:gd name="T32" fmla="*/ 619 w 649"/>
                <a:gd name="T33" fmla="*/ 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9" h="422">
                  <a:moveTo>
                    <a:pt x="619" y="5"/>
                  </a:moveTo>
                  <a:cubicBezTo>
                    <a:pt x="544" y="4"/>
                    <a:pt x="544" y="4"/>
                    <a:pt x="544" y="4"/>
                  </a:cubicBezTo>
                  <a:cubicBezTo>
                    <a:pt x="520" y="40"/>
                    <a:pt x="487" y="90"/>
                    <a:pt x="466" y="122"/>
                  </a:cubicBezTo>
                  <a:cubicBezTo>
                    <a:pt x="369" y="270"/>
                    <a:pt x="369" y="270"/>
                    <a:pt x="369" y="270"/>
                  </a:cubicBezTo>
                  <a:cubicBezTo>
                    <a:pt x="345" y="306"/>
                    <a:pt x="305" y="306"/>
                    <a:pt x="281" y="27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62" y="89"/>
                    <a:pt x="127" y="36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205" y="380"/>
                    <a:pt x="244" y="408"/>
                    <a:pt x="289" y="418"/>
                  </a:cubicBezTo>
                  <a:cubicBezTo>
                    <a:pt x="321" y="422"/>
                    <a:pt x="321" y="422"/>
                    <a:pt x="321" y="422"/>
                  </a:cubicBezTo>
                  <a:cubicBezTo>
                    <a:pt x="323" y="422"/>
                    <a:pt x="324" y="422"/>
                    <a:pt x="325" y="422"/>
                  </a:cubicBezTo>
                  <a:cubicBezTo>
                    <a:pt x="384" y="422"/>
                    <a:pt x="438" y="391"/>
                    <a:pt x="473" y="338"/>
                  </a:cubicBezTo>
                  <a:cubicBezTo>
                    <a:pt x="649" y="71"/>
                    <a:pt x="649" y="71"/>
                    <a:pt x="649" y="71"/>
                  </a:cubicBezTo>
                  <a:lnTo>
                    <a:pt x="619" y="5"/>
                  </a:ln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738728" y="3994898"/>
              <a:ext cx="1663291" cy="1084284"/>
            </a:xfrm>
            <a:custGeom>
              <a:avLst/>
              <a:gdLst>
                <a:gd name="T0" fmla="*/ 618 w 649"/>
                <a:gd name="T1" fmla="*/ 6 h 422"/>
                <a:gd name="T2" fmla="*/ 544 w 649"/>
                <a:gd name="T3" fmla="*/ 5 h 422"/>
                <a:gd name="T4" fmla="*/ 466 w 649"/>
                <a:gd name="T5" fmla="*/ 122 h 422"/>
                <a:gd name="T6" fmla="*/ 369 w 649"/>
                <a:gd name="T7" fmla="*/ 270 h 422"/>
                <a:gd name="T8" fmla="*/ 281 w 649"/>
                <a:gd name="T9" fmla="*/ 270 h 422"/>
                <a:gd name="T10" fmla="*/ 183 w 649"/>
                <a:gd name="T11" fmla="*/ 122 h 422"/>
                <a:gd name="T12" fmla="*/ 103 w 649"/>
                <a:gd name="T13" fmla="*/ 0 h 422"/>
                <a:gd name="T14" fmla="*/ 103 w 649"/>
                <a:gd name="T15" fmla="*/ 0 h 422"/>
                <a:gd name="T16" fmla="*/ 73 w 649"/>
                <a:gd name="T17" fmla="*/ 70 h 422"/>
                <a:gd name="T18" fmla="*/ 0 w 649"/>
                <a:gd name="T19" fmla="*/ 70 h 422"/>
                <a:gd name="T20" fmla="*/ 177 w 649"/>
                <a:gd name="T21" fmla="*/ 339 h 422"/>
                <a:gd name="T22" fmla="*/ 288 w 649"/>
                <a:gd name="T23" fmla="*/ 418 h 422"/>
                <a:gd name="T24" fmla="*/ 321 w 649"/>
                <a:gd name="T25" fmla="*/ 422 h 422"/>
                <a:gd name="T26" fmla="*/ 325 w 649"/>
                <a:gd name="T27" fmla="*/ 422 h 422"/>
                <a:gd name="T28" fmla="*/ 473 w 649"/>
                <a:gd name="T29" fmla="*/ 339 h 422"/>
                <a:gd name="T30" fmla="*/ 649 w 649"/>
                <a:gd name="T31" fmla="*/ 72 h 422"/>
                <a:gd name="T32" fmla="*/ 618 w 649"/>
                <a:gd name="T33" fmla="*/ 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9" h="422">
                  <a:moveTo>
                    <a:pt x="618" y="6"/>
                  </a:moveTo>
                  <a:cubicBezTo>
                    <a:pt x="544" y="5"/>
                    <a:pt x="544" y="5"/>
                    <a:pt x="544" y="5"/>
                  </a:cubicBezTo>
                  <a:cubicBezTo>
                    <a:pt x="520" y="41"/>
                    <a:pt x="487" y="90"/>
                    <a:pt x="466" y="122"/>
                  </a:cubicBezTo>
                  <a:cubicBezTo>
                    <a:pt x="369" y="270"/>
                    <a:pt x="369" y="270"/>
                    <a:pt x="369" y="270"/>
                  </a:cubicBezTo>
                  <a:cubicBezTo>
                    <a:pt x="344" y="307"/>
                    <a:pt x="305" y="307"/>
                    <a:pt x="281" y="270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62" y="89"/>
                    <a:pt x="127" y="37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77" y="339"/>
                    <a:pt x="177" y="339"/>
                    <a:pt x="177" y="339"/>
                  </a:cubicBezTo>
                  <a:cubicBezTo>
                    <a:pt x="205" y="381"/>
                    <a:pt x="244" y="409"/>
                    <a:pt x="288" y="418"/>
                  </a:cubicBezTo>
                  <a:cubicBezTo>
                    <a:pt x="321" y="422"/>
                    <a:pt x="321" y="422"/>
                    <a:pt x="321" y="422"/>
                  </a:cubicBezTo>
                  <a:cubicBezTo>
                    <a:pt x="322" y="422"/>
                    <a:pt x="324" y="422"/>
                    <a:pt x="325" y="422"/>
                  </a:cubicBezTo>
                  <a:cubicBezTo>
                    <a:pt x="384" y="422"/>
                    <a:pt x="438" y="392"/>
                    <a:pt x="473" y="339"/>
                  </a:cubicBezTo>
                  <a:cubicBezTo>
                    <a:pt x="649" y="72"/>
                    <a:pt x="649" y="72"/>
                    <a:pt x="649" y="72"/>
                  </a:cubicBezTo>
                  <a:lnTo>
                    <a:pt x="618" y="6"/>
                  </a:ln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347949" y="3470464"/>
              <a:ext cx="858217" cy="815128"/>
              <a:chOff x="1347949" y="2804639"/>
              <a:chExt cx="858217" cy="815128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1347949" y="2804639"/>
                <a:ext cx="858217" cy="492443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rgbClr val="C00000"/>
                    </a:solidFill>
                  </a:rPr>
                  <a:t>B</a:t>
                </a:r>
                <a:r>
                  <a:rPr lang="tr-TR" sz="1600" b="1" dirty="0" smtClean="0">
                    <a:solidFill>
                      <a:srgbClr val="C00000"/>
                    </a:solidFill>
                  </a:rPr>
                  <a:t>elediye Atıkları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38" name="Group 37"/>
              <p:cNvGrpSpPr>
                <a:grpSpLocks noChangeAspect="1"/>
              </p:cNvGrpSpPr>
              <p:nvPr/>
            </p:nvGrpSpPr>
            <p:grpSpPr>
              <a:xfrm>
                <a:off x="1621736" y="3259767"/>
                <a:ext cx="315383" cy="360000"/>
                <a:chOff x="2005013" y="1858963"/>
                <a:chExt cx="325437" cy="371476"/>
              </a:xfrm>
              <a:solidFill>
                <a:schemeClr val="bg2"/>
              </a:solidFill>
            </p:grpSpPr>
            <p:sp>
              <p:nvSpPr>
                <p:cNvPr id="26" name="Freeform 26"/>
                <p:cNvSpPr>
                  <a:spLocks noEditPoints="1"/>
                </p:cNvSpPr>
                <p:nvPr/>
              </p:nvSpPr>
              <p:spPr bwMode="auto">
                <a:xfrm>
                  <a:off x="2051050" y="1905001"/>
                  <a:ext cx="231775" cy="233363"/>
                </a:xfrm>
                <a:custGeom>
                  <a:avLst/>
                  <a:gdLst>
                    <a:gd name="T0" fmla="*/ 30 w 60"/>
                    <a:gd name="T1" fmla="*/ 60 h 60"/>
                    <a:gd name="T2" fmla="*/ 0 w 60"/>
                    <a:gd name="T3" fmla="*/ 30 h 60"/>
                    <a:gd name="T4" fmla="*/ 30 w 60"/>
                    <a:gd name="T5" fmla="*/ 0 h 60"/>
                    <a:gd name="T6" fmla="*/ 60 w 60"/>
                    <a:gd name="T7" fmla="*/ 30 h 60"/>
                    <a:gd name="T8" fmla="*/ 30 w 60"/>
                    <a:gd name="T9" fmla="*/ 60 h 60"/>
                    <a:gd name="T10" fmla="*/ 30 w 60"/>
                    <a:gd name="T11" fmla="*/ 4 h 60"/>
                    <a:gd name="T12" fmla="*/ 4 w 60"/>
                    <a:gd name="T13" fmla="*/ 30 h 60"/>
                    <a:gd name="T14" fmla="*/ 30 w 60"/>
                    <a:gd name="T15" fmla="*/ 56 h 60"/>
                    <a:gd name="T16" fmla="*/ 56 w 60"/>
                    <a:gd name="T17" fmla="*/ 30 h 60"/>
                    <a:gd name="T18" fmla="*/ 30 w 60"/>
                    <a:gd name="T19" fmla="*/ 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13" y="60"/>
                        <a:pt x="0" y="47"/>
                        <a:pt x="0" y="30"/>
                      </a:cubicBezTo>
                      <a:cubicBezTo>
                        <a:pt x="0" y="13"/>
                        <a:pt x="13" y="0"/>
                        <a:pt x="30" y="0"/>
                      </a:cubicBezTo>
                      <a:cubicBezTo>
                        <a:pt x="47" y="0"/>
                        <a:pt x="60" y="13"/>
                        <a:pt x="60" y="30"/>
                      </a:cubicBezTo>
                      <a:cubicBezTo>
                        <a:pt x="60" y="47"/>
                        <a:pt x="47" y="60"/>
                        <a:pt x="30" y="60"/>
                      </a:cubicBezTo>
                      <a:close/>
                      <a:moveTo>
                        <a:pt x="30" y="4"/>
                      </a:moveTo>
                      <a:cubicBezTo>
                        <a:pt x="16" y="4"/>
                        <a:pt x="4" y="16"/>
                        <a:pt x="4" y="30"/>
                      </a:cubicBezTo>
                      <a:cubicBezTo>
                        <a:pt x="4" y="44"/>
                        <a:pt x="16" y="56"/>
                        <a:pt x="30" y="56"/>
                      </a:cubicBezTo>
                      <a:cubicBezTo>
                        <a:pt x="44" y="56"/>
                        <a:pt x="56" y="44"/>
                        <a:pt x="56" y="30"/>
                      </a:cubicBezTo>
                      <a:cubicBezTo>
                        <a:pt x="56" y="16"/>
                        <a:pt x="44" y="4"/>
                        <a:pt x="3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2112963" y="2122488"/>
                  <a:ext cx="107950" cy="46038"/>
                </a:xfrm>
                <a:custGeom>
                  <a:avLst/>
                  <a:gdLst>
                    <a:gd name="T0" fmla="*/ 26 w 28"/>
                    <a:gd name="T1" fmla="*/ 12 h 12"/>
                    <a:gd name="T2" fmla="*/ 2 w 28"/>
                    <a:gd name="T3" fmla="*/ 12 h 12"/>
                    <a:gd name="T4" fmla="*/ 0 w 28"/>
                    <a:gd name="T5" fmla="*/ 10 h 12"/>
                    <a:gd name="T6" fmla="*/ 0 w 28"/>
                    <a:gd name="T7" fmla="*/ 0 h 12"/>
                    <a:gd name="T8" fmla="*/ 4 w 28"/>
                    <a:gd name="T9" fmla="*/ 0 h 12"/>
                    <a:gd name="T10" fmla="*/ 4 w 28"/>
                    <a:gd name="T11" fmla="*/ 8 h 12"/>
                    <a:gd name="T12" fmla="*/ 24 w 28"/>
                    <a:gd name="T13" fmla="*/ 8 h 12"/>
                    <a:gd name="T14" fmla="*/ 24 w 28"/>
                    <a:gd name="T15" fmla="*/ 0 h 12"/>
                    <a:gd name="T16" fmla="*/ 28 w 28"/>
                    <a:gd name="T17" fmla="*/ 0 h 12"/>
                    <a:gd name="T18" fmla="*/ 28 w 28"/>
                    <a:gd name="T19" fmla="*/ 10 h 12"/>
                    <a:gd name="T20" fmla="*/ 26 w 28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2">
                      <a:moveTo>
                        <a:pt x="26" y="12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1"/>
                        <a:pt x="0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7" y="12"/>
                        <a:pt x="2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 noEditPoints="1"/>
                </p:cNvSpPr>
                <p:nvPr/>
              </p:nvSpPr>
              <p:spPr bwMode="auto">
                <a:xfrm>
                  <a:off x="2128838" y="2152651"/>
                  <a:ext cx="76200" cy="47625"/>
                </a:xfrm>
                <a:custGeom>
                  <a:avLst/>
                  <a:gdLst>
                    <a:gd name="T0" fmla="*/ 18 w 20"/>
                    <a:gd name="T1" fmla="*/ 12 h 12"/>
                    <a:gd name="T2" fmla="*/ 2 w 20"/>
                    <a:gd name="T3" fmla="*/ 12 h 12"/>
                    <a:gd name="T4" fmla="*/ 0 w 20"/>
                    <a:gd name="T5" fmla="*/ 10 h 12"/>
                    <a:gd name="T6" fmla="*/ 0 w 20"/>
                    <a:gd name="T7" fmla="*/ 2 h 12"/>
                    <a:gd name="T8" fmla="*/ 2 w 20"/>
                    <a:gd name="T9" fmla="*/ 0 h 12"/>
                    <a:gd name="T10" fmla="*/ 18 w 20"/>
                    <a:gd name="T11" fmla="*/ 0 h 12"/>
                    <a:gd name="T12" fmla="*/ 20 w 20"/>
                    <a:gd name="T13" fmla="*/ 2 h 12"/>
                    <a:gd name="T14" fmla="*/ 20 w 20"/>
                    <a:gd name="T15" fmla="*/ 10 h 12"/>
                    <a:gd name="T16" fmla="*/ 18 w 20"/>
                    <a:gd name="T17" fmla="*/ 12 h 12"/>
                    <a:gd name="T18" fmla="*/ 4 w 20"/>
                    <a:gd name="T19" fmla="*/ 8 h 12"/>
                    <a:gd name="T20" fmla="*/ 16 w 20"/>
                    <a:gd name="T21" fmla="*/ 8 h 12"/>
                    <a:gd name="T22" fmla="*/ 16 w 20"/>
                    <a:gd name="T23" fmla="*/ 4 h 12"/>
                    <a:gd name="T24" fmla="*/ 4 w 20"/>
                    <a:gd name="T25" fmla="*/ 4 h 12"/>
                    <a:gd name="T26" fmla="*/ 4 w 20"/>
                    <a:gd name="T2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12">
                      <a:moveTo>
                        <a:pt x="18" y="12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1"/>
                        <a:pt x="0" y="1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0"/>
                        <a:pt x="20" y="1"/>
                        <a:pt x="20" y="2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1"/>
                        <a:pt x="19" y="12"/>
                        <a:pt x="18" y="12"/>
                      </a:cubicBezTo>
                      <a:close/>
                      <a:moveTo>
                        <a:pt x="4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2159000" y="2184401"/>
                  <a:ext cx="15875" cy="46038"/>
                </a:xfrm>
                <a:custGeom>
                  <a:avLst/>
                  <a:gdLst>
                    <a:gd name="T0" fmla="*/ 2 w 4"/>
                    <a:gd name="T1" fmla="*/ 12 h 12"/>
                    <a:gd name="T2" fmla="*/ 0 w 4"/>
                    <a:gd name="T3" fmla="*/ 10 h 12"/>
                    <a:gd name="T4" fmla="*/ 0 w 4"/>
                    <a:gd name="T5" fmla="*/ 2 h 12"/>
                    <a:gd name="T6" fmla="*/ 2 w 4"/>
                    <a:gd name="T7" fmla="*/ 0 h 12"/>
                    <a:gd name="T8" fmla="*/ 4 w 4"/>
                    <a:gd name="T9" fmla="*/ 2 h 12"/>
                    <a:gd name="T10" fmla="*/ 4 w 4"/>
                    <a:gd name="T11" fmla="*/ 10 h 12"/>
                    <a:gd name="T12" fmla="*/ 2 w 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2">
                      <a:moveTo>
                        <a:pt x="2" y="12"/>
                      </a:moveTo>
                      <a:cubicBezTo>
                        <a:pt x="1" y="12"/>
                        <a:pt x="0" y="11"/>
                        <a:pt x="0" y="1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3" y="12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2159000" y="1858963"/>
                  <a:ext cx="15875" cy="31750"/>
                </a:xfrm>
                <a:custGeom>
                  <a:avLst/>
                  <a:gdLst>
                    <a:gd name="T0" fmla="*/ 2 w 4"/>
                    <a:gd name="T1" fmla="*/ 8 h 8"/>
                    <a:gd name="T2" fmla="*/ 0 w 4"/>
                    <a:gd name="T3" fmla="*/ 6 h 8"/>
                    <a:gd name="T4" fmla="*/ 0 w 4"/>
                    <a:gd name="T5" fmla="*/ 2 h 8"/>
                    <a:gd name="T6" fmla="*/ 2 w 4"/>
                    <a:gd name="T7" fmla="*/ 0 h 8"/>
                    <a:gd name="T8" fmla="*/ 4 w 4"/>
                    <a:gd name="T9" fmla="*/ 2 h 8"/>
                    <a:gd name="T10" fmla="*/ 4 w 4"/>
                    <a:gd name="T11" fmla="*/ 6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2" y="8"/>
                      </a:move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2255838" y="1905001"/>
                  <a:ext cx="26987" cy="26988"/>
                </a:xfrm>
                <a:custGeom>
                  <a:avLst/>
                  <a:gdLst>
                    <a:gd name="T0" fmla="*/ 2 w 7"/>
                    <a:gd name="T1" fmla="*/ 7 h 7"/>
                    <a:gd name="T2" fmla="*/ 1 w 7"/>
                    <a:gd name="T3" fmla="*/ 6 h 7"/>
                    <a:gd name="T4" fmla="*/ 1 w 7"/>
                    <a:gd name="T5" fmla="*/ 3 h 7"/>
                    <a:gd name="T6" fmla="*/ 4 w 7"/>
                    <a:gd name="T7" fmla="*/ 0 h 7"/>
                    <a:gd name="T8" fmla="*/ 7 w 7"/>
                    <a:gd name="T9" fmla="*/ 0 h 7"/>
                    <a:gd name="T10" fmla="*/ 7 w 7"/>
                    <a:gd name="T11" fmla="*/ 3 h 7"/>
                    <a:gd name="T12" fmla="*/ 4 w 7"/>
                    <a:gd name="T13" fmla="*/ 6 h 7"/>
                    <a:gd name="T14" fmla="*/ 2 w 7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2" y="7"/>
                      </a:moveTo>
                      <a:cubicBezTo>
                        <a:pt x="2" y="7"/>
                        <a:pt x="1" y="6"/>
                        <a:pt x="1" y="6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6" y="0"/>
                        <a:pt x="7" y="0"/>
                      </a:cubicBezTo>
                      <a:cubicBezTo>
                        <a:pt x="7" y="1"/>
                        <a:pt x="7" y="2"/>
                        <a:pt x="7" y="3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2298700" y="2014538"/>
                  <a:ext cx="31750" cy="14288"/>
                </a:xfrm>
                <a:custGeom>
                  <a:avLst/>
                  <a:gdLst>
                    <a:gd name="T0" fmla="*/ 6 w 8"/>
                    <a:gd name="T1" fmla="*/ 4 h 4"/>
                    <a:gd name="T2" fmla="*/ 2 w 8"/>
                    <a:gd name="T3" fmla="*/ 4 h 4"/>
                    <a:gd name="T4" fmla="*/ 0 w 8"/>
                    <a:gd name="T5" fmla="*/ 2 h 4"/>
                    <a:gd name="T6" fmla="*/ 2 w 8"/>
                    <a:gd name="T7" fmla="*/ 0 h 4"/>
                    <a:gd name="T8" fmla="*/ 6 w 8"/>
                    <a:gd name="T9" fmla="*/ 0 h 4"/>
                    <a:gd name="T10" fmla="*/ 8 w 8"/>
                    <a:gd name="T11" fmla="*/ 2 h 4"/>
                    <a:gd name="T12" fmla="*/ 6 w 8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  <a:cubicBezTo>
                        <a:pt x="8" y="3"/>
                        <a:pt x="7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2255838" y="2109788"/>
                  <a:ext cx="26987" cy="28575"/>
                </a:xfrm>
                <a:custGeom>
                  <a:avLst/>
                  <a:gdLst>
                    <a:gd name="T0" fmla="*/ 5 w 7"/>
                    <a:gd name="T1" fmla="*/ 7 h 7"/>
                    <a:gd name="T2" fmla="*/ 4 w 7"/>
                    <a:gd name="T3" fmla="*/ 7 h 7"/>
                    <a:gd name="T4" fmla="*/ 1 w 7"/>
                    <a:gd name="T5" fmla="*/ 4 h 7"/>
                    <a:gd name="T6" fmla="*/ 1 w 7"/>
                    <a:gd name="T7" fmla="*/ 1 h 7"/>
                    <a:gd name="T8" fmla="*/ 4 w 7"/>
                    <a:gd name="T9" fmla="*/ 1 h 7"/>
                    <a:gd name="T10" fmla="*/ 7 w 7"/>
                    <a:gd name="T11" fmla="*/ 4 h 7"/>
                    <a:gd name="T12" fmla="*/ 7 w 7"/>
                    <a:gd name="T13" fmla="*/ 7 h 7"/>
                    <a:gd name="T14" fmla="*/ 5 w 7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cubicBezTo>
                        <a:pt x="5" y="7"/>
                        <a:pt x="4" y="7"/>
                        <a:pt x="4" y="7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6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2051050" y="1905001"/>
                  <a:ext cx="26987" cy="26988"/>
                </a:xfrm>
                <a:custGeom>
                  <a:avLst/>
                  <a:gdLst>
                    <a:gd name="T0" fmla="*/ 5 w 7"/>
                    <a:gd name="T1" fmla="*/ 7 h 7"/>
                    <a:gd name="T2" fmla="*/ 3 w 7"/>
                    <a:gd name="T3" fmla="*/ 6 h 7"/>
                    <a:gd name="T4" fmla="*/ 0 w 7"/>
                    <a:gd name="T5" fmla="*/ 3 h 7"/>
                    <a:gd name="T6" fmla="*/ 0 w 7"/>
                    <a:gd name="T7" fmla="*/ 0 h 7"/>
                    <a:gd name="T8" fmla="*/ 3 w 7"/>
                    <a:gd name="T9" fmla="*/ 0 h 7"/>
                    <a:gd name="T10" fmla="*/ 6 w 7"/>
                    <a:gd name="T11" fmla="*/ 3 h 7"/>
                    <a:gd name="T12" fmla="*/ 6 w 7"/>
                    <a:gd name="T13" fmla="*/ 6 h 7"/>
                    <a:gd name="T14" fmla="*/ 5 w 7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cubicBezTo>
                        <a:pt x="4" y="7"/>
                        <a:pt x="4" y="6"/>
                        <a:pt x="3" y="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4"/>
                        <a:pt x="7" y="5"/>
                        <a:pt x="6" y="6"/>
                      </a:cubicBezTo>
                      <a:cubicBezTo>
                        <a:pt x="6" y="6"/>
                        <a:pt x="5" y="7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2005013" y="2014538"/>
                  <a:ext cx="30162" cy="14288"/>
                </a:xfrm>
                <a:custGeom>
                  <a:avLst/>
                  <a:gdLst>
                    <a:gd name="T0" fmla="*/ 6 w 8"/>
                    <a:gd name="T1" fmla="*/ 4 h 4"/>
                    <a:gd name="T2" fmla="*/ 2 w 8"/>
                    <a:gd name="T3" fmla="*/ 4 h 4"/>
                    <a:gd name="T4" fmla="*/ 0 w 8"/>
                    <a:gd name="T5" fmla="*/ 2 h 4"/>
                    <a:gd name="T6" fmla="*/ 2 w 8"/>
                    <a:gd name="T7" fmla="*/ 0 h 4"/>
                    <a:gd name="T8" fmla="*/ 6 w 8"/>
                    <a:gd name="T9" fmla="*/ 0 h 4"/>
                    <a:gd name="T10" fmla="*/ 8 w 8"/>
                    <a:gd name="T11" fmla="*/ 2 h 4"/>
                    <a:gd name="T12" fmla="*/ 6 w 8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  <a:cubicBezTo>
                        <a:pt x="8" y="3"/>
                        <a:pt x="7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2051050" y="2109788"/>
                  <a:ext cx="26987" cy="28575"/>
                </a:xfrm>
                <a:custGeom>
                  <a:avLst/>
                  <a:gdLst>
                    <a:gd name="T0" fmla="*/ 2 w 7"/>
                    <a:gd name="T1" fmla="*/ 7 h 7"/>
                    <a:gd name="T2" fmla="*/ 0 w 7"/>
                    <a:gd name="T3" fmla="*/ 7 h 7"/>
                    <a:gd name="T4" fmla="*/ 0 w 7"/>
                    <a:gd name="T5" fmla="*/ 4 h 7"/>
                    <a:gd name="T6" fmla="*/ 3 w 7"/>
                    <a:gd name="T7" fmla="*/ 1 h 7"/>
                    <a:gd name="T8" fmla="*/ 6 w 7"/>
                    <a:gd name="T9" fmla="*/ 1 h 7"/>
                    <a:gd name="T10" fmla="*/ 6 w 7"/>
                    <a:gd name="T11" fmla="*/ 4 h 7"/>
                    <a:gd name="T12" fmla="*/ 3 w 7"/>
                    <a:gd name="T13" fmla="*/ 7 h 7"/>
                    <a:gd name="T14" fmla="*/ 2 w 7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2" y="7"/>
                      </a:move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5" y="0"/>
                        <a:pt x="6" y="1"/>
                      </a:cubicBezTo>
                      <a:cubicBezTo>
                        <a:pt x="7" y="2"/>
                        <a:pt x="7" y="3"/>
                        <a:pt x="6" y="4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7"/>
                <p:cNvSpPr>
                  <a:spLocks noEditPoints="1"/>
                </p:cNvSpPr>
                <p:nvPr/>
              </p:nvSpPr>
              <p:spPr bwMode="auto">
                <a:xfrm>
                  <a:off x="2097088" y="2014538"/>
                  <a:ext cx="139700" cy="115888"/>
                </a:xfrm>
                <a:custGeom>
                  <a:avLst/>
                  <a:gdLst>
                    <a:gd name="T0" fmla="*/ 20 w 36"/>
                    <a:gd name="T1" fmla="*/ 30 h 30"/>
                    <a:gd name="T2" fmla="*/ 20 w 36"/>
                    <a:gd name="T3" fmla="*/ 30 h 30"/>
                    <a:gd name="T4" fmla="*/ 18 w 36"/>
                    <a:gd name="T5" fmla="*/ 28 h 30"/>
                    <a:gd name="T6" fmla="*/ 16 w 36"/>
                    <a:gd name="T7" fmla="*/ 30 h 30"/>
                    <a:gd name="T8" fmla="*/ 14 w 36"/>
                    <a:gd name="T9" fmla="*/ 28 h 30"/>
                    <a:gd name="T10" fmla="*/ 10 w 36"/>
                    <a:gd name="T11" fmla="*/ 12 h 30"/>
                    <a:gd name="T12" fmla="*/ 6 w 36"/>
                    <a:gd name="T13" fmla="*/ 12 h 30"/>
                    <a:gd name="T14" fmla="*/ 0 w 36"/>
                    <a:gd name="T15" fmla="*/ 6 h 30"/>
                    <a:gd name="T16" fmla="*/ 6 w 36"/>
                    <a:gd name="T17" fmla="*/ 0 h 30"/>
                    <a:gd name="T18" fmla="*/ 13 w 36"/>
                    <a:gd name="T19" fmla="*/ 5 h 30"/>
                    <a:gd name="T20" fmla="*/ 13 w 36"/>
                    <a:gd name="T21" fmla="*/ 8 h 30"/>
                    <a:gd name="T22" fmla="*/ 23 w 36"/>
                    <a:gd name="T23" fmla="*/ 8 h 30"/>
                    <a:gd name="T24" fmla="*/ 23 w 36"/>
                    <a:gd name="T25" fmla="*/ 5 h 30"/>
                    <a:gd name="T26" fmla="*/ 30 w 36"/>
                    <a:gd name="T27" fmla="*/ 0 h 30"/>
                    <a:gd name="T28" fmla="*/ 36 w 36"/>
                    <a:gd name="T29" fmla="*/ 6 h 30"/>
                    <a:gd name="T30" fmla="*/ 30 w 36"/>
                    <a:gd name="T31" fmla="*/ 12 h 30"/>
                    <a:gd name="T32" fmla="*/ 26 w 36"/>
                    <a:gd name="T33" fmla="*/ 12 h 30"/>
                    <a:gd name="T34" fmla="*/ 22 w 36"/>
                    <a:gd name="T35" fmla="*/ 28 h 30"/>
                    <a:gd name="T36" fmla="*/ 20 w 36"/>
                    <a:gd name="T37" fmla="*/ 30 h 30"/>
                    <a:gd name="T38" fmla="*/ 14 w 36"/>
                    <a:gd name="T39" fmla="*/ 12 h 30"/>
                    <a:gd name="T40" fmla="*/ 18 w 36"/>
                    <a:gd name="T41" fmla="*/ 28 h 30"/>
                    <a:gd name="T42" fmla="*/ 18 w 36"/>
                    <a:gd name="T43" fmla="*/ 28 h 30"/>
                    <a:gd name="T44" fmla="*/ 18 w 36"/>
                    <a:gd name="T45" fmla="*/ 28 h 30"/>
                    <a:gd name="T46" fmla="*/ 22 w 36"/>
                    <a:gd name="T47" fmla="*/ 12 h 30"/>
                    <a:gd name="T48" fmla="*/ 14 w 36"/>
                    <a:gd name="T49" fmla="*/ 12 h 30"/>
                    <a:gd name="T50" fmla="*/ 27 w 36"/>
                    <a:gd name="T51" fmla="*/ 8 h 30"/>
                    <a:gd name="T52" fmla="*/ 30 w 36"/>
                    <a:gd name="T53" fmla="*/ 8 h 30"/>
                    <a:gd name="T54" fmla="*/ 32 w 36"/>
                    <a:gd name="T55" fmla="*/ 6 h 30"/>
                    <a:gd name="T56" fmla="*/ 30 w 36"/>
                    <a:gd name="T57" fmla="*/ 4 h 30"/>
                    <a:gd name="T58" fmla="*/ 27 w 36"/>
                    <a:gd name="T59" fmla="*/ 6 h 30"/>
                    <a:gd name="T60" fmla="*/ 27 w 36"/>
                    <a:gd name="T61" fmla="*/ 8 h 30"/>
                    <a:gd name="T62" fmla="*/ 6 w 36"/>
                    <a:gd name="T63" fmla="*/ 4 h 30"/>
                    <a:gd name="T64" fmla="*/ 4 w 36"/>
                    <a:gd name="T65" fmla="*/ 6 h 30"/>
                    <a:gd name="T66" fmla="*/ 6 w 36"/>
                    <a:gd name="T67" fmla="*/ 8 h 30"/>
                    <a:gd name="T68" fmla="*/ 9 w 36"/>
                    <a:gd name="T69" fmla="*/ 8 h 30"/>
                    <a:gd name="T70" fmla="*/ 9 w 36"/>
                    <a:gd name="T71" fmla="*/ 6 h 30"/>
                    <a:gd name="T72" fmla="*/ 6 w 36"/>
                    <a:gd name="T73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6" h="30">
                      <a:moveTo>
                        <a:pt x="20" y="30"/>
                      </a:move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19" y="30"/>
                        <a:pt x="18" y="29"/>
                        <a:pt x="18" y="28"/>
                      </a:cubicBezTo>
                      <a:cubicBezTo>
                        <a:pt x="18" y="29"/>
                        <a:pt x="17" y="30"/>
                        <a:pt x="16" y="30"/>
                      </a:cubicBezTo>
                      <a:cubicBezTo>
                        <a:pt x="15" y="30"/>
                        <a:pt x="14" y="30"/>
                        <a:pt x="14" y="28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3" y="5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2"/>
                        <a:pt x="27" y="0"/>
                        <a:pt x="30" y="0"/>
                      </a:cubicBezTo>
                      <a:cubicBezTo>
                        <a:pt x="33" y="0"/>
                        <a:pt x="36" y="3"/>
                        <a:pt x="36" y="6"/>
                      </a:cubicBezTo>
                      <a:cubicBezTo>
                        <a:pt x="36" y="9"/>
                        <a:pt x="33" y="12"/>
                        <a:pt x="30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9"/>
                        <a:pt x="21" y="30"/>
                        <a:pt x="20" y="30"/>
                      </a:cubicBezTo>
                      <a:close/>
                      <a:moveTo>
                        <a:pt x="14" y="12"/>
                      </a:move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lnTo>
                        <a:pt x="14" y="12"/>
                      </a:lnTo>
                      <a:close/>
                      <a:moveTo>
                        <a:pt x="27" y="8"/>
                      </a:move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1" y="8"/>
                        <a:pt x="32" y="7"/>
                        <a:pt x="32" y="6"/>
                      </a:cubicBezTo>
                      <a:cubicBezTo>
                        <a:pt x="32" y="5"/>
                        <a:pt x="31" y="4"/>
                        <a:pt x="30" y="4"/>
                      </a:cubicBezTo>
                      <a:cubicBezTo>
                        <a:pt x="29" y="4"/>
                        <a:pt x="27" y="5"/>
                        <a:pt x="27" y="6"/>
                      </a:cubicBezTo>
                      <a:lnTo>
                        <a:pt x="27" y="8"/>
                      </a:lnTo>
                      <a:close/>
                      <a:moveTo>
                        <a:pt x="6" y="4"/>
                      </a:moveTo>
                      <a:cubicBezTo>
                        <a:pt x="5" y="4"/>
                        <a:pt x="4" y="5"/>
                        <a:pt x="4" y="6"/>
                      </a:cubicBezTo>
                      <a:cubicBezTo>
                        <a:pt x="4" y="7"/>
                        <a:pt x="5" y="8"/>
                        <a:pt x="6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7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9" name="TextBox 218"/>
            <p:cNvSpPr txBox="1"/>
            <p:nvPr/>
          </p:nvSpPr>
          <p:spPr>
            <a:xfrm>
              <a:off x="2810635" y="4280658"/>
              <a:ext cx="729616" cy="49244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rgbClr val="FFC000"/>
                  </a:solidFill>
                </a:rPr>
                <a:t>Kağıt Çamuru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060604" y="3449293"/>
              <a:ext cx="971842" cy="49244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Sintine-</a:t>
              </a:r>
              <a:r>
                <a:rPr lang="tr-TR" sz="16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Slaç</a:t>
              </a:r>
              <a:r>
                <a:rPr lang="tr-T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6878378" y="3453205"/>
              <a:ext cx="970222" cy="49244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rgbClr val="7030A0"/>
                  </a:solidFill>
                </a:rPr>
                <a:t>Tavuk Atıkları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2995443" y="3925592"/>
              <a:ext cx="360000" cy="360000"/>
              <a:chOff x="3903073" y="3496769"/>
              <a:chExt cx="360000" cy="360000"/>
            </a:xfrm>
            <a:solidFill>
              <a:schemeClr val="tx2"/>
            </a:solidFill>
          </p:grpSpPr>
          <p:sp>
            <p:nvSpPr>
              <p:cNvPr id="299" name="Freeform 79"/>
              <p:cNvSpPr>
                <a:spLocks noEditPoints="1"/>
              </p:cNvSpPr>
              <p:nvPr/>
            </p:nvSpPr>
            <p:spPr bwMode="auto">
              <a:xfrm>
                <a:off x="3903073" y="3496769"/>
                <a:ext cx="255385" cy="255385"/>
              </a:xfrm>
              <a:custGeom>
                <a:avLst/>
                <a:gdLst>
                  <a:gd name="T0" fmla="*/ 34 w 68"/>
                  <a:gd name="T1" fmla="*/ 68 h 68"/>
                  <a:gd name="T2" fmla="*/ 0 w 68"/>
                  <a:gd name="T3" fmla="*/ 34 h 68"/>
                  <a:gd name="T4" fmla="*/ 34 w 68"/>
                  <a:gd name="T5" fmla="*/ 0 h 68"/>
                  <a:gd name="T6" fmla="*/ 68 w 68"/>
                  <a:gd name="T7" fmla="*/ 34 h 68"/>
                  <a:gd name="T8" fmla="*/ 34 w 68"/>
                  <a:gd name="T9" fmla="*/ 68 h 68"/>
                  <a:gd name="T10" fmla="*/ 34 w 68"/>
                  <a:gd name="T11" fmla="*/ 4 h 68"/>
                  <a:gd name="T12" fmla="*/ 4 w 68"/>
                  <a:gd name="T13" fmla="*/ 34 h 68"/>
                  <a:gd name="T14" fmla="*/ 34 w 68"/>
                  <a:gd name="T15" fmla="*/ 64 h 68"/>
                  <a:gd name="T16" fmla="*/ 64 w 68"/>
                  <a:gd name="T17" fmla="*/ 34 h 68"/>
                  <a:gd name="T18" fmla="*/ 34 w 68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cubicBezTo>
                      <a:pt x="15" y="68"/>
                      <a:pt x="0" y="53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ubicBezTo>
                      <a:pt x="68" y="53"/>
                      <a:pt x="53" y="68"/>
                      <a:pt x="34" y="68"/>
                    </a:cubicBezTo>
                    <a:close/>
                    <a:moveTo>
                      <a:pt x="34" y="4"/>
                    </a:moveTo>
                    <a:cubicBezTo>
                      <a:pt x="17" y="4"/>
                      <a:pt x="4" y="17"/>
                      <a:pt x="4" y="34"/>
                    </a:cubicBezTo>
                    <a:cubicBezTo>
                      <a:pt x="4" y="51"/>
                      <a:pt x="17" y="64"/>
                      <a:pt x="34" y="64"/>
                    </a:cubicBezTo>
                    <a:cubicBezTo>
                      <a:pt x="51" y="64"/>
                      <a:pt x="64" y="51"/>
                      <a:pt x="64" y="34"/>
                    </a:cubicBezTo>
                    <a:cubicBezTo>
                      <a:pt x="64" y="17"/>
                      <a:pt x="51" y="4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80"/>
              <p:cNvSpPr>
                <a:spLocks/>
              </p:cNvSpPr>
              <p:nvPr/>
            </p:nvSpPr>
            <p:spPr bwMode="auto">
              <a:xfrm>
                <a:off x="4106150" y="3699846"/>
                <a:ext cx="156923" cy="156923"/>
              </a:xfrm>
              <a:custGeom>
                <a:avLst/>
                <a:gdLst>
                  <a:gd name="T0" fmla="*/ 40 w 42"/>
                  <a:gd name="T1" fmla="*/ 42 h 42"/>
                  <a:gd name="T2" fmla="*/ 39 w 42"/>
                  <a:gd name="T3" fmla="*/ 41 h 42"/>
                  <a:gd name="T4" fmla="*/ 1 w 42"/>
                  <a:gd name="T5" fmla="*/ 4 h 42"/>
                  <a:gd name="T6" fmla="*/ 1 w 42"/>
                  <a:gd name="T7" fmla="*/ 1 h 42"/>
                  <a:gd name="T8" fmla="*/ 4 w 42"/>
                  <a:gd name="T9" fmla="*/ 1 h 42"/>
                  <a:gd name="T10" fmla="*/ 41 w 42"/>
                  <a:gd name="T11" fmla="*/ 39 h 42"/>
                  <a:gd name="T12" fmla="*/ 41 w 42"/>
                  <a:gd name="T13" fmla="*/ 41 h 42"/>
                  <a:gd name="T14" fmla="*/ 40 w 42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2">
                    <a:moveTo>
                      <a:pt x="40" y="42"/>
                    </a:moveTo>
                    <a:cubicBezTo>
                      <a:pt x="39" y="42"/>
                      <a:pt x="39" y="42"/>
                      <a:pt x="39" y="4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2" y="39"/>
                      <a:pt x="42" y="41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97"/>
            <p:cNvGrpSpPr>
              <a:grpSpLocks noChangeAspect="1"/>
            </p:cNvGrpSpPr>
            <p:nvPr/>
          </p:nvGrpSpPr>
          <p:grpSpPr>
            <a:xfrm>
              <a:off x="4422698" y="3988071"/>
              <a:ext cx="297521" cy="297521"/>
              <a:chOff x="-879475" y="2054225"/>
              <a:chExt cx="371475" cy="371475"/>
            </a:xfrm>
            <a:solidFill>
              <a:schemeClr val="accent1"/>
            </a:solidFill>
          </p:grpSpPr>
          <p:sp>
            <p:nvSpPr>
              <p:cNvPr id="61" name="Freeform 41"/>
              <p:cNvSpPr>
                <a:spLocks noEditPoints="1"/>
              </p:cNvSpPr>
              <p:nvPr/>
            </p:nvSpPr>
            <p:spPr bwMode="auto">
              <a:xfrm>
                <a:off x="-879475" y="2054225"/>
                <a:ext cx="325438" cy="325438"/>
              </a:xfrm>
              <a:custGeom>
                <a:avLst/>
                <a:gdLst>
                  <a:gd name="T0" fmla="*/ 42 w 84"/>
                  <a:gd name="T1" fmla="*/ 84 h 84"/>
                  <a:gd name="T2" fmla="*/ 0 w 84"/>
                  <a:gd name="T3" fmla="*/ 42 h 84"/>
                  <a:gd name="T4" fmla="*/ 42 w 84"/>
                  <a:gd name="T5" fmla="*/ 0 h 84"/>
                  <a:gd name="T6" fmla="*/ 84 w 84"/>
                  <a:gd name="T7" fmla="*/ 42 h 84"/>
                  <a:gd name="T8" fmla="*/ 42 w 84"/>
                  <a:gd name="T9" fmla="*/ 84 h 84"/>
                  <a:gd name="T10" fmla="*/ 42 w 84"/>
                  <a:gd name="T11" fmla="*/ 4 h 84"/>
                  <a:gd name="T12" fmla="*/ 4 w 84"/>
                  <a:gd name="T13" fmla="*/ 42 h 84"/>
                  <a:gd name="T14" fmla="*/ 42 w 84"/>
                  <a:gd name="T15" fmla="*/ 80 h 84"/>
                  <a:gd name="T16" fmla="*/ 80 w 84"/>
                  <a:gd name="T17" fmla="*/ 42 h 84"/>
                  <a:gd name="T18" fmla="*/ 42 w 84"/>
                  <a:gd name="T1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4">
                    <a:moveTo>
                      <a:pt x="42" y="84"/>
                    </a:move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lose/>
                    <a:moveTo>
                      <a:pt x="42" y="4"/>
                    </a:moveTo>
                    <a:cubicBezTo>
                      <a:pt x="21" y="4"/>
                      <a:pt x="4" y="21"/>
                      <a:pt x="4" y="42"/>
                    </a:cubicBezTo>
                    <a:cubicBezTo>
                      <a:pt x="4" y="63"/>
                      <a:pt x="21" y="80"/>
                      <a:pt x="42" y="80"/>
                    </a:cubicBezTo>
                    <a:cubicBezTo>
                      <a:pt x="63" y="80"/>
                      <a:pt x="80" y="63"/>
                      <a:pt x="80" y="42"/>
                    </a:cubicBezTo>
                    <a:cubicBezTo>
                      <a:pt x="80" y="21"/>
                      <a:pt x="63" y="4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-615950" y="2317750"/>
                <a:ext cx="107950" cy="107950"/>
              </a:xfrm>
              <a:custGeom>
                <a:avLst/>
                <a:gdLst>
                  <a:gd name="T0" fmla="*/ 26 w 28"/>
                  <a:gd name="T1" fmla="*/ 28 h 28"/>
                  <a:gd name="T2" fmla="*/ 25 w 28"/>
                  <a:gd name="T3" fmla="*/ 27 h 28"/>
                  <a:gd name="T4" fmla="*/ 1 w 28"/>
                  <a:gd name="T5" fmla="*/ 4 h 28"/>
                  <a:gd name="T6" fmla="*/ 1 w 28"/>
                  <a:gd name="T7" fmla="*/ 1 h 28"/>
                  <a:gd name="T8" fmla="*/ 4 w 28"/>
                  <a:gd name="T9" fmla="*/ 1 h 28"/>
                  <a:gd name="T10" fmla="*/ 27 w 28"/>
                  <a:gd name="T11" fmla="*/ 25 h 28"/>
                  <a:gd name="T12" fmla="*/ 27 w 28"/>
                  <a:gd name="T13" fmla="*/ 27 h 28"/>
                  <a:gd name="T14" fmla="*/ 26 w 28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8">
                    <a:moveTo>
                      <a:pt x="26" y="28"/>
                    </a:moveTo>
                    <a:cubicBezTo>
                      <a:pt x="25" y="28"/>
                      <a:pt x="25" y="28"/>
                      <a:pt x="25" y="2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8" y="27"/>
                      <a:pt x="27" y="27"/>
                    </a:cubicBezTo>
                    <a:cubicBezTo>
                      <a:pt x="27" y="28"/>
                      <a:pt x="27" y="28"/>
                      <a:pt x="2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43"/>
              <p:cNvSpPr>
                <a:spLocks noEditPoints="1"/>
              </p:cNvSpPr>
              <p:nvPr/>
            </p:nvSpPr>
            <p:spPr bwMode="auto">
              <a:xfrm>
                <a:off x="-825500" y="2108200"/>
                <a:ext cx="217488" cy="217488"/>
              </a:xfrm>
              <a:custGeom>
                <a:avLst/>
                <a:gdLst>
                  <a:gd name="T0" fmla="*/ 22 w 56"/>
                  <a:gd name="T1" fmla="*/ 56 h 56"/>
                  <a:gd name="T2" fmla="*/ 20 w 56"/>
                  <a:gd name="T3" fmla="*/ 48 h 56"/>
                  <a:gd name="T4" fmla="*/ 9 w 56"/>
                  <a:gd name="T5" fmla="*/ 48 h 56"/>
                  <a:gd name="T6" fmla="*/ 1 w 56"/>
                  <a:gd name="T7" fmla="*/ 37 h 56"/>
                  <a:gd name="T8" fmla="*/ 1 w 56"/>
                  <a:gd name="T9" fmla="*/ 34 h 56"/>
                  <a:gd name="T10" fmla="*/ 6 w 56"/>
                  <a:gd name="T11" fmla="*/ 25 h 56"/>
                  <a:gd name="T12" fmla="*/ 1 w 56"/>
                  <a:gd name="T13" fmla="*/ 19 h 56"/>
                  <a:gd name="T14" fmla="*/ 9 w 56"/>
                  <a:gd name="T15" fmla="*/ 8 h 56"/>
                  <a:gd name="T16" fmla="*/ 20 w 56"/>
                  <a:gd name="T17" fmla="*/ 8 h 56"/>
                  <a:gd name="T18" fmla="*/ 22 w 56"/>
                  <a:gd name="T19" fmla="*/ 0 h 56"/>
                  <a:gd name="T20" fmla="*/ 36 w 56"/>
                  <a:gd name="T21" fmla="*/ 2 h 56"/>
                  <a:gd name="T22" fmla="*/ 42 w 56"/>
                  <a:gd name="T23" fmla="*/ 11 h 56"/>
                  <a:gd name="T24" fmla="*/ 49 w 56"/>
                  <a:gd name="T25" fmla="*/ 9 h 56"/>
                  <a:gd name="T26" fmla="*/ 55 w 56"/>
                  <a:gd name="T27" fmla="*/ 21 h 56"/>
                  <a:gd name="T28" fmla="*/ 50 w 56"/>
                  <a:gd name="T29" fmla="*/ 25 h 56"/>
                  <a:gd name="T30" fmla="*/ 55 w 56"/>
                  <a:gd name="T31" fmla="*/ 34 h 56"/>
                  <a:gd name="T32" fmla="*/ 55 w 56"/>
                  <a:gd name="T33" fmla="*/ 37 h 56"/>
                  <a:gd name="T34" fmla="*/ 47 w 56"/>
                  <a:gd name="T35" fmla="*/ 48 h 56"/>
                  <a:gd name="T36" fmla="*/ 36 w 56"/>
                  <a:gd name="T37" fmla="*/ 48 h 56"/>
                  <a:gd name="T38" fmla="*/ 34 w 56"/>
                  <a:gd name="T39" fmla="*/ 56 h 56"/>
                  <a:gd name="T40" fmla="*/ 32 w 56"/>
                  <a:gd name="T41" fmla="*/ 52 h 56"/>
                  <a:gd name="T42" fmla="*/ 33 w 56"/>
                  <a:gd name="T43" fmla="*/ 45 h 56"/>
                  <a:gd name="T44" fmla="*/ 42 w 56"/>
                  <a:gd name="T45" fmla="*/ 41 h 56"/>
                  <a:gd name="T46" fmla="*/ 51 w 56"/>
                  <a:gd name="T47" fmla="*/ 37 h 56"/>
                  <a:gd name="T48" fmla="*/ 45 w 56"/>
                  <a:gd name="T49" fmla="*/ 32 h 56"/>
                  <a:gd name="T50" fmla="*/ 46 w 56"/>
                  <a:gd name="T51" fmla="*/ 22 h 56"/>
                  <a:gd name="T52" fmla="*/ 47 w 56"/>
                  <a:gd name="T53" fmla="*/ 13 h 56"/>
                  <a:gd name="T54" fmla="*/ 40 w 56"/>
                  <a:gd name="T55" fmla="*/ 15 h 56"/>
                  <a:gd name="T56" fmla="*/ 32 w 56"/>
                  <a:gd name="T57" fmla="*/ 9 h 56"/>
                  <a:gd name="T58" fmla="*/ 24 w 56"/>
                  <a:gd name="T59" fmla="*/ 4 h 56"/>
                  <a:gd name="T60" fmla="*/ 23 w 56"/>
                  <a:gd name="T61" fmla="*/ 11 h 56"/>
                  <a:gd name="T62" fmla="*/ 14 w 56"/>
                  <a:gd name="T63" fmla="*/ 15 h 56"/>
                  <a:gd name="T64" fmla="*/ 5 w 56"/>
                  <a:gd name="T65" fmla="*/ 19 h 56"/>
                  <a:gd name="T66" fmla="*/ 11 w 56"/>
                  <a:gd name="T67" fmla="*/ 24 h 56"/>
                  <a:gd name="T68" fmla="*/ 10 w 56"/>
                  <a:gd name="T69" fmla="*/ 34 h 56"/>
                  <a:gd name="T70" fmla="*/ 9 w 56"/>
                  <a:gd name="T71" fmla="*/ 43 h 56"/>
                  <a:gd name="T72" fmla="*/ 16 w 56"/>
                  <a:gd name="T73" fmla="*/ 41 h 56"/>
                  <a:gd name="T74" fmla="*/ 24 w 56"/>
                  <a:gd name="T7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6">
                    <a:moveTo>
                      <a:pt x="34" y="56"/>
                    </a:moveTo>
                    <a:cubicBezTo>
                      <a:pt x="22" y="56"/>
                      <a:pt x="22" y="56"/>
                      <a:pt x="22" y="56"/>
                    </a:cubicBezTo>
                    <a:cubicBezTo>
                      <a:pt x="21" y="56"/>
                      <a:pt x="20" y="55"/>
                      <a:pt x="20" y="54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8" y="48"/>
                      <a:pt x="16" y="47"/>
                      <a:pt x="14" y="4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8"/>
                      <a:pt x="7" y="48"/>
                      <a:pt x="7" y="4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6"/>
                      <a:pt x="0" y="36"/>
                      <a:pt x="1" y="35"/>
                    </a:cubicBezTo>
                    <a:cubicBezTo>
                      <a:pt x="1" y="35"/>
                      <a:pt x="1" y="34"/>
                      <a:pt x="1" y="34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29"/>
                      <a:pt x="6" y="27"/>
                      <a:pt x="6" y="2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1"/>
                      <a:pt x="0" y="20"/>
                      <a:pt x="1" y="1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9" y="8"/>
                      <a:pt x="9" y="8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9"/>
                      <a:pt x="18" y="8"/>
                      <a:pt x="20" y="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6" y="1"/>
                      <a:pt x="36" y="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8" y="8"/>
                      <a:pt x="40" y="9"/>
                      <a:pt x="42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8"/>
                      <a:pt x="49" y="8"/>
                      <a:pt x="49" y="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20"/>
                      <a:pt x="56" y="20"/>
                      <a:pt x="55" y="21"/>
                    </a:cubicBezTo>
                    <a:cubicBezTo>
                      <a:pt x="55" y="21"/>
                      <a:pt x="55" y="22"/>
                      <a:pt x="55" y="22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7"/>
                      <a:pt x="50" y="29"/>
                      <a:pt x="50" y="31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5"/>
                      <a:pt x="55" y="35"/>
                    </a:cubicBezTo>
                    <a:cubicBezTo>
                      <a:pt x="56" y="36"/>
                      <a:pt x="56" y="36"/>
                      <a:pt x="55" y="3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7" y="48"/>
                      <a:pt x="47" y="48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0" y="47"/>
                      <a:pt x="38" y="48"/>
                      <a:pt x="36" y="48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5"/>
                      <a:pt x="35" y="56"/>
                      <a:pt x="34" y="56"/>
                    </a:cubicBezTo>
                    <a:close/>
                    <a:moveTo>
                      <a:pt x="24" y="52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6"/>
                      <a:pt x="33" y="45"/>
                      <a:pt x="33" y="45"/>
                    </a:cubicBezTo>
                    <a:cubicBezTo>
                      <a:pt x="36" y="44"/>
                      <a:pt x="38" y="43"/>
                      <a:pt x="40" y="41"/>
                    </a:cubicBezTo>
                    <a:cubicBezTo>
                      <a:pt x="41" y="41"/>
                      <a:pt x="42" y="41"/>
                      <a:pt x="42" y="41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5" y="33"/>
                      <a:pt x="45" y="32"/>
                    </a:cubicBezTo>
                    <a:cubicBezTo>
                      <a:pt x="46" y="29"/>
                      <a:pt x="46" y="27"/>
                      <a:pt x="45" y="24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8" y="13"/>
                      <a:pt x="36" y="12"/>
                      <a:pt x="33" y="11"/>
                    </a:cubicBezTo>
                    <a:cubicBezTo>
                      <a:pt x="33" y="11"/>
                      <a:pt x="32" y="10"/>
                      <a:pt x="32" y="9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3" y="11"/>
                      <a:pt x="23" y="11"/>
                    </a:cubicBezTo>
                    <a:cubicBezTo>
                      <a:pt x="20" y="12"/>
                      <a:pt x="18" y="13"/>
                      <a:pt x="16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0" y="27"/>
                      <a:pt x="10" y="29"/>
                      <a:pt x="11" y="32"/>
                    </a:cubicBezTo>
                    <a:cubicBezTo>
                      <a:pt x="11" y="33"/>
                      <a:pt x="10" y="34"/>
                      <a:pt x="10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5" y="41"/>
                      <a:pt x="16" y="41"/>
                    </a:cubicBezTo>
                    <a:cubicBezTo>
                      <a:pt x="18" y="43"/>
                      <a:pt x="20" y="44"/>
                      <a:pt x="23" y="45"/>
                    </a:cubicBezTo>
                    <a:cubicBezTo>
                      <a:pt x="23" y="45"/>
                      <a:pt x="24" y="46"/>
                      <a:pt x="24" y="47"/>
                    </a:cubicBezTo>
                    <a:lnTo>
                      <a:pt x="2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44"/>
              <p:cNvSpPr>
                <a:spLocks noEditPoints="1"/>
              </p:cNvSpPr>
              <p:nvPr/>
            </p:nvSpPr>
            <p:spPr bwMode="auto">
              <a:xfrm>
                <a:off x="-755650" y="2178050"/>
                <a:ext cx="77788" cy="77788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4 w 20"/>
                  <a:gd name="T13" fmla="*/ 10 h 20"/>
                  <a:gd name="T14" fmla="*/ 10 w 20"/>
                  <a:gd name="T15" fmla="*/ 16 h 20"/>
                  <a:gd name="T16" fmla="*/ 16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6"/>
                      <a:pt x="10" y="16"/>
                    </a:cubicBezTo>
                    <a:cubicBezTo>
                      <a:pt x="13" y="16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580056" y="3968792"/>
              <a:ext cx="774836" cy="801614"/>
              <a:chOff x="5580056" y="3302967"/>
              <a:chExt cx="774836" cy="801614"/>
            </a:xfrm>
          </p:grpSpPr>
          <p:sp>
            <p:nvSpPr>
              <p:cNvPr id="285" name="TextBox 284"/>
              <p:cNvSpPr txBox="1"/>
              <p:nvPr/>
            </p:nvSpPr>
            <p:spPr>
              <a:xfrm>
                <a:off x="5580056" y="3612138"/>
                <a:ext cx="774836" cy="492443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tr-TR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Arıtma Çamur</a:t>
                </a:r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" name="Freeform 48"/>
              <p:cNvSpPr>
                <a:spLocks noChangeAspect="1" noEditPoints="1"/>
              </p:cNvSpPr>
              <p:nvPr/>
            </p:nvSpPr>
            <p:spPr bwMode="auto">
              <a:xfrm>
                <a:off x="5804253" y="3302967"/>
                <a:ext cx="326442" cy="316800"/>
              </a:xfrm>
              <a:custGeom>
                <a:avLst/>
                <a:gdLst>
                  <a:gd name="T0" fmla="*/ 10 w 97"/>
                  <a:gd name="T1" fmla="*/ 94 h 94"/>
                  <a:gd name="T2" fmla="*/ 3 w 97"/>
                  <a:gd name="T3" fmla="*/ 91 h 94"/>
                  <a:gd name="T4" fmla="*/ 0 w 97"/>
                  <a:gd name="T5" fmla="*/ 84 h 94"/>
                  <a:gd name="T6" fmla="*/ 3 w 97"/>
                  <a:gd name="T7" fmla="*/ 77 h 94"/>
                  <a:gd name="T8" fmla="*/ 41 w 97"/>
                  <a:gd name="T9" fmla="*/ 39 h 94"/>
                  <a:gd name="T10" fmla="*/ 47 w 97"/>
                  <a:gd name="T11" fmla="*/ 8 h 94"/>
                  <a:gd name="T12" fmla="*/ 67 w 97"/>
                  <a:gd name="T13" fmla="*/ 0 h 94"/>
                  <a:gd name="T14" fmla="*/ 79 w 97"/>
                  <a:gd name="T15" fmla="*/ 3 h 94"/>
                  <a:gd name="T16" fmla="*/ 80 w 97"/>
                  <a:gd name="T17" fmla="*/ 4 h 94"/>
                  <a:gd name="T18" fmla="*/ 80 w 97"/>
                  <a:gd name="T19" fmla="*/ 6 h 94"/>
                  <a:gd name="T20" fmla="*/ 68 w 97"/>
                  <a:gd name="T21" fmla="*/ 19 h 94"/>
                  <a:gd name="T22" fmla="*/ 68 w 97"/>
                  <a:gd name="T23" fmla="*/ 27 h 94"/>
                  <a:gd name="T24" fmla="*/ 75 w 97"/>
                  <a:gd name="T25" fmla="*/ 27 h 94"/>
                  <a:gd name="T26" fmla="*/ 88 w 97"/>
                  <a:gd name="T27" fmla="*/ 14 h 94"/>
                  <a:gd name="T28" fmla="*/ 90 w 97"/>
                  <a:gd name="T29" fmla="*/ 14 h 94"/>
                  <a:gd name="T30" fmla="*/ 91 w 97"/>
                  <a:gd name="T31" fmla="*/ 15 h 94"/>
                  <a:gd name="T32" fmla="*/ 86 w 97"/>
                  <a:gd name="T33" fmla="*/ 47 h 94"/>
                  <a:gd name="T34" fmla="*/ 66 w 97"/>
                  <a:gd name="T35" fmla="*/ 56 h 94"/>
                  <a:gd name="T36" fmla="*/ 66 w 97"/>
                  <a:gd name="T37" fmla="*/ 56 h 94"/>
                  <a:gd name="T38" fmla="*/ 55 w 97"/>
                  <a:gd name="T39" fmla="*/ 53 h 94"/>
                  <a:gd name="T40" fmla="*/ 17 w 97"/>
                  <a:gd name="T41" fmla="*/ 91 h 94"/>
                  <a:gd name="T42" fmla="*/ 10 w 97"/>
                  <a:gd name="T43" fmla="*/ 94 h 94"/>
                  <a:gd name="T44" fmla="*/ 67 w 97"/>
                  <a:gd name="T45" fmla="*/ 4 h 94"/>
                  <a:gd name="T46" fmla="*/ 50 w 97"/>
                  <a:gd name="T47" fmla="*/ 11 h 94"/>
                  <a:gd name="T48" fmla="*/ 45 w 97"/>
                  <a:gd name="T49" fmla="*/ 39 h 94"/>
                  <a:gd name="T50" fmla="*/ 45 w 97"/>
                  <a:gd name="T51" fmla="*/ 41 h 94"/>
                  <a:gd name="T52" fmla="*/ 5 w 97"/>
                  <a:gd name="T53" fmla="*/ 80 h 94"/>
                  <a:gd name="T54" fmla="*/ 4 w 97"/>
                  <a:gd name="T55" fmla="*/ 84 h 94"/>
                  <a:gd name="T56" fmla="*/ 5 w 97"/>
                  <a:gd name="T57" fmla="*/ 89 h 94"/>
                  <a:gd name="T58" fmla="*/ 14 w 97"/>
                  <a:gd name="T59" fmla="*/ 89 h 94"/>
                  <a:gd name="T60" fmla="*/ 53 w 97"/>
                  <a:gd name="T61" fmla="*/ 49 h 94"/>
                  <a:gd name="T62" fmla="*/ 55 w 97"/>
                  <a:gd name="T63" fmla="*/ 49 h 94"/>
                  <a:gd name="T64" fmla="*/ 66 w 97"/>
                  <a:gd name="T65" fmla="*/ 52 h 94"/>
                  <a:gd name="T66" fmla="*/ 83 w 97"/>
                  <a:gd name="T67" fmla="*/ 45 h 94"/>
                  <a:gd name="T68" fmla="*/ 89 w 97"/>
                  <a:gd name="T69" fmla="*/ 19 h 94"/>
                  <a:gd name="T70" fmla="*/ 78 w 97"/>
                  <a:gd name="T71" fmla="*/ 30 h 94"/>
                  <a:gd name="T72" fmla="*/ 76 w 97"/>
                  <a:gd name="T73" fmla="*/ 31 h 94"/>
                  <a:gd name="T74" fmla="*/ 66 w 97"/>
                  <a:gd name="T75" fmla="*/ 31 h 94"/>
                  <a:gd name="T76" fmla="*/ 64 w 97"/>
                  <a:gd name="T77" fmla="*/ 29 h 94"/>
                  <a:gd name="T78" fmla="*/ 64 w 97"/>
                  <a:gd name="T79" fmla="*/ 18 h 94"/>
                  <a:gd name="T80" fmla="*/ 64 w 97"/>
                  <a:gd name="T81" fmla="*/ 16 h 94"/>
                  <a:gd name="T82" fmla="*/ 75 w 97"/>
                  <a:gd name="T83" fmla="*/ 5 h 94"/>
                  <a:gd name="T84" fmla="*/ 67 w 97"/>
                  <a:gd name="T85" fmla="*/ 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7" h="94">
                    <a:moveTo>
                      <a:pt x="10" y="94"/>
                    </a:moveTo>
                    <a:cubicBezTo>
                      <a:pt x="7" y="94"/>
                      <a:pt x="4" y="93"/>
                      <a:pt x="3" y="91"/>
                    </a:cubicBezTo>
                    <a:cubicBezTo>
                      <a:pt x="1" y="90"/>
                      <a:pt x="0" y="87"/>
                      <a:pt x="0" y="84"/>
                    </a:cubicBezTo>
                    <a:cubicBezTo>
                      <a:pt x="0" y="82"/>
                      <a:pt x="1" y="79"/>
                      <a:pt x="3" y="77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36" y="28"/>
                      <a:pt x="38" y="16"/>
                      <a:pt x="47" y="8"/>
                    </a:cubicBezTo>
                    <a:cubicBezTo>
                      <a:pt x="52" y="3"/>
                      <a:pt x="59" y="0"/>
                      <a:pt x="67" y="0"/>
                    </a:cubicBezTo>
                    <a:cubicBezTo>
                      <a:pt x="71" y="0"/>
                      <a:pt x="76" y="1"/>
                      <a:pt x="79" y="3"/>
                    </a:cubicBezTo>
                    <a:cubicBezTo>
                      <a:pt x="80" y="3"/>
                      <a:pt x="80" y="4"/>
                      <a:pt x="80" y="4"/>
                    </a:cubicBezTo>
                    <a:cubicBezTo>
                      <a:pt x="81" y="5"/>
                      <a:pt x="80" y="5"/>
                      <a:pt x="80" y="6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9" y="14"/>
                      <a:pt x="89" y="14"/>
                      <a:pt x="90" y="14"/>
                    </a:cubicBezTo>
                    <a:cubicBezTo>
                      <a:pt x="90" y="14"/>
                      <a:pt x="91" y="14"/>
                      <a:pt x="91" y="15"/>
                    </a:cubicBezTo>
                    <a:cubicBezTo>
                      <a:pt x="97" y="26"/>
                      <a:pt x="95" y="39"/>
                      <a:pt x="86" y="47"/>
                    </a:cubicBezTo>
                    <a:cubicBezTo>
                      <a:pt x="81" y="53"/>
                      <a:pt x="74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2" y="56"/>
                      <a:pt x="59" y="55"/>
                      <a:pt x="55" y="53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5" y="93"/>
                      <a:pt x="12" y="94"/>
                      <a:pt x="10" y="94"/>
                    </a:cubicBezTo>
                    <a:close/>
                    <a:moveTo>
                      <a:pt x="67" y="4"/>
                    </a:moveTo>
                    <a:cubicBezTo>
                      <a:pt x="60" y="4"/>
                      <a:pt x="54" y="6"/>
                      <a:pt x="50" y="11"/>
                    </a:cubicBezTo>
                    <a:cubicBezTo>
                      <a:pt x="42" y="18"/>
                      <a:pt x="40" y="29"/>
                      <a:pt x="45" y="39"/>
                    </a:cubicBezTo>
                    <a:cubicBezTo>
                      <a:pt x="45" y="39"/>
                      <a:pt x="45" y="40"/>
                      <a:pt x="45" y="41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4" y="81"/>
                      <a:pt x="4" y="83"/>
                      <a:pt x="4" y="84"/>
                    </a:cubicBezTo>
                    <a:cubicBezTo>
                      <a:pt x="4" y="86"/>
                      <a:pt x="4" y="87"/>
                      <a:pt x="5" y="89"/>
                    </a:cubicBezTo>
                    <a:cubicBezTo>
                      <a:pt x="8" y="91"/>
                      <a:pt x="12" y="91"/>
                      <a:pt x="14" y="8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4" y="49"/>
                      <a:pt x="55" y="49"/>
                      <a:pt x="55" y="49"/>
                    </a:cubicBezTo>
                    <a:cubicBezTo>
                      <a:pt x="59" y="51"/>
                      <a:pt x="63" y="52"/>
                      <a:pt x="66" y="52"/>
                    </a:cubicBezTo>
                    <a:cubicBezTo>
                      <a:pt x="73" y="52"/>
                      <a:pt x="79" y="49"/>
                      <a:pt x="83" y="45"/>
                    </a:cubicBezTo>
                    <a:cubicBezTo>
                      <a:pt x="90" y="38"/>
                      <a:pt x="92" y="28"/>
                      <a:pt x="89" y="19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7" y="31"/>
                      <a:pt x="77" y="31"/>
                      <a:pt x="7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4" y="17"/>
                      <a:pt x="64" y="16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2" y="4"/>
                      <a:pt x="70" y="4"/>
                      <a:pt x="67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2" name="Group 151"/>
            <p:cNvGrpSpPr>
              <a:grpSpLocks noChangeAspect="1"/>
            </p:cNvGrpSpPr>
            <p:nvPr/>
          </p:nvGrpSpPr>
          <p:grpSpPr>
            <a:xfrm>
              <a:off x="7183489" y="3925592"/>
              <a:ext cx="360001" cy="360000"/>
              <a:chOff x="5988050" y="1774825"/>
              <a:chExt cx="371476" cy="371475"/>
            </a:xfrm>
            <a:solidFill>
              <a:schemeClr val="accent3"/>
            </a:solidFill>
          </p:grpSpPr>
          <p:sp>
            <p:nvSpPr>
              <p:cNvPr id="117" name="Freeform 52"/>
              <p:cNvSpPr>
                <a:spLocks noEditPoints="1"/>
              </p:cNvSpPr>
              <p:nvPr/>
            </p:nvSpPr>
            <p:spPr bwMode="auto">
              <a:xfrm>
                <a:off x="6065838" y="1960563"/>
                <a:ext cx="107950" cy="107950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4 h 28"/>
                  <a:gd name="T12" fmla="*/ 4 w 28"/>
                  <a:gd name="T13" fmla="*/ 14 h 28"/>
                  <a:gd name="T14" fmla="*/ 14 w 28"/>
                  <a:gd name="T15" fmla="*/ 24 h 28"/>
                  <a:gd name="T16" fmla="*/ 24 w 28"/>
                  <a:gd name="T17" fmla="*/ 14 h 28"/>
                  <a:gd name="T18" fmla="*/ 14 w 2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4"/>
                    </a:moveTo>
                    <a:cubicBezTo>
                      <a:pt x="8" y="4"/>
                      <a:pt x="4" y="8"/>
                      <a:pt x="4" y="14"/>
                    </a:cubicBezTo>
                    <a:cubicBezTo>
                      <a:pt x="4" y="20"/>
                      <a:pt x="8" y="24"/>
                      <a:pt x="14" y="24"/>
                    </a:cubicBezTo>
                    <a:cubicBezTo>
                      <a:pt x="20" y="24"/>
                      <a:pt x="24" y="20"/>
                      <a:pt x="24" y="14"/>
                    </a:cubicBezTo>
                    <a:cubicBezTo>
                      <a:pt x="24" y="8"/>
                      <a:pt x="20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3"/>
              <p:cNvSpPr>
                <a:spLocks noEditPoints="1"/>
              </p:cNvSpPr>
              <p:nvPr/>
            </p:nvSpPr>
            <p:spPr bwMode="auto">
              <a:xfrm>
                <a:off x="5988050" y="1882775"/>
                <a:ext cx="263525" cy="263525"/>
              </a:xfrm>
              <a:custGeom>
                <a:avLst/>
                <a:gdLst>
                  <a:gd name="T0" fmla="*/ 26 w 68"/>
                  <a:gd name="T1" fmla="*/ 68 h 68"/>
                  <a:gd name="T2" fmla="*/ 24 w 68"/>
                  <a:gd name="T3" fmla="*/ 60 h 68"/>
                  <a:gd name="T4" fmla="*/ 11 w 68"/>
                  <a:gd name="T5" fmla="*/ 59 h 68"/>
                  <a:gd name="T6" fmla="*/ 1 w 68"/>
                  <a:gd name="T7" fmla="*/ 44 h 68"/>
                  <a:gd name="T8" fmla="*/ 1 w 68"/>
                  <a:gd name="T9" fmla="*/ 41 h 68"/>
                  <a:gd name="T10" fmla="*/ 6 w 68"/>
                  <a:gd name="T11" fmla="*/ 30 h 68"/>
                  <a:gd name="T12" fmla="*/ 1 w 68"/>
                  <a:gd name="T13" fmla="*/ 24 h 68"/>
                  <a:gd name="T14" fmla="*/ 10 w 68"/>
                  <a:gd name="T15" fmla="*/ 9 h 68"/>
                  <a:gd name="T16" fmla="*/ 16 w 68"/>
                  <a:gd name="T17" fmla="*/ 12 h 68"/>
                  <a:gd name="T18" fmla="*/ 24 w 68"/>
                  <a:gd name="T19" fmla="*/ 2 h 68"/>
                  <a:gd name="T20" fmla="*/ 42 w 68"/>
                  <a:gd name="T21" fmla="*/ 0 h 68"/>
                  <a:gd name="T22" fmla="*/ 44 w 68"/>
                  <a:gd name="T23" fmla="*/ 8 h 68"/>
                  <a:gd name="T24" fmla="*/ 57 w 68"/>
                  <a:gd name="T25" fmla="*/ 9 h 68"/>
                  <a:gd name="T26" fmla="*/ 67 w 68"/>
                  <a:gd name="T27" fmla="*/ 24 h 68"/>
                  <a:gd name="T28" fmla="*/ 62 w 68"/>
                  <a:gd name="T29" fmla="*/ 30 h 68"/>
                  <a:gd name="T30" fmla="*/ 67 w 68"/>
                  <a:gd name="T31" fmla="*/ 41 h 68"/>
                  <a:gd name="T32" fmla="*/ 67 w 68"/>
                  <a:gd name="T33" fmla="*/ 44 h 68"/>
                  <a:gd name="T34" fmla="*/ 58 w 68"/>
                  <a:gd name="T35" fmla="*/ 59 h 68"/>
                  <a:gd name="T36" fmla="*/ 52 w 68"/>
                  <a:gd name="T37" fmla="*/ 56 h 68"/>
                  <a:gd name="T38" fmla="*/ 44 w 68"/>
                  <a:gd name="T39" fmla="*/ 66 h 68"/>
                  <a:gd name="T40" fmla="*/ 28 w 68"/>
                  <a:gd name="T41" fmla="*/ 64 h 68"/>
                  <a:gd name="T42" fmla="*/ 40 w 68"/>
                  <a:gd name="T43" fmla="*/ 59 h 68"/>
                  <a:gd name="T44" fmla="*/ 50 w 68"/>
                  <a:gd name="T45" fmla="*/ 52 h 68"/>
                  <a:gd name="T46" fmla="*/ 57 w 68"/>
                  <a:gd name="T47" fmla="*/ 54 h 68"/>
                  <a:gd name="T48" fmla="*/ 58 w 68"/>
                  <a:gd name="T49" fmla="*/ 41 h 68"/>
                  <a:gd name="T50" fmla="*/ 57 w 68"/>
                  <a:gd name="T51" fmla="*/ 29 h 68"/>
                  <a:gd name="T52" fmla="*/ 63 w 68"/>
                  <a:gd name="T53" fmla="*/ 24 h 68"/>
                  <a:gd name="T54" fmla="*/ 52 w 68"/>
                  <a:gd name="T55" fmla="*/ 16 h 68"/>
                  <a:gd name="T56" fmla="*/ 41 w 68"/>
                  <a:gd name="T57" fmla="*/ 11 h 68"/>
                  <a:gd name="T58" fmla="*/ 40 w 68"/>
                  <a:gd name="T59" fmla="*/ 4 h 68"/>
                  <a:gd name="T60" fmla="*/ 28 w 68"/>
                  <a:gd name="T61" fmla="*/ 9 h 68"/>
                  <a:gd name="T62" fmla="*/ 18 w 68"/>
                  <a:gd name="T63" fmla="*/ 16 h 68"/>
                  <a:gd name="T64" fmla="*/ 11 w 68"/>
                  <a:gd name="T65" fmla="*/ 14 h 68"/>
                  <a:gd name="T66" fmla="*/ 10 w 68"/>
                  <a:gd name="T67" fmla="*/ 27 h 68"/>
                  <a:gd name="T68" fmla="*/ 11 w 68"/>
                  <a:gd name="T69" fmla="*/ 39 h 68"/>
                  <a:gd name="T70" fmla="*/ 5 w 68"/>
                  <a:gd name="T71" fmla="*/ 44 h 68"/>
                  <a:gd name="T72" fmla="*/ 16 w 68"/>
                  <a:gd name="T73" fmla="*/ 52 h 68"/>
                  <a:gd name="T74" fmla="*/ 27 w 68"/>
                  <a:gd name="T75" fmla="*/ 57 h 68"/>
                  <a:gd name="T76" fmla="*/ 28 w 68"/>
                  <a:gd name="T77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68">
                    <a:moveTo>
                      <a:pt x="42" y="68"/>
                    </a:move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4" y="67"/>
                      <a:pt x="24" y="6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1" y="59"/>
                      <a:pt x="19" y="58"/>
                      <a:pt x="16" y="56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0" y="59"/>
                      <a:pt x="9" y="59"/>
                      <a:pt x="9" y="58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42"/>
                      <a:pt x="1" y="42"/>
                      <a:pt x="1" y="4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5"/>
                      <a:pt x="6" y="33"/>
                      <a:pt x="6" y="30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0" y="25"/>
                      <a:pt x="1" y="24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9" y="10"/>
                      <a:pt x="21" y="9"/>
                      <a:pt x="24" y="8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5" y="0"/>
                      <a:pt x="2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4" y="1"/>
                      <a:pt x="44" y="2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7" y="9"/>
                      <a:pt x="49" y="10"/>
                      <a:pt x="52" y="12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8" y="9"/>
                      <a:pt x="59" y="9"/>
                      <a:pt x="59" y="10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8" y="25"/>
                      <a:pt x="68" y="26"/>
                      <a:pt x="67" y="27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3"/>
                      <a:pt x="62" y="35"/>
                      <a:pt x="62" y="38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2"/>
                      <a:pt x="68" y="42"/>
                      <a:pt x="68" y="43"/>
                    </a:cubicBezTo>
                    <a:cubicBezTo>
                      <a:pt x="68" y="43"/>
                      <a:pt x="68" y="44"/>
                      <a:pt x="67" y="4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9"/>
                      <a:pt x="58" y="59"/>
                    </a:cubicBezTo>
                    <a:cubicBezTo>
                      <a:pt x="58" y="59"/>
                      <a:pt x="57" y="59"/>
                      <a:pt x="57" y="59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9" y="58"/>
                      <a:pt x="47" y="59"/>
                      <a:pt x="44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3" y="68"/>
                      <a:pt x="42" y="68"/>
                    </a:cubicBezTo>
                    <a:close/>
                    <a:moveTo>
                      <a:pt x="28" y="64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8"/>
                      <a:pt x="41" y="57"/>
                      <a:pt x="41" y="57"/>
                    </a:cubicBezTo>
                    <a:cubicBezTo>
                      <a:pt x="45" y="56"/>
                      <a:pt x="48" y="54"/>
                      <a:pt x="50" y="52"/>
                    </a:cubicBezTo>
                    <a:cubicBezTo>
                      <a:pt x="51" y="51"/>
                      <a:pt x="52" y="51"/>
                      <a:pt x="52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8" y="41"/>
                      <a:pt x="57" y="40"/>
                      <a:pt x="57" y="39"/>
                    </a:cubicBezTo>
                    <a:cubicBezTo>
                      <a:pt x="58" y="36"/>
                      <a:pt x="58" y="32"/>
                      <a:pt x="57" y="29"/>
                    </a:cubicBezTo>
                    <a:cubicBezTo>
                      <a:pt x="57" y="28"/>
                      <a:pt x="58" y="27"/>
                      <a:pt x="58" y="27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1" y="17"/>
                      <a:pt x="50" y="16"/>
                    </a:cubicBezTo>
                    <a:cubicBezTo>
                      <a:pt x="48" y="14"/>
                      <a:pt x="45" y="12"/>
                      <a:pt x="41" y="11"/>
                    </a:cubicBezTo>
                    <a:cubicBezTo>
                      <a:pt x="41" y="11"/>
                      <a:pt x="40" y="10"/>
                      <a:pt x="40" y="9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7" y="11"/>
                      <a:pt x="27" y="11"/>
                    </a:cubicBezTo>
                    <a:cubicBezTo>
                      <a:pt x="23" y="12"/>
                      <a:pt x="20" y="14"/>
                      <a:pt x="18" y="16"/>
                    </a:cubicBezTo>
                    <a:cubicBezTo>
                      <a:pt x="17" y="17"/>
                      <a:pt x="16" y="17"/>
                      <a:pt x="16" y="16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1" y="28"/>
                      <a:pt x="11" y="29"/>
                    </a:cubicBezTo>
                    <a:cubicBezTo>
                      <a:pt x="10" y="32"/>
                      <a:pt x="10" y="36"/>
                      <a:pt x="11" y="39"/>
                    </a:cubicBezTo>
                    <a:cubicBezTo>
                      <a:pt x="11" y="40"/>
                      <a:pt x="10" y="41"/>
                      <a:pt x="10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1"/>
                      <a:pt x="17" y="51"/>
                      <a:pt x="18" y="52"/>
                    </a:cubicBezTo>
                    <a:cubicBezTo>
                      <a:pt x="20" y="54"/>
                      <a:pt x="23" y="56"/>
                      <a:pt x="27" y="57"/>
                    </a:cubicBezTo>
                    <a:cubicBezTo>
                      <a:pt x="27" y="57"/>
                      <a:pt x="28" y="58"/>
                      <a:pt x="28" y="59"/>
                    </a:cubicBezTo>
                    <a:lnTo>
                      <a:pt x="28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54"/>
              <p:cNvSpPr>
                <a:spLocks noEditPoints="1"/>
              </p:cNvSpPr>
              <p:nvPr/>
            </p:nvSpPr>
            <p:spPr bwMode="auto">
              <a:xfrm>
                <a:off x="6251575" y="1820863"/>
                <a:ext cx="61913" cy="61913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8 w 16"/>
                  <a:gd name="T11" fmla="*/ 4 h 16"/>
                  <a:gd name="T12" fmla="*/ 4 w 16"/>
                  <a:gd name="T13" fmla="*/ 8 h 16"/>
                  <a:gd name="T14" fmla="*/ 8 w 16"/>
                  <a:gd name="T15" fmla="*/ 12 h 16"/>
                  <a:gd name="T16" fmla="*/ 12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55"/>
              <p:cNvSpPr>
                <a:spLocks noEditPoints="1"/>
              </p:cNvSpPr>
              <p:nvPr/>
            </p:nvSpPr>
            <p:spPr bwMode="auto">
              <a:xfrm>
                <a:off x="6205538" y="1774825"/>
                <a:ext cx="153988" cy="155575"/>
              </a:xfrm>
              <a:custGeom>
                <a:avLst/>
                <a:gdLst>
                  <a:gd name="T0" fmla="*/ 16 w 40"/>
                  <a:gd name="T1" fmla="*/ 40 h 40"/>
                  <a:gd name="T2" fmla="*/ 14 w 40"/>
                  <a:gd name="T3" fmla="*/ 35 h 40"/>
                  <a:gd name="T4" fmla="*/ 7 w 40"/>
                  <a:gd name="T5" fmla="*/ 34 h 40"/>
                  <a:gd name="T6" fmla="*/ 5 w 40"/>
                  <a:gd name="T7" fmla="*/ 33 h 40"/>
                  <a:gd name="T8" fmla="*/ 1 w 40"/>
                  <a:gd name="T9" fmla="*/ 24 h 40"/>
                  <a:gd name="T10" fmla="*/ 4 w 40"/>
                  <a:gd name="T11" fmla="*/ 18 h 40"/>
                  <a:gd name="T12" fmla="*/ 0 w 40"/>
                  <a:gd name="T13" fmla="*/ 15 h 40"/>
                  <a:gd name="T14" fmla="*/ 5 w 40"/>
                  <a:gd name="T15" fmla="*/ 7 h 40"/>
                  <a:gd name="T16" fmla="*/ 7 w 40"/>
                  <a:gd name="T17" fmla="*/ 6 h 40"/>
                  <a:gd name="T18" fmla="*/ 14 w 40"/>
                  <a:gd name="T19" fmla="*/ 5 h 40"/>
                  <a:gd name="T20" fmla="*/ 16 w 40"/>
                  <a:gd name="T21" fmla="*/ 0 h 40"/>
                  <a:gd name="T22" fmla="*/ 26 w 40"/>
                  <a:gd name="T23" fmla="*/ 2 h 40"/>
                  <a:gd name="T24" fmla="*/ 30 w 40"/>
                  <a:gd name="T25" fmla="*/ 7 h 40"/>
                  <a:gd name="T26" fmla="*/ 34 w 40"/>
                  <a:gd name="T27" fmla="*/ 6 h 40"/>
                  <a:gd name="T28" fmla="*/ 39 w 40"/>
                  <a:gd name="T29" fmla="*/ 13 h 40"/>
                  <a:gd name="T30" fmla="*/ 36 w 40"/>
                  <a:gd name="T31" fmla="*/ 18 h 40"/>
                  <a:gd name="T32" fmla="*/ 39 w 40"/>
                  <a:gd name="T33" fmla="*/ 24 h 40"/>
                  <a:gd name="T34" fmla="*/ 35 w 40"/>
                  <a:gd name="T35" fmla="*/ 33 h 40"/>
                  <a:gd name="T36" fmla="*/ 33 w 40"/>
                  <a:gd name="T37" fmla="*/ 34 h 40"/>
                  <a:gd name="T38" fmla="*/ 26 w 40"/>
                  <a:gd name="T39" fmla="*/ 35 h 40"/>
                  <a:gd name="T40" fmla="*/ 24 w 40"/>
                  <a:gd name="T41" fmla="*/ 40 h 40"/>
                  <a:gd name="T42" fmla="*/ 22 w 40"/>
                  <a:gd name="T43" fmla="*/ 36 h 40"/>
                  <a:gd name="T44" fmla="*/ 23 w 40"/>
                  <a:gd name="T45" fmla="*/ 31 h 40"/>
                  <a:gd name="T46" fmla="*/ 31 w 40"/>
                  <a:gd name="T47" fmla="*/ 28 h 40"/>
                  <a:gd name="T48" fmla="*/ 35 w 40"/>
                  <a:gd name="T49" fmla="*/ 26 h 40"/>
                  <a:gd name="T50" fmla="*/ 32 w 40"/>
                  <a:gd name="T51" fmla="*/ 23 h 40"/>
                  <a:gd name="T52" fmla="*/ 33 w 40"/>
                  <a:gd name="T53" fmla="*/ 15 h 40"/>
                  <a:gd name="T54" fmla="*/ 33 w 40"/>
                  <a:gd name="T55" fmla="*/ 10 h 40"/>
                  <a:gd name="T56" fmla="*/ 28 w 40"/>
                  <a:gd name="T57" fmla="*/ 11 h 40"/>
                  <a:gd name="T58" fmla="*/ 22 w 40"/>
                  <a:gd name="T59" fmla="*/ 7 h 40"/>
                  <a:gd name="T60" fmla="*/ 18 w 40"/>
                  <a:gd name="T61" fmla="*/ 4 h 40"/>
                  <a:gd name="T62" fmla="*/ 17 w 40"/>
                  <a:gd name="T63" fmla="*/ 9 h 40"/>
                  <a:gd name="T64" fmla="*/ 9 w 40"/>
                  <a:gd name="T65" fmla="*/ 12 h 40"/>
                  <a:gd name="T66" fmla="*/ 5 w 40"/>
                  <a:gd name="T67" fmla="*/ 14 h 40"/>
                  <a:gd name="T68" fmla="*/ 8 w 40"/>
                  <a:gd name="T69" fmla="*/ 17 h 40"/>
                  <a:gd name="T70" fmla="*/ 7 w 40"/>
                  <a:gd name="T71" fmla="*/ 25 h 40"/>
                  <a:gd name="T72" fmla="*/ 7 w 40"/>
                  <a:gd name="T73" fmla="*/ 30 h 40"/>
                  <a:gd name="T74" fmla="*/ 12 w 40"/>
                  <a:gd name="T75" fmla="*/ 29 h 40"/>
                  <a:gd name="T76" fmla="*/ 18 w 40"/>
                  <a:gd name="T7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" h="40">
                    <a:moveTo>
                      <a:pt x="24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4" y="39"/>
                      <a:pt x="14" y="3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4"/>
                      <a:pt x="11" y="34"/>
                      <a:pt x="10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6" y="35"/>
                      <a:pt x="6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0" y="24"/>
                      <a:pt x="1" y="24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19"/>
                      <a:pt x="4" y="18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0" y="15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3" y="6"/>
                      <a:pt x="14" y="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6"/>
                      <a:pt x="29" y="6"/>
                      <a:pt x="30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4" y="5"/>
                      <a:pt x="34" y="6"/>
                    </a:cubicBezTo>
                    <a:cubicBezTo>
                      <a:pt x="35" y="6"/>
                      <a:pt x="35" y="6"/>
                      <a:pt x="35" y="7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0" y="16"/>
                      <a:pt x="39" y="1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21"/>
                      <a:pt x="36" y="22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6"/>
                      <a:pt x="3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4"/>
                      <a:pt x="35" y="34"/>
                      <a:pt x="34" y="34"/>
                    </a:cubicBezTo>
                    <a:cubicBezTo>
                      <a:pt x="34" y="35"/>
                      <a:pt x="33" y="34"/>
                      <a:pt x="33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9" y="33"/>
                      <a:pt x="27" y="34"/>
                      <a:pt x="26" y="35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5" y="40"/>
                      <a:pt x="24" y="40"/>
                    </a:cubicBezTo>
                    <a:close/>
                    <a:moveTo>
                      <a:pt x="18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5" y="31"/>
                      <a:pt x="27" y="30"/>
                      <a:pt x="28" y="29"/>
                    </a:cubicBezTo>
                    <a:cubicBezTo>
                      <a:pt x="29" y="28"/>
                      <a:pt x="30" y="28"/>
                      <a:pt x="31" y="2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2" y="25"/>
                      <a:pt x="31" y="24"/>
                      <a:pt x="32" y="23"/>
                    </a:cubicBezTo>
                    <a:cubicBezTo>
                      <a:pt x="32" y="21"/>
                      <a:pt x="32" y="19"/>
                      <a:pt x="32" y="17"/>
                    </a:cubicBezTo>
                    <a:cubicBezTo>
                      <a:pt x="31" y="16"/>
                      <a:pt x="32" y="15"/>
                      <a:pt x="33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1"/>
                    </a:cubicBezTo>
                    <a:cubicBezTo>
                      <a:pt x="27" y="10"/>
                      <a:pt x="25" y="9"/>
                      <a:pt x="23" y="9"/>
                    </a:cubicBezTo>
                    <a:cubicBezTo>
                      <a:pt x="23" y="8"/>
                      <a:pt x="22" y="8"/>
                      <a:pt x="22" y="7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5" y="9"/>
                      <a:pt x="13" y="10"/>
                      <a:pt x="12" y="11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5"/>
                      <a:pt x="9" y="16"/>
                      <a:pt x="8" y="17"/>
                    </a:cubicBezTo>
                    <a:cubicBezTo>
                      <a:pt x="8" y="19"/>
                      <a:pt x="8" y="21"/>
                      <a:pt x="8" y="23"/>
                    </a:cubicBezTo>
                    <a:cubicBezTo>
                      <a:pt x="9" y="24"/>
                      <a:pt x="8" y="24"/>
                      <a:pt x="7" y="25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1" y="28"/>
                      <a:pt x="12" y="29"/>
                    </a:cubicBezTo>
                    <a:cubicBezTo>
                      <a:pt x="13" y="30"/>
                      <a:pt x="15" y="31"/>
                      <a:pt x="17" y="31"/>
                    </a:cubicBezTo>
                    <a:cubicBezTo>
                      <a:pt x="17" y="32"/>
                      <a:pt x="18" y="33"/>
                      <a:pt x="18" y="33"/>
                    </a:cubicBezTo>
                    <a:lnTo>
                      <a:pt x="1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553008" y="2920313"/>
              <a:ext cx="453923" cy="550151"/>
              <a:chOff x="1553007" y="2920313"/>
              <a:chExt cx="453923" cy="550151"/>
            </a:xfrm>
          </p:grpSpPr>
          <p:cxnSp>
            <p:nvCxnSpPr>
              <p:cNvPr id="155" name="Straight Connector 154"/>
              <p:cNvCxnSpPr>
                <a:endCxn id="167" idx="0"/>
              </p:cNvCxnSpPr>
              <p:nvPr/>
            </p:nvCxnSpPr>
            <p:spPr>
              <a:xfrm flipH="1">
                <a:off x="1777057" y="2920313"/>
                <a:ext cx="2912" cy="550151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16200000">
                <a:off x="1779969" y="2693351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0" name="Group 319"/>
            <p:cNvGrpSpPr/>
            <p:nvPr/>
          </p:nvGrpSpPr>
          <p:grpSpPr>
            <a:xfrm>
              <a:off x="4345039" y="2925323"/>
              <a:ext cx="453923" cy="523970"/>
              <a:chOff x="1553007" y="2925323"/>
              <a:chExt cx="453923" cy="523970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>
                <a:off x="1779970" y="2925323"/>
                <a:ext cx="12171" cy="52397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16200000">
                <a:off x="1779969" y="2698361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5" name="Group 324"/>
            <p:cNvGrpSpPr/>
            <p:nvPr/>
          </p:nvGrpSpPr>
          <p:grpSpPr>
            <a:xfrm>
              <a:off x="7137070" y="2917808"/>
              <a:ext cx="453923" cy="535397"/>
              <a:chOff x="1553007" y="2917808"/>
              <a:chExt cx="453923" cy="535397"/>
            </a:xfrm>
          </p:grpSpPr>
          <p:cxnSp>
            <p:nvCxnSpPr>
              <p:cNvPr id="327" name="Straight Connector 326"/>
              <p:cNvCxnSpPr>
                <a:endCxn id="270" idx="0"/>
              </p:cNvCxnSpPr>
              <p:nvPr/>
            </p:nvCxnSpPr>
            <p:spPr>
              <a:xfrm flipH="1">
                <a:off x="1779427" y="2917808"/>
                <a:ext cx="541" cy="53539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6200000">
                <a:off x="1779969" y="2690846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29"/>
            <p:cNvGrpSpPr/>
            <p:nvPr/>
          </p:nvGrpSpPr>
          <p:grpSpPr>
            <a:xfrm flipV="1">
              <a:off x="2948482" y="4786426"/>
              <a:ext cx="453923" cy="488209"/>
              <a:chOff x="1553007" y="2908485"/>
              <a:chExt cx="453923" cy="488209"/>
            </a:xfrm>
          </p:grpSpPr>
          <p:cxnSp>
            <p:nvCxnSpPr>
              <p:cNvPr id="332" name="Straight Connector 331"/>
              <p:cNvCxnSpPr/>
              <p:nvPr/>
            </p:nvCxnSpPr>
            <p:spPr>
              <a:xfrm>
                <a:off x="1779969" y="2917111"/>
                <a:ext cx="0" cy="47958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6200000">
                <a:off x="1779969" y="2681523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 flipV="1">
              <a:off x="5740513" y="4770406"/>
              <a:ext cx="453923" cy="504229"/>
              <a:chOff x="1553007" y="2908485"/>
              <a:chExt cx="453923" cy="504229"/>
            </a:xfrm>
          </p:grpSpPr>
          <p:cxnSp>
            <p:nvCxnSpPr>
              <p:cNvPr id="337" name="Straight Connector 336"/>
              <p:cNvCxnSpPr>
                <a:endCxn id="285" idx="2"/>
              </p:cNvCxnSpPr>
              <p:nvPr/>
            </p:nvCxnSpPr>
            <p:spPr>
              <a:xfrm flipH="1">
                <a:off x="1779968" y="2917111"/>
                <a:ext cx="1" cy="49560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6200000">
                <a:off x="1779969" y="2681523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hteck 1023"/>
          <p:cNvSpPr/>
          <p:nvPr/>
        </p:nvSpPr>
        <p:spPr bwMode="auto">
          <a:xfrm>
            <a:off x="1601083" y="1803055"/>
            <a:ext cx="1388714" cy="1080000"/>
          </a:xfrm>
          <a:prstGeom prst="rect">
            <a:avLst/>
          </a:prstGeom>
          <a:solidFill>
            <a:srgbClr val="2A79FF">
              <a:lumMod val="20000"/>
              <a:lumOff val="80000"/>
              <a:alpha val="7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srgbClr val="C00000"/>
                </a:solidFill>
              </a:rPr>
              <a:t>Adet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4" name="Rechteck 609"/>
          <p:cNvSpPr/>
          <p:nvPr/>
        </p:nvSpPr>
        <p:spPr bwMode="auto">
          <a:xfrm>
            <a:off x="1051935" y="5515408"/>
            <a:ext cx="1524694" cy="1080000"/>
          </a:xfrm>
          <a:prstGeom prst="rect">
            <a:avLst/>
          </a:prstGeom>
          <a:solidFill>
            <a:sysClr val="window" lastClr="FFFFFF">
              <a:lumMod val="75000"/>
              <a:alpha val="70000"/>
            </a:sys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5" name="Textfeld 608"/>
          <p:cNvSpPr txBox="1"/>
          <p:nvPr/>
        </p:nvSpPr>
        <p:spPr>
          <a:xfrm>
            <a:off x="1051938" y="5479267"/>
            <a:ext cx="152469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2</a:t>
            </a:r>
            <a:endParaRPr kumimoji="0" lang="en-US" sz="5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Adet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-654619" y="368300"/>
            <a:ext cx="86571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Tesise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Kabul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Edilebilecek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Atıkların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ÇEVRESEL </a:t>
            </a:r>
            <a:endParaRPr lang="tr-T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Özelliklerinin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ENERJİ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Değerinin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Belirlenmesi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57" y="1616565"/>
            <a:ext cx="1751262" cy="131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59" y="5518113"/>
            <a:ext cx="1443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84" y="5537277"/>
            <a:ext cx="1443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Rechteck 40"/>
          <p:cNvSpPr/>
          <p:nvPr/>
        </p:nvSpPr>
        <p:spPr bwMode="auto">
          <a:xfrm>
            <a:off x="4994556" y="5537277"/>
            <a:ext cx="1644246" cy="1080000"/>
          </a:xfrm>
          <a:prstGeom prst="rect">
            <a:avLst/>
          </a:prstGeom>
          <a:solidFill>
            <a:srgbClr val="2A79FF">
              <a:lumMod val="75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9138" algn="l"/>
              </a:tabLst>
              <a:defRPr/>
            </a:pPr>
            <a:r>
              <a:rPr kumimoji="0" lang="tr-TR" sz="5500" b="1" i="0" u="none" strike="noStrike" kern="0" cap="all" spc="0" normalizeH="0" baseline="0" noProof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4</a:t>
            </a:r>
            <a:endParaRPr kumimoji="0" lang="en-US" sz="5500" b="1" i="0" u="none" strike="noStrike" kern="0" cap="none" spc="0" normalizeH="0" baseline="0" noProof="1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det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4" name="Rechteck 609"/>
          <p:cNvSpPr/>
          <p:nvPr/>
        </p:nvSpPr>
        <p:spPr bwMode="auto">
          <a:xfrm>
            <a:off x="5929911" y="1686656"/>
            <a:ext cx="1615578" cy="1181088"/>
          </a:xfrm>
          <a:prstGeom prst="rect">
            <a:avLst/>
          </a:prstGeom>
          <a:solidFill>
            <a:sysClr val="window" lastClr="FFFFFF">
              <a:lumMod val="75000"/>
              <a:alpha val="70000"/>
            </a:sys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5" name="Textfeld 608"/>
          <p:cNvSpPr txBox="1"/>
          <p:nvPr/>
        </p:nvSpPr>
        <p:spPr>
          <a:xfrm>
            <a:off x="5929911" y="1686656"/>
            <a:ext cx="1615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Adet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2"/>
          <a:stretch/>
        </p:blipFill>
        <p:spPr bwMode="auto">
          <a:xfrm>
            <a:off x="275753" y="1800570"/>
            <a:ext cx="133009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96" y="0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hteck 186"/>
          <p:cNvSpPr>
            <a:spLocks noChangeAspect="1"/>
          </p:cNvSpPr>
          <p:nvPr/>
        </p:nvSpPr>
        <p:spPr bwMode="gray">
          <a:xfrm>
            <a:off x="4843135" y="1616565"/>
            <a:ext cx="637189" cy="1310716"/>
          </a:xfrm>
          <a:prstGeom prst="rect">
            <a:avLst/>
          </a:prstGeom>
          <a:solidFill>
            <a:srgbClr val="F0A22E">
              <a:lumMod val="50000"/>
            </a:srgbClr>
          </a:solidFill>
        </p:spPr>
        <p:txBody>
          <a:bodyPr wrap="square" lIns="46800" tIns="108000" rIns="46800" bIns="1080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tr-TR" sz="55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/>
            </a:r>
            <a:b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</a:b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Adet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46" y="1686656"/>
            <a:ext cx="1578065" cy="11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" name="Group 122"/>
          <p:cNvGrpSpPr/>
          <p:nvPr/>
        </p:nvGrpSpPr>
        <p:grpSpPr>
          <a:xfrm>
            <a:off x="3131478" y="1222176"/>
            <a:ext cx="1028700" cy="110556"/>
            <a:chOff x="-170626" y="0"/>
            <a:chExt cx="13534857" cy="166915"/>
          </a:xfrm>
        </p:grpSpPr>
        <p:sp>
          <p:nvSpPr>
            <p:cNvPr id="102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3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6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07" name="Group 321"/>
          <p:cNvGrpSpPr/>
          <p:nvPr/>
        </p:nvGrpSpPr>
        <p:grpSpPr>
          <a:xfrm>
            <a:off x="-503570" y="6756969"/>
            <a:ext cx="10151143" cy="110556"/>
            <a:chOff x="-170626" y="0"/>
            <a:chExt cx="13534857" cy="166915"/>
          </a:xfrm>
        </p:grpSpPr>
        <p:sp>
          <p:nvSpPr>
            <p:cNvPr id="110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1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2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7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0"/>
            <a:ext cx="9315449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5731" y="615899"/>
            <a:ext cx="4129152" cy="2329521"/>
            <a:chOff x="297124" y="4523976"/>
            <a:chExt cx="3128247" cy="160891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24" y="6026604"/>
              <a:ext cx="3128247" cy="10628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297124" y="4523976"/>
              <a:ext cx="3128247" cy="25508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NUMUNE ALMA </a:t>
              </a:r>
              <a:r>
                <a:rPr lang="tr-T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NOKTALARI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1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94422"/>
              </p:ext>
            </p:extLst>
          </p:nvPr>
        </p:nvGraphicFramePr>
        <p:xfrm>
          <a:off x="9517" y="5238645"/>
          <a:ext cx="9239258" cy="1219200"/>
        </p:xfrm>
        <a:graphic>
          <a:graphicData uri="http://schemas.openxmlformats.org/drawingml/2006/table">
            <a:tbl>
              <a:tblPr firstRow="1" bandRow="1"/>
              <a:tblGrid>
                <a:gridCol w="659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19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4857"/>
                <a:gridCol w="615037"/>
                <a:gridCol w="727988"/>
                <a:gridCol w="591906"/>
                <a:gridCol w="659947"/>
                <a:gridCol w="576947"/>
                <a:gridCol w="742947"/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b="1" dirty="0" smtClean="0">
                          <a:solidFill>
                            <a:srgbClr val="00B050"/>
                          </a:solidFill>
                          <a:latin typeface="Calibri"/>
                        </a:rPr>
                        <a:t>∆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OYKA Kağıt Ambalaj Sanayii ve Tic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r>
                        <a:rPr lang="tr-TR" sz="9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A.Ş.</a:t>
                      </a:r>
                      <a:endParaRPr lang="id-ID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OYKA Kağıt Ambalaj Sanayii ve Tic</a:t>
                      </a:r>
                      <a:r>
                        <a:rPr lang="tr-TR" sz="90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r>
                        <a:rPr lang="tr-TR" sz="900" baseline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d-ID" sz="900" smtClean="0">
                          <a:solidFill>
                            <a:schemeClr val="bg1"/>
                          </a:solidFill>
                          <a:latin typeface="+mn-lt"/>
                        </a:rPr>
                        <a:t>A.Ş</a:t>
                      </a:r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id-ID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Tavuk Altlık Atığı</a:t>
                      </a:r>
                      <a:endParaRPr lang="id-ID" sz="9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EREĞLİ Demir ve Çelik FAB.T.A.Ş</a:t>
                      </a:r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EREĞLİ Demir ve Çelik FAB.T.A.Ş</a:t>
                      </a:r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Zonguldak 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AAT</a:t>
                      </a:r>
                      <a:endParaRPr lang="id-ID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TTK Liman ve Demiryolu İşletme Müdürlüğü</a:t>
                      </a:r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TTK Liman ve Demiryolu İşletme Müdürlüğü</a:t>
                      </a: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Çatalağzı Termik Santrali</a:t>
                      </a: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Çaycuma 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AAT</a:t>
                      </a:r>
                      <a:endParaRPr lang="id-ID" sz="9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Tavuk Altlık Atığı</a:t>
                      </a: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Bartın 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AAT</a:t>
                      </a:r>
                      <a:endParaRPr lang="id-ID" sz="9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Tavuk Altlık Atığı</a:t>
                      </a:r>
                      <a:endParaRPr lang="tr-TR" sz="900" dirty="0" smtClean="0">
                        <a:latin typeface="+mn-lt"/>
                      </a:endParaRPr>
                    </a:p>
                    <a:p>
                      <a:pPr algn="ctr"/>
                      <a:endParaRPr lang="id-ID" sz="100" dirty="0" smtClean="0">
                        <a:latin typeface="+mn-lt"/>
                      </a:endParaRPr>
                    </a:p>
                    <a:p>
                      <a:pPr algn="ctr"/>
                      <a:endParaRPr lang="id-ID" sz="8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Karabük 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AAT</a:t>
                      </a:r>
                      <a:endParaRPr lang="id-ID" sz="9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5" name="Picture 7" descr="C:\Users\vpelitli\Downloads\icons8-eggs-fil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01" y="60117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vpelitli\Downloads\turkey-kebab-silhouette-by-Vexe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03" y="599708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53" y="5997235"/>
            <a:ext cx="328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İlgili re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44" y="5904915"/>
            <a:ext cx="421813" cy="4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63" y="5912303"/>
            <a:ext cx="4206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25" y="5900428"/>
            <a:ext cx="4206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27" y="5890978"/>
            <a:ext cx="4206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96" y="0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22"/>
          <p:cNvGrpSpPr/>
          <p:nvPr/>
        </p:nvGrpSpPr>
        <p:grpSpPr>
          <a:xfrm>
            <a:off x="2175957" y="1014353"/>
            <a:ext cx="1028700" cy="110556"/>
            <a:chOff x="-170626" y="0"/>
            <a:chExt cx="13534857" cy="166915"/>
          </a:xfrm>
        </p:grpSpPr>
        <p:sp>
          <p:nvSpPr>
            <p:cNvPr id="26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9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0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31" name="Group 321"/>
          <p:cNvGrpSpPr/>
          <p:nvPr/>
        </p:nvGrpSpPr>
        <p:grpSpPr>
          <a:xfrm>
            <a:off x="-503570" y="6814119"/>
            <a:ext cx="10151143" cy="110556"/>
            <a:chOff x="-170626" y="0"/>
            <a:chExt cx="13534857" cy="166915"/>
          </a:xfrm>
        </p:grpSpPr>
        <p:sp>
          <p:nvSpPr>
            <p:cNvPr id="32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4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 rot="5400000">
            <a:off x="3732657" y="3579183"/>
            <a:ext cx="299102" cy="299102"/>
          </a:xfrm>
          <a:prstGeom prst="ellipse">
            <a:avLst/>
          </a:prstGeom>
          <a:solidFill>
            <a:srgbClr val="61CB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 rot="5400000">
            <a:off x="5930392" y="2684302"/>
            <a:ext cx="299102" cy="299102"/>
          </a:xfrm>
          <a:prstGeom prst="ellipse">
            <a:avLst/>
          </a:prstGeom>
          <a:solidFill>
            <a:srgbClr val="AFD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 rot="5400000">
            <a:off x="7237174" y="4669328"/>
            <a:ext cx="299102" cy="299102"/>
          </a:xfrm>
          <a:prstGeom prst="ellipse">
            <a:avLst/>
          </a:prstGeom>
          <a:solidFill>
            <a:srgbClr val="F8C1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43"/>
          <p:cNvSpPr>
            <a:spLocks noChangeAspect="1" noEditPoints="1"/>
          </p:cNvSpPr>
          <p:nvPr/>
        </p:nvSpPr>
        <p:spPr bwMode="auto">
          <a:xfrm>
            <a:off x="3756460" y="3602734"/>
            <a:ext cx="251495" cy="252000"/>
          </a:xfrm>
          <a:custGeom>
            <a:avLst/>
            <a:gdLst>
              <a:gd name="T0" fmla="*/ 33 w 787"/>
              <a:gd name="T1" fmla="*/ 426 h 787"/>
              <a:gd name="T2" fmla="*/ 83 w 787"/>
              <a:gd name="T3" fmla="*/ 426 h 787"/>
              <a:gd name="T4" fmla="*/ 361 w 787"/>
              <a:gd name="T5" fmla="*/ 703 h 787"/>
              <a:gd name="T6" fmla="*/ 361 w 787"/>
              <a:gd name="T7" fmla="*/ 754 h 787"/>
              <a:gd name="T8" fmla="*/ 393 w 787"/>
              <a:gd name="T9" fmla="*/ 787 h 787"/>
              <a:gd name="T10" fmla="*/ 426 w 787"/>
              <a:gd name="T11" fmla="*/ 754 h 787"/>
              <a:gd name="T12" fmla="*/ 426 w 787"/>
              <a:gd name="T13" fmla="*/ 703 h 787"/>
              <a:gd name="T14" fmla="*/ 703 w 787"/>
              <a:gd name="T15" fmla="*/ 426 h 787"/>
              <a:gd name="T16" fmla="*/ 754 w 787"/>
              <a:gd name="T17" fmla="*/ 426 h 787"/>
              <a:gd name="T18" fmla="*/ 787 w 787"/>
              <a:gd name="T19" fmla="*/ 393 h 787"/>
              <a:gd name="T20" fmla="*/ 754 w 787"/>
              <a:gd name="T21" fmla="*/ 361 h 787"/>
              <a:gd name="T22" fmla="*/ 703 w 787"/>
              <a:gd name="T23" fmla="*/ 361 h 787"/>
              <a:gd name="T24" fmla="*/ 426 w 787"/>
              <a:gd name="T25" fmla="*/ 83 h 787"/>
              <a:gd name="T26" fmla="*/ 426 w 787"/>
              <a:gd name="T27" fmla="*/ 33 h 787"/>
              <a:gd name="T28" fmla="*/ 393 w 787"/>
              <a:gd name="T29" fmla="*/ 0 h 787"/>
              <a:gd name="T30" fmla="*/ 361 w 787"/>
              <a:gd name="T31" fmla="*/ 33 h 787"/>
              <a:gd name="T32" fmla="*/ 361 w 787"/>
              <a:gd name="T33" fmla="*/ 83 h 787"/>
              <a:gd name="T34" fmla="*/ 83 w 787"/>
              <a:gd name="T35" fmla="*/ 361 h 787"/>
              <a:gd name="T36" fmla="*/ 33 w 787"/>
              <a:gd name="T37" fmla="*/ 361 h 787"/>
              <a:gd name="T38" fmla="*/ 0 w 787"/>
              <a:gd name="T39" fmla="*/ 393 h 787"/>
              <a:gd name="T40" fmla="*/ 33 w 787"/>
              <a:gd name="T41" fmla="*/ 426 h 787"/>
              <a:gd name="T42" fmla="*/ 150 w 787"/>
              <a:gd name="T43" fmla="*/ 426 h 787"/>
              <a:gd name="T44" fmla="*/ 223 w 787"/>
              <a:gd name="T45" fmla="*/ 426 h 787"/>
              <a:gd name="T46" fmla="*/ 361 w 787"/>
              <a:gd name="T47" fmla="*/ 564 h 787"/>
              <a:gd name="T48" fmla="*/ 361 w 787"/>
              <a:gd name="T49" fmla="*/ 637 h 787"/>
              <a:gd name="T50" fmla="*/ 150 w 787"/>
              <a:gd name="T51" fmla="*/ 426 h 787"/>
              <a:gd name="T52" fmla="*/ 426 w 787"/>
              <a:gd name="T53" fmla="*/ 426 h 787"/>
              <a:gd name="T54" fmla="*/ 497 w 787"/>
              <a:gd name="T55" fmla="*/ 426 h 787"/>
              <a:gd name="T56" fmla="*/ 426 w 787"/>
              <a:gd name="T57" fmla="*/ 497 h 787"/>
              <a:gd name="T58" fmla="*/ 426 w 787"/>
              <a:gd name="T59" fmla="*/ 426 h 787"/>
              <a:gd name="T60" fmla="*/ 426 w 787"/>
              <a:gd name="T61" fmla="*/ 361 h 787"/>
              <a:gd name="T62" fmla="*/ 426 w 787"/>
              <a:gd name="T63" fmla="*/ 290 h 787"/>
              <a:gd name="T64" fmla="*/ 497 w 787"/>
              <a:gd name="T65" fmla="*/ 361 h 787"/>
              <a:gd name="T66" fmla="*/ 426 w 787"/>
              <a:gd name="T67" fmla="*/ 361 h 787"/>
              <a:gd name="T68" fmla="*/ 361 w 787"/>
              <a:gd name="T69" fmla="*/ 361 h 787"/>
              <a:gd name="T70" fmla="*/ 290 w 787"/>
              <a:gd name="T71" fmla="*/ 361 h 787"/>
              <a:gd name="T72" fmla="*/ 361 w 787"/>
              <a:gd name="T73" fmla="*/ 290 h 787"/>
              <a:gd name="T74" fmla="*/ 361 w 787"/>
              <a:gd name="T75" fmla="*/ 361 h 787"/>
              <a:gd name="T76" fmla="*/ 361 w 787"/>
              <a:gd name="T77" fmla="*/ 426 h 787"/>
              <a:gd name="T78" fmla="*/ 361 w 787"/>
              <a:gd name="T79" fmla="*/ 497 h 787"/>
              <a:gd name="T80" fmla="*/ 290 w 787"/>
              <a:gd name="T81" fmla="*/ 426 h 787"/>
              <a:gd name="T82" fmla="*/ 361 w 787"/>
              <a:gd name="T83" fmla="*/ 426 h 787"/>
              <a:gd name="T84" fmla="*/ 426 w 787"/>
              <a:gd name="T85" fmla="*/ 637 h 787"/>
              <a:gd name="T86" fmla="*/ 426 w 787"/>
              <a:gd name="T87" fmla="*/ 564 h 787"/>
              <a:gd name="T88" fmla="*/ 564 w 787"/>
              <a:gd name="T89" fmla="*/ 426 h 787"/>
              <a:gd name="T90" fmla="*/ 637 w 787"/>
              <a:gd name="T91" fmla="*/ 426 h 787"/>
              <a:gd name="T92" fmla="*/ 426 w 787"/>
              <a:gd name="T93" fmla="*/ 637 h 787"/>
              <a:gd name="T94" fmla="*/ 637 w 787"/>
              <a:gd name="T95" fmla="*/ 361 h 787"/>
              <a:gd name="T96" fmla="*/ 564 w 787"/>
              <a:gd name="T97" fmla="*/ 361 h 787"/>
              <a:gd name="T98" fmla="*/ 426 w 787"/>
              <a:gd name="T99" fmla="*/ 223 h 787"/>
              <a:gd name="T100" fmla="*/ 426 w 787"/>
              <a:gd name="T101" fmla="*/ 150 h 787"/>
              <a:gd name="T102" fmla="*/ 637 w 787"/>
              <a:gd name="T103" fmla="*/ 361 h 787"/>
              <a:gd name="T104" fmla="*/ 361 w 787"/>
              <a:gd name="T105" fmla="*/ 150 h 787"/>
              <a:gd name="T106" fmla="*/ 361 w 787"/>
              <a:gd name="T107" fmla="*/ 223 h 787"/>
              <a:gd name="T108" fmla="*/ 223 w 787"/>
              <a:gd name="T109" fmla="*/ 361 h 787"/>
              <a:gd name="T110" fmla="*/ 150 w 787"/>
              <a:gd name="T111" fmla="*/ 361 h 787"/>
              <a:gd name="T112" fmla="*/ 361 w 787"/>
              <a:gd name="T113" fmla="*/ 15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7" h="787">
                <a:moveTo>
                  <a:pt x="33" y="426"/>
                </a:moveTo>
                <a:cubicBezTo>
                  <a:pt x="83" y="426"/>
                  <a:pt x="83" y="426"/>
                  <a:pt x="83" y="426"/>
                </a:cubicBezTo>
                <a:cubicBezTo>
                  <a:pt x="99" y="572"/>
                  <a:pt x="215" y="688"/>
                  <a:pt x="361" y="703"/>
                </a:cubicBezTo>
                <a:cubicBezTo>
                  <a:pt x="361" y="754"/>
                  <a:pt x="361" y="754"/>
                  <a:pt x="361" y="754"/>
                </a:cubicBezTo>
                <a:cubicBezTo>
                  <a:pt x="361" y="772"/>
                  <a:pt x="375" y="787"/>
                  <a:pt x="393" y="787"/>
                </a:cubicBezTo>
                <a:cubicBezTo>
                  <a:pt x="411" y="787"/>
                  <a:pt x="426" y="772"/>
                  <a:pt x="426" y="754"/>
                </a:cubicBezTo>
                <a:cubicBezTo>
                  <a:pt x="426" y="703"/>
                  <a:pt x="426" y="703"/>
                  <a:pt x="426" y="703"/>
                </a:cubicBezTo>
                <a:cubicBezTo>
                  <a:pt x="572" y="688"/>
                  <a:pt x="688" y="572"/>
                  <a:pt x="703" y="426"/>
                </a:cubicBezTo>
                <a:cubicBezTo>
                  <a:pt x="754" y="426"/>
                  <a:pt x="754" y="426"/>
                  <a:pt x="754" y="426"/>
                </a:cubicBezTo>
                <a:cubicBezTo>
                  <a:pt x="772" y="426"/>
                  <a:pt x="787" y="412"/>
                  <a:pt x="787" y="393"/>
                </a:cubicBezTo>
                <a:cubicBezTo>
                  <a:pt x="787" y="375"/>
                  <a:pt x="772" y="361"/>
                  <a:pt x="754" y="361"/>
                </a:cubicBezTo>
                <a:cubicBezTo>
                  <a:pt x="703" y="361"/>
                  <a:pt x="703" y="361"/>
                  <a:pt x="703" y="361"/>
                </a:cubicBezTo>
                <a:cubicBezTo>
                  <a:pt x="688" y="215"/>
                  <a:pt x="572" y="99"/>
                  <a:pt x="426" y="83"/>
                </a:cubicBezTo>
                <a:cubicBezTo>
                  <a:pt x="426" y="33"/>
                  <a:pt x="426" y="33"/>
                  <a:pt x="426" y="33"/>
                </a:cubicBezTo>
                <a:cubicBezTo>
                  <a:pt x="426" y="14"/>
                  <a:pt x="411" y="0"/>
                  <a:pt x="393" y="0"/>
                </a:cubicBezTo>
                <a:cubicBezTo>
                  <a:pt x="375" y="0"/>
                  <a:pt x="361" y="14"/>
                  <a:pt x="361" y="33"/>
                </a:cubicBezTo>
                <a:cubicBezTo>
                  <a:pt x="361" y="83"/>
                  <a:pt x="361" y="83"/>
                  <a:pt x="361" y="83"/>
                </a:cubicBezTo>
                <a:cubicBezTo>
                  <a:pt x="215" y="99"/>
                  <a:pt x="99" y="215"/>
                  <a:pt x="83" y="361"/>
                </a:cubicBezTo>
                <a:cubicBezTo>
                  <a:pt x="33" y="361"/>
                  <a:pt x="33" y="361"/>
                  <a:pt x="33" y="361"/>
                </a:cubicBezTo>
                <a:cubicBezTo>
                  <a:pt x="14" y="361"/>
                  <a:pt x="0" y="375"/>
                  <a:pt x="0" y="393"/>
                </a:cubicBezTo>
                <a:cubicBezTo>
                  <a:pt x="0" y="412"/>
                  <a:pt x="14" y="426"/>
                  <a:pt x="33" y="426"/>
                </a:cubicBezTo>
                <a:close/>
                <a:moveTo>
                  <a:pt x="150" y="426"/>
                </a:moveTo>
                <a:cubicBezTo>
                  <a:pt x="223" y="426"/>
                  <a:pt x="223" y="426"/>
                  <a:pt x="223" y="426"/>
                </a:cubicBezTo>
                <a:cubicBezTo>
                  <a:pt x="236" y="496"/>
                  <a:pt x="291" y="551"/>
                  <a:pt x="361" y="564"/>
                </a:cubicBezTo>
                <a:cubicBezTo>
                  <a:pt x="361" y="637"/>
                  <a:pt x="361" y="637"/>
                  <a:pt x="361" y="637"/>
                </a:cubicBezTo>
                <a:cubicBezTo>
                  <a:pt x="251" y="622"/>
                  <a:pt x="164" y="536"/>
                  <a:pt x="150" y="426"/>
                </a:cubicBezTo>
                <a:close/>
                <a:moveTo>
                  <a:pt x="426" y="426"/>
                </a:moveTo>
                <a:cubicBezTo>
                  <a:pt x="497" y="426"/>
                  <a:pt x="497" y="426"/>
                  <a:pt x="497" y="426"/>
                </a:cubicBezTo>
                <a:cubicBezTo>
                  <a:pt x="486" y="460"/>
                  <a:pt x="460" y="486"/>
                  <a:pt x="426" y="497"/>
                </a:cubicBezTo>
                <a:lnTo>
                  <a:pt x="426" y="426"/>
                </a:lnTo>
                <a:close/>
                <a:moveTo>
                  <a:pt x="426" y="361"/>
                </a:moveTo>
                <a:cubicBezTo>
                  <a:pt x="426" y="290"/>
                  <a:pt x="426" y="290"/>
                  <a:pt x="426" y="290"/>
                </a:cubicBezTo>
                <a:cubicBezTo>
                  <a:pt x="460" y="301"/>
                  <a:pt x="486" y="327"/>
                  <a:pt x="497" y="361"/>
                </a:cubicBezTo>
                <a:lnTo>
                  <a:pt x="426" y="361"/>
                </a:lnTo>
                <a:close/>
                <a:moveTo>
                  <a:pt x="361" y="361"/>
                </a:moveTo>
                <a:cubicBezTo>
                  <a:pt x="290" y="361"/>
                  <a:pt x="290" y="361"/>
                  <a:pt x="290" y="361"/>
                </a:cubicBezTo>
                <a:cubicBezTo>
                  <a:pt x="301" y="327"/>
                  <a:pt x="327" y="301"/>
                  <a:pt x="361" y="290"/>
                </a:cubicBezTo>
                <a:lnTo>
                  <a:pt x="361" y="361"/>
                </a:lnTo>
                <a:close/>
                <a:moveTo>
                  <a:pt x="361" y="426"/>
                </a:moveTo>
                <a:cubicBezTo>
                  <a:pt x="361" y="497"/>
                  <a:pt x="361" y="497"/>
                  <a:pt x="361" y="497"/>
                </a:cubicBezTo>
                <a:cubicBezTo>
                  <a:pt x="327" y="486"/>
                  <a:pt x="301" y="460"/>
                  <a:pt x="290" y="426"/>
                </a:cubicBezTo>
                <a:lnTo>
                  <a:pt x="361" y="426"/>
                </a:lnTo>
                <a:close/>
                <a:moveTo>
                  <a:pt x="426" y="637"/>
                </a:moveTo>
                <a:cubicBezTo>
                  <a:pt x="426" y="564"/>
                  <a:pt x="426" y="564"/>
                  <a:pt x="426" y="564"/>
                </a:cubicBezTo>
                <a:cubicBezTo>
                  <a:pt x="496" y="551"/>
                  <a:pt x="551" y="496"/>
                  <a:pt x="564" y="426"/>
                </a:cubicBezTo>
                <a:cubicBezTo>
                  <a:pt x="637" y="426"/>
                  <a:pt x="637" y="426"/>
                  <a:pt x="637" y="426"/>
                </a:cubicBezTo>
                <a:cubicBezTo>
                  <a:pt x="622" y="536"/>
                  <a:pt x="536" y="622"/>
                  <a:pt x="426" y="637"/>
                </a:cubicBezTo>
                <a:close/>
                <a:moveTo>
                  <a:pt x="637" y="361"/>
                </a:moveTo>
                <a:cubicBezTo>
                  <a:pt x="564" y="361"/>
                  <a:pt x="564" y="361"/>
                  <a:pt x="564" y="361"/>
                </a:cubicBezTo>
                <a:cubicBezTo>
                  <a:pt x="551" y="291"/>
                  <a:pt x="496" y="236"/>
                  <a:pt x="426" y="223"/>
                </a:cubicBezTo>
                <a:cubicBezTo>
                  <a:pt x="426" y="150"/>
                  <a:pt x="426" y="150"/>
                  <a:pt x="426" y="150"/>
                </a:cubicBezTo>
                <a:cubicBezTo>
                  <a:pt x="536" y="164"/>
                  <a:pt x="622" y="251"/>
                  <a:pt x="637" y="361"/>
                </a:cubicBezTo>
                <a:close/>
                <a:moveTo>
                  <a:pt x="361" y="150"/>
                </a:moveTo>
                <a:cubicBezTo>
                  <a:pt x="361" y="223"/>
                  <a:pt x="361" y="223"/>
                  <a:pt x="361" y="223"/>
                </a:cubicBezTo>
                <a:cubicBezTo>
                  <a:pt x="291" y="236"/>
                  <a:pt x="236" y="291"/>
                  <a:pt x="223" y="361"/>
                </a:cubicBezTo>
                <a:cubicBezTo>
                  <a:pt x="150" y="361"/>
                  <a:pt x="150" y="361"/>
                  <a:pt x="150" y="361"/>
                </a:cubicBezTo>
                <a:cubicBezTo>
                  <a:pt x="164" y="251"/>
                  <a:pt x="251" y="164"/>
                  <a:pt x="361" y="1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Freeform 43"/>
          <p:cNvSpPr>
            <a:spLocks noChangeAspect="1" noEditPoints="1"/>
          </p:cNvSpPr>
          <p:nvPr/>
        </p:nvSpPr>
        <p:spPr bwMode="auto">
          <a:xfrm>
            <a:off x="5954195" y="2707853"/>
            <a:ext cx="251495" cy="252000"/>
          </a:xfrm>
          <a:custGeom>
            <a:avLst/>
            <a:gdLst>
              <a:gd name="T0" fmla="*/ 33 w 787"/>
              <a:gd name="T1" fmla="*/ 426 h 787"/>
              <a:gd name="T2" fmla="*/ 83 w 787"/>
              <a:gd name="T3" fmla="*/ 426 h 787"/>
              <a:gd name="T4" fmla="*/ 361 w 787"/>
              <a:gd name="T5" fmla="*/ 703 h 787"/>
              <a:gd name="T6" fmla="*/ 361 w 787"/>
              <a:gd name="T7" fmla="*/ 754 h 787"/>
              <a:gd name="T8" fmla="*/ 393 w 787"/>
              <a:gd name="T9" fmla="*/ 787 h 787"/>
              <a:gd name="T10" fmla="*/ 426 w 787"/>
              <a:gd name="T11" fmla="*/ 754 h 787"/>
              <a:gd name="T12" fmla="*/ 426 w 787"/>
              <a:gd name="T13" fmla="*/ 703 h 787"/>
              <a:gd name="T14" fmla="*/ 703 w 787"/>
              <a:gd name="T15" fmla="*/ 426 h 787"/>
              <a:gd name="T16" fmla="*/ 754 w 787"/>
              <a:gd name="T17" fmla="*/ 426 h 787"/>
              <a:gd name="T18" fmla="*/ 787 w 787"/>
              <a:gd name="T19" fmla="*/ 393 h 787"/>
              <a:gd name="T20" fmla="*/ 754 w 787"/>
              <a:gd name="T21" fmla="*/ 361 h 787"/>
              <a:gd name="T22" fmla="*/ 703 w 787"/>
              <a:gd name="T23" fmla="*/ 361 h 787"/>
              <a:gd name="T24" fmla="*/ 426 w 787"/>
              <a:gd name="T25" fmla="*/ 83 h 787"/>
              <a:gd name="T26" fmla="*/ 426 w 787"/>
              <a:gd name="T27" fmla="*/ 33 h 787"/>
              <a:gd name="T28" fmla="*/ 393 w 787"/>
              <a:gd name="T29" fmla="*/ 0 h 787"/>
              <a:gd name="T30" fmla="*/ 361 w 787"/>
              <a:gd name="T31" fmla="*/ 33 h 787"/>
              <a:gd name="T32" fmla="*/ 361 w 787"/>
              <a:gd name="T33" fmla="*/ 83 h 787"/>
              <a:gd name="T34" fmla="*/ 83 w 787"/>
              <a:gd name="T35" fmla="*/ 361 h 787"/>
              <a:gd name="T36" fmla="*/ 33 w 787"/>
              <a:gd name="T37" fmla="*/ 361 h 787"/>
              <a:gd name="T38" fmla="*/ 0 w 787"/>
              <a:gd name="T39" fmla="*/ 393 h 787"/>
              <a:gd name="T40" fmla="*/ 33 w 787"/>
              <a:gd name="T41" fmla="*/ 426 h 787"/>
              <a:gd name="T42" fmla="*/ 150 w 787"/>
              <a:gd name="T43" fmla="*/ 426 h 787"/>
              <a:gd name="T44" fmla="*/ 223 w 787"/>
              <a:gd name="T45" fmla="*/ 426 h 787"/>
              <a:gd name="T46" fmla="*/ 361 w 787"/>
              <a:gd name="T47" fmla="*/ 564 h 787"/>
              <a:gd name="T48" fmla="*/ 361 w 787"/>
              <a:gd name="T49" fmla="*/ 637 h 787"/>
              <a:gd name="T50" fmla="*/ 150 w 787"/>
              <a:gd name="T51" fmla="*/ 426 h 787"/>
              <a:gd name="T52" fmla="*/ 426 w 787"/>
              <a:gd name="T53" fmla="*/ 426 h 787"/>
              <a:gd name="T54" fmla="*/ 497 w 787"/>
              <a:gd name="T55" fmla="*/ 426 h 787"/>
              <a:gd name="T56" fmla="*/ 426 w 787"/>
              <a:gd name="T57" fmla="*/ 497 h 787"/>
              <a:gd name="T58" fmla="*/ 426 w 787"/>
              <a:gd name="T59" fmla="*/ 426 h 787"/>
              <a:gd name="T60" fmla="*/ 426 w 787"/>
              <a:gd name="T61" fmla="*/ 361 h 787"/>
              <a:gd name="T62" fmla="*/ 426 w 787"/>
              <a:gd name="T63" fmla="*/ 290 h 787"/>
              <a:gd name="T64" fmla="*/ 497 w 787"/>
              <a:gd name="T65" fmla="*/ 361 h 787"/>
              <a:gd name="T66" fmla="*/ 426 w 787"/>
              <a:gd name="T67" fmla="*/ 361 h 787"/>
              <a:gd name="T68" fmla="*/ 361 w 787"/>
              <a:gd name="T69" fmla="*/ 361 h 787"/>
              <a:gd name="T70" fmla="*/ 290 w 787"/>
              <a:gd name="T71" fmla="*/ 361 h 787"/>
              <a:gd name="T72" fmla="*/ 361 w 787"/>
              <a:gd name="T73" fmla="*/ 290 h 787"/>
              <a:gd name="T74" fmla="*/ 361 w 787"/>
              <a:gd name="T75" fmla="*/ 361 h 787"/>
              <a:gd name="T76" fmla="*/ 361 w 787"/>
              <a:gd name="T77" fmla="*/ 426 h 787"/>
              <a:gd name="T78" fmla="*/ 361 w 787"/>
              <a:gd name="T79" fmla="*/ 497 h 787"/>
              <a:gd name="T80" fmla="*/ 290 w 787"/>
              <a:gd name="T81" fmla="*/ 426 h 787"/>
              <a:gd name="T82" fmla="*/ 361 w 787"/>
              <a:gd name="T83" fmla="*/ 426 h 787"/>
              <a:gd name="T84" fmla="*/ 426 w 787"/>
              <a:gd name="T85" fmla="*/ 637 h 787"/>
              <a:gd name="T86" fmla="*/ 426 w 787"/>
              <a:gd name="T87" fmla="*/ 564 h 787"/>
              <a:gd name="T88" fmla="*/ 564 w 787"/>
              <a:gd name="T89" fmla="*/ 426 h 787"/>
              <a:gd name="T90" fmla="*/ 637 w 787"/>
              <a:gd name="T91" fmla="*/ 426 h 787"/>
              <a:gd name="T92" fmla="*/ 426 w 787"/>
              <a:gd name="T93" fmla="*/ 637 h 787"/>
              <a:gd name="T94" fmla="*/ 637 w 787"/>
              <a:gd name="T95" fmla="*/ 361 h 787"/>
              <a:gd name="T96" fmla="*/ 564 w 787"/>
              <a:gd name="T97" fmla="*/ 361 h 787"/>
              <a:gd name="T98" fmla="*/ 426 w 787"/>
              <a:gd name="T99" fmla="*/ 223 h 787"/>
              <a:gd name="T100" fmla="*/ 426 w 787"/>
              <a:gd name="T101" fmla="*/ 150 h 787"/>
              <a:gd name="T102" fmla="*/ 637 w 787"/>
              <a:gd name="T103" fmla="*/ 361 h 787"/>
              <a:gd name="T104" fmla="*/ 361 w 787"/>
              <a:gd name="T105" fmla="*/ 150 h 787"/>
              <a:gd name="T106" fmla="*/ 361 w 787"/>
              <a:gd name="T107" fmla="*/ 223 h 787"/>
              <a:gd name="T108" fmla="*/ 223 w 787"/>
              <a:gd name="T109" fmla="*/ 361 h 787"/>
              <a:gd name="T110" fmla="*/ 150 w 787"/>
              <a:gd name="T111" fmla="*/ 361 h 787"/>
              <a:gd name="T112" fmla="*/ 361 w 787"/>
              <a:gd name="T113" fmla="*/ 15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7" h="787">
                <a:moveTo>
                  <a:pt x="33" y="426"/>
                </a:moveTo>
                <a:cubicBezTo>
                  <a:pt x="83" y="426"/>
                  <a:pt x="83" y="426"/>
                  <a:pt x="83" y="426"/>
                </a:cubicBezTo>
                <a:cubicBezTo>
                  <a:pt x="99" y="572"/>
                  <a:pt x="215" y="688"/>
                  <a:pt x="361" y="703"/>
                </a:cubicBezTo>
                <a:cubicBezTo>
                  <a:pt x="361" y="754"/>
                  <a:pt x="361" y="754"/>
                  <a:pt x="361" y="754"/>
                </a:cubicBezTo>
                <a:cubicBezTo>
                  <a:pt x="361" y="772"/>
                  <a:pt x="375" y="787"/>
                  <a:pt x="393" y="787"/>
                </a:cubicBezTo>
                <a:cubicBezTo>
                  <a:pt x="411" y="787"/>
                  <a:pt x="426" y="772"/>
                  <a:pt x="426" y="754"/>
                </a:cubicBezTo>
                <a:cubicBezTo>
                  <a:pt x="426" y="703"/>
                  <a:pt x="426" y="703"/>
                  <a:pt x="426" y="703"/>
                </a:cubicBezTo>
                <a:cubicBezTo>
                  <a:pt x="572" y="688"/>
                  <a:pt x="688" y="572"/>
                  <a:pt x="703" y="426"/>
                </a:cubicBezTo>
                <a:cubicBezTo>
                  <a:pt x="754" y="426"/>
                  <a:pt x="754" y="426"/>
                  <a:pt x="754" y="426"/>
                </a:cubicBezTo>
                <a:cubicBezTo>
                  <a:pt x="772" y="426"/>
                  <a:pt x="787" y="412"/>
                  <a:pt x="787" y="393"/>
                </a:cubicBezTo>
                <a:cubicBezTo>
                  <a:pt x="787" y="375"/>
                  <a:pt x="772" y="361"/>
                  <a:pt x="754" y="361"/>
                </a:cubicBezTo>
                <a:cubicBezTo>
                  <a:pt x="703" y="361"/>
                  <a:pt x="703" y="361"/>
                  <a:pt x="703" y="361"/>
                </a:cubicBezTo>
                <a:cubicBezTo>
                  <a:pt x="688" y="215"/>
                  <a:pt x="572" y="99"/>
                  <a:pt x="426" y="83"/>
                </a:cubicBezTo>
                <a:cubicBezTo>
                  <a:pt x="426" y="33"/>
                  <a:pt x="426" y="33"/>
                  <a:pt x="426" y="33"/>
                </a:cubicBezTo>
                <a:cubicBezTo>
                  <a:pt x="426" y="14"/>
                  <a:pt x="411" y="0"/>
                  <a:pt x="393" y="0"/>
                </a:cubicBezTo>
                <a:cubicBezTo>
                  <a:pt x="375" y="0"/>
                  <a:pt x="361" y="14"/>
                  <a:pt x="361" y="33"/>
                </a:cubicBezTo>
                <a:cubicBezTo>
                  <a:pt x="361" y="83"/>
                  <a:pt x="361" y="83"/>
                  <a:pt x="361" y="83"/>
                </a:cubicBezTo>
                <a:cubicBezTo>
                  <a:pt x="215" y="99"/>
                  <a:pt x="99" y="215"/>
                  <a:pt x="83" y="361"/>
                </a:cubicBezTo>
                <a:cubicBezTo>
                  <a:pt x="33" y="361"/>
                  <a:pt x="33" y="361"/>
                  <a:pt x="33" y="361"/>
                </a:cubicBezTo>
                <a:cubicBezTo>
                  <a:pt x="14" y="361"/>
                  <a:pt x="0" y="375"/>
                  <a:pt x="0" y="393"/>
                </a:cubicBezTo>
                <a:cubicBezTo>
                  <a:pt x="0" y="412"/>
                  <a:pt x="14" y="426"/>
                  <a:pt x="33" y="426"/>
                </a:cubicBezTo>
                <a:close/>
                <a:moveTo>
                  <a:pt x="150" y="426"/>
                </a:moveTo>
                <a:cubicBezTo>
                  <a:pt x="223" y="426"/>
                  <a:pt x="223" y="426"/>
                  <a:pt x="223" y="426"/>
                </a:cubicBezTo>
                <a:cubicBezTo>
                  <a:pt x="236" y="496"/>
                  <a:pt x="291" y="551"/>
                  <a:pt x="361" y="564"/>
                </a:cubicBezTo>
                <a:cubicBezTo>
                  <a:pt x="361" y="637"/>
                  <a:pt x="361" y="637"/>
                  <a:pt x="361" y="637"/>
                </a:cubicBezTo>
                <a:cubicBezTo>
                  <a:pt x="251" y="622"/>
                  <a:pt x="164" y="536"/>
                  <a:pt x="150" y="426"/>
                </a:cubicBezTo>
                <a:close/>
                <a:moveTo>
                  <a:pt x="426" y="426"/>
                </a:moveTo>
                <a:cubicBezTo>
                  <a:pt x="497" y="426"/>
                  <a:pt x="497" y="426"/>
                  <a:pt x="497" y="426"/>
                </a:cubicBezTo>
                <a:cubicBezTo>
                  <a:pt x="486" y="460"/>
                  <a:pt x="460" y="486"/>
                  <a:pt x="426" y="497"/>
                </a:cubicBezTo>
                <a:lnTo>
                  <a:pt x="426" y="426"/>
                </a:lnTo>
                <a:close/>
                <a:moveTo>
                  <a:pt x="426" y="361"/>
                </a:moveTo>
                <a:cubicBezTo>
                  <a:pt x="426" y="290"/>
                  <a:pt x="426" y="290"/>
                  <a:pt x="426" y="290"/>
                </a:cubicBezTo>
                <a:cubicBezTo>
                  <a:pt x="460" y="301"/>
                  <a:pt x="486" y="327"/>
                  <a:pt x="497" y="361"/>
                </a:cubicBezTo>
                <a:lnTo>
                  <a:pt x="426" y="361"/>
                </a:lnTo>
                <a:close/>
                <a:moveTo>
                  <a:pt x="361" y="361"/>
                </a:moveTo>
                <a:cubicBezTo>
                  <a:pt x="290" y="361"/>
                  <a:pt x="290" y="361"/>
                  <a:pt x="290" y="361"/>
                </a:cubicBezTo>
                <a:cubicBezTo>
                  <a:pt x="301" y="327"/>
                  <a:pt x="327" y="301"/>
                  <a:pt x="361" y="290"/>
                </a:cubicBezTo>
                <a:lnTo>
                  <a:pt x="361" y="361"/>
                </a:lnTo>
                <a:close/>
                <a:moveTo>
                  <a:pt x="361" y="426"/>
                </a:moveTo>
                <a:cubicBezTo>
                  <a:pt x="361" y="497"/>
                  <a:pt x="361" y="497"/>
                  <a:pt x="361" y="497"/>
                </a:cubicBezTo>
                <a:cubicBezTo>
                  <a:pt x="327" y="486"/>
                  <a:pt x="301" y="460"/>
                  <a:pt x="290" y="426"/>
                </a:cubicBezTo>
                <a:lnTo>
                  <a:pt x="361" y="426"/>
                </a:lnTo>
                <a:close/>
                <a:moveTo>
                  <a:pt x="426" y="637"/>
                </a:moveTo>
                <a:cubicBezTo>
                  <a:pt x="426" y="564"/>
                  <a:pt x="426" y="564"/>
                  <a:pt x="426" y="564"/>
                </a:cubicBezTo>
                <a:cubicBezTo>
                  <a:pt x="496" y="551"/>
                  <a:pt x="551" y="496"/>
                  <a:pt x="564" y="426"/>
                </a:cubicBezTo>
                <a:cubicBezTo>
                  <a:pt x="637" y="426"/>
                  <a:pt x="637" y="426"/>
                  <a:pt x="637" y="426"/>
                </a:cubicBezTo>
                <a:cubicBezTo>
                  <a:pt x="622" y="536"/>
                  <a:pt x="536" y="622"/>
                  <a:pt x="426" y="637"/>
                </a:cubicBezTo>
                <a:close/>
                <a:moveTo>
                  <a:pt x="637" y="361"/>
                </a:moveTo>
                <a:cubicBezTo>
                  <a:pt x="564" y="361"/>
                  <a:pt x="564" y="361"/>
                  <a:pt x="564" y="361"/>
                </a:cubicBezTo>
                <a:cubicBezTo>
                  <a:pt x="551" y="291"/>
                  <a:pt x="496" y="236"/>
                  <a:pt x="426" y="223"/>
                </a:cubicBezTo>
                <a:cubicBezTo>
                  <a:pt x="426" y="150"/>
                  <a:pt x="426" y="150"/>
                  <a:pt x="426" y="150"/>
                </a:cubicBezTo>
                <a:cubicBezTo>
                  <a:pt x="536" y="164"/>
                  <a:pt x="622" y="251"/>
                  <a:pt x="637" y="361"/>
                </a:cubicBezTo>
                <a:close/>
                <a:moveTo>
                  <a:pt x="361" y="150"/>
                </a:moveTo>
                <a:cubicBezTo>
                  <a:pt x="361" y="223"/>
                  <a:pt x="361" y="223"/>
                  <a:pt x="361" y="223"/>
                </a:cubicBezTo>
                <a:cubicBezTo>
                  <a:pt x="291" y="236"/>
                  <a:pt x="236" y="291"/>
                  <a:pt x="223" y="361"/>
                </a:cubicBezTo>
                <a:cubicBezTo>
                  <a:pt x="150" y="361"/>
                  <a:pt x="150" y="361"/>
                  <a:pt x="150" y="361"/>
                </a:cubicBezTo>
                <a:cubicBezTo>
                  <a:pt x="164" y="251"/>
                  <a:pt x="251" y="164"/>
                  <a:pt x="361" y="1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Freeform 43"/>
          <p:cNvSpPr>
            <a:spLocks noChangeAspect="1" noEditPoints="1"/>
          </p:cNvSpPr>
          <p:nvPr/>
        </p:nvSpPr>
        <p:spPr bwMode="auto">
          <a:xfrm>
            <a:off x="7260977" y="4692879"/>
            <a:ext cx="251495" cy="252000"/>
          </a:xfrm>
          <a:custGeom>
            <a:avLst/>
            <a:gdLst>
              <a:gd name="T0" fmla="*/ 33 w 787"/>
              <a:gd name="T1" fmla="*/ 426 h 787"/>
              <a:gd name="T2" fmla="*/ 83 w 787"/>
              <a:gd name="T3" fmla="*/ 426 h 787"/>
              <a:gd name="T4" fmla="*/ 361 w 787"/>
              <a:gd name="T5" fmla="*/ 703 h 787"/>
              <a:gd name="T6" fmla="*/ 361 w 787"/>
              <a:gd name="T7" fmla="*/ 754 h 787"/>
              <a:gd name="T8" fmla="*/ 393 w 787"/>
              <a:gd name="T9" fmla="*/ 787 h 787"/>
              <a:gd name="T10" fmla="*/ 426 w 787"/>
              <a:gd name="T11" fmla="*/ 754 h 787"/>
              <a:gd name="T12" fmla="*/ 426 w 787"/>
              <a:gd name="T13" fmla="*/ 703 h 787"/>
              <a:gd name="T14" fmla="*/ 703 w 787"/>
              <a:gd name="T15" fmla="*/ 426 h 787"/>
              <a:gd name="T16" fmla="*/ 754 w 787"/>
              <a:gd name="T17" fmla="*/ 426 h 787"/>
              <a:gd name="T18" fmla="*/ 787 w 787"/>
              <a:gd name="T19" fmla="*/ 393 h 787"/>
              <a:gd name="T20" fmla="*/ 754 w 787"/>
              <a:gd name="T21" fmla="*/ 361 h 787"/>
              <a:gd name="T22" fmla="*/ 703 w 787"/>
              <a:gd name="T23" fmla="*/ 361 h 787"/>
              <a:gd name="T24" fmla="*/ 426 w 787"/>
              <a:gd name="T25" fmla="*/ 83 h 787"/>
              <a:gd name="T26" fmla="*/ 426 w 787"/>
              <a:gd name="T27" fmla="*/ 33 h 787"/>
              <a:gd name="T28" fmla="*/ 393 w 787"/>
              <a:gd name="T29" fmla="*/ 0 h 787"/>
              <a:gd name="T30" fmla="*/ 361 w 787"/>
              <a:gd name="T31" fmla="*/ 33 h 787"/>
              <a:gd name="T32" fmla="*/ 361 w 787"/>
              <a:gd name="T33" fmla="*/ 83 h 787"/>
              <a:gd name="T34" fmla="*/ 83 w 787"/>
              <a:gd name="T35" fmla="*/ 361 h 787"/>
              <a:gd name="T36" fmla="*/ 33 w 787"/>
              <a:gd name="T37" fmla="*/ 361 h 787"/>
              <a:gd name="T38" fmla="*/ 0 w 787"/>
              <a:gd name="T39" fmla="*/ 393 h 787"/>
              <a:gd name="T40" fmla="*/ 33 w 787"/>
              <a:gd name="T41" fmla="*/ 426 h 787"/>
              <a:gd name="T42" fmla="*/ 150 w 787"/>
              <a:gd name="T43" fmla="*/ 426 h 787"/>
              <a:gd name="T44" fmla="*/ 223 w 787"/>
              <a:gd name="T45" fmla="*/ 426 h 787"/>
              <a:gd name="T46" fmla="*/ 361 w 787"/>
              <a:gd name="T47" fmla="*/ 564 h 787"/>
              <a:gd name="T48" fmla="*/ 361 w 787"/>
              <a:gd name="T49" fmla="*/ 637 h 787"/>
              <a:gd name="T50" fmla="*/ 150 w 787"/>
              <a:gd name="T51" fmla="*/ 426 h 787"/>
              <a:gd name="T52" fmla="*/ 426 w 787"/>
              <a:gd name="T53" fmla="*/ 426 h 787"/>
              <a:gd name="T54" fmla="*/ 497 w 787"/>
              <a:gd name="T55" fmla="*/ 426 h 787"/>
              <a:gd name="T56" fmla="*/ 426 w 787"/>
              <a:gd name="T57" fmla="*/ 497 h 787"/>
              <a:gd name="T58" fmla="*/ 426 w 787"/>
              <a:gd name="T59" fmla="*/ 426 h 787"/>
              <a:gd name="T60" fmla="*/ 426 w 787"/>
              <a:gd name="T61" fmla="*/ 361 h 787"/>
              <a:gd name="T62" fmla="*/ 426 w 787"/>
              <a:gd name="T63" fmla="*/ 290 h 787"/>
              <a:gd name="T64" fmla="*/ 497 w 787"/>
              <a:gd name="T65" fmla="*/ 361 h 787"/>
              <a:gd name="T66" fmla="*/ 426 w 787"/>
              <a:gd name="T67" fmla="*/ 361 h 787"/>
              <a:gd name="T68" fmla="*/ 361 w 787"/>
              <a:gd name="T69" fmla="*/ 361 h 787"/>
              <a:gd name="T70" fmla="*/ 290 w 787"/>
              <a:gd name="T71" fmla="*/ 361 h 787"/>
              <a:gd name="T72" fmla="*/ 361 w 787"/>
              <a:gd name="T73" fmla="*/ 290 h 787"/>
              <a:gd name="T74" fmla="*/ 361 w 787"/>
              <a:gd name="T75" fmla="*/ 361 h 787"/>
              <a:gd name="T76" fmla="*/ 361 w 787"/>
              <a:gd name="T77" fmla="*/ 426 h 787"/>
              <a:gd name="T78" fmla="*/ 361 w 787"/>
              <a:gd name="T79" fmla="*/ 497 h 787"/>
              <a:gd name="T80" fmla="*/ 290 w 787"/>
              <a:gd name="T81" fmla="*/ 426 h 787"/>
              <a:gd name="T82" fmla="*/ 361 w 787"/>
              <a:gd name="T83" fmla="*/ 426 h 787"/>
              <a:gd name="T84" fmla="*/ 426 w 787"/>
              <a:gd name="T85" fmla="*/ 637 h 787"/>
              <a:gd name="T86" fmla="*/ 426 w 787"/>
              <a:gd name="T87" fmla="*/ 564 h 787"/>
              <a:gd name="T88" fmla="*/ 564 w 787"/>
              <a:gd name="T89" fmla="*/ 426 h 787"/>
              <a:gd name="T90" fmla="*/ 637 w 787"/>
              <a:gd name="T91" fmla="*/ 426 h 787"/>
              <a:gd name="T92" fmla="*/ 426 w 787"/>
              <a:gd name="T93" fmla="*/ 637 h 787"/>
              <a:gd name="T94" fmla="*/ 637 w 787"/>
              <a:gd name="T95" fmla="*/ 361 h 787"/>
              <a:gd name="T96" fmla="*/ 564 w 787"/>
              <a:gd name="T97" fmla="*/ 361 h 787"/>
              <a:gd name="T98" fmla="*/ 426 w 787"/>
              <a:gd name="T99" fmla="*/ 223 h 787"/>
              <a:gd name="T100" fmla="*/ 426 w 787"/>
              <a:gd name="T101" fmla="*/ 150 h 787"/>
              <a:gd name="T102" fmla="*/ 637 w 787"/>
              <a:gd name="T103" fmla="*/ 361 h 787"/>
              <a:gd name="T104" fmla="*/ 361 w 787"/>
              <a:gd name="T105" fmla="*/ 150 h 787"/>
              <a:gd name="T106" fmla="*/ 361 w 787"/>
              <a:gd name="T107" fmla="*/ 223 h 787"/>
              <a:gd name="T108" fmla="*/ 223 w 787"/>
              <a:gd name="T109" fmla="*/ 361 h 787"/>
              <a:gd name="T110" fmla="*/ 150 w 787"/>
              <a:gd name="T111" fmla="*/ 361 h 787"/>
              <a:gd name="T112" fmla="*/ 361 w 787"/>
              <a:gd name="T113" fmla="*/ 15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7" h="787">
                <a:moveTo>
                  <a:pt x="33" y="426"/>
                </a:moveTo>
                <a:cubicBezTo>
                  <a:pt x="83" y="426"/>
                  <a:pt x="83" y="426"/>
                  <a:pt x="83" y="426"/>
                </a:cubicBezTo>
                <a:cubicBezTo>
                  <a:pt x="99" y="572"/>
                  <a:pt x="215" y="688"/>
                  <a:pt x="361" y="703"/>
                </a:cubicBezTo>
                <a:cubicBezTo>
                  <a:pt x="361" y="754"/>
                  <a:pt x="361" y="754"/>
                  <a:pt x="361" y="754"/>
                </a:cubicBezTo>
                <a:cubicBezTo>
                  <a:pt x="361" y="772"/>
                  <a:pt x="375" y="787"/>
                  <a:pt x="393" y="787"/>
                </a:cubicBezTo>
                <a:cubicBezTo>
                  <a:pt x="411" y="787"/>
                  <a:pt x="426" y="772"/>
                  <a:pt x="426" y="754"/>
                </a:cubicBezTo>
                <a:cubicBezTo>
                  <a:pt x="426" y="703"/>
                  <a:pt x="426" y="703"/>
                  <a:pt x="426" y="703"/>
                </a:cubicBezTo>
                <a:cubicBezTo>
                  <a:pt x="572" y="688"/>
                  <a:pt x="688" y="572"/>
                  <a:pt x="703" y="426"/>
                </a:cubicBezTo>
                <a:cubicBezTo>
                  <a:pt x="754" y="426"/>
                  <a:pt x="754" y="426"/>
                  <a:pt x="754" y="426"/>
                </a:cubicBezTo>
                <a:cubicBezTo>
                  <a:pt x="772" y="426"/>
                  <a:pt x="787" y="412"/>
                  <a:pt x="787" y="393"/>
                </a:cubicBezTo>
                <a:cubicBezTo>
                  <a:pt x="787" y="375"/>
                  <a:pt x="772" y="361"/>
                  <a:pt x="754" y="361"/>
                </a:cubicBezTo>
                <a:cubicBezTo>
                  <a:pt x="703" y="361"/>
                  <a:pt x="703" y="361"/>
                  <a:pt x="703" y="361"/>
                </a:cubicBezTo>
                <a:cubicBezTo>
                  <a:pt x="688" y="215"/>
                  <a:pt x="572" y="99"/>
                  <a:pt x="426" y="83"/>
                </a:cubicBezTo>
                <a:cubicBezTo>
                  <a:pt x="426" y="33"/>
                  <a:pt x="426" y="33"/>
                  <a:pt x="426" y="33"/>
                </a:cubicBezTo>
                <a:cubicBezTo>
                  <a:pt x="426" y="14"/>
                  <a:pt x="411" y="0"/>
                  <a:pt x="393" y="0"/>
                </a:cubicBezTo>
                <a:cubicBezTo>
                  <a:pt x="375" y="0"/>
                  <a:pt x="361" y="14"/>
                  <a:pt x="361" y="33"/>
                </a:cubicBezTo>
                <a:cubicBezTo>
                  <a:pt x="361" y="83"/>
                  <a:pt x="361" y="83"/>
                  <a:pt x="361" y="83"/>
                </a:cubicBezTo>
                <a:cubicBezTo>
                  <a:pt x="215" y="99"/>
                  <a:pt x="99" y="215"/>
                  <a:pt x="83" y="361"/>
                </a:cubicBezTo>
                <a:cubicBezTo>
                  <a:pt x="33" y="361"/>
                  <a:pt x="33" y="361"/>
                  <a:pt x="33" y="361"/>
                </a:cubicBezTo>
                <a:cubicBezTo>
                  <a:pt x="14" y="361"/>
                  <a:pt x="0" y="375"/>
                  <a:pt x="0" y="393"/>
                </a:cubicBezTo>
                <a:cubicBezTo>
                  <a:pt x="0" y="412"/>
                  <a:pt x="14" y="426"/>
                  <a:pt x="33" y="426"/>
                </a:cubicBezTo>
                <a:close/>
                <a:moveTo>
                  <a:pt x="150" y="426"/>
                </a:moveTo>
                <a:cubicBezTo>
                  <a:pt x="223" y="426"/>
                  <a:pt x="223" y="426"/>
                  <a:pt x="223" y="426"/>
                </a:cubicBezTo>
                <a:cubicBezTo>
                  <a:pt x="236" y="496"/>
                  <a:pt x="291" y="551"/>
                  <a:pt x="361" y="564"/>
                </a:cubicBezTo>
                <a:cubicBezTo>
                  <a:pt x="361" y="637"/>
                  <a:pt x="361" y="637"/>
                  <a:pt x="361" y="637"/>
                </a:cubicBezTo>
                <a:cubicBezTo>
                  <a:pt x="251" y="622"/>
                  <a:pt x="164" y="536"/>
                  <a:pt x="150" y="426"/>
                </a:cubicBezTo>
                <a:close/>
                <a:moveTo>
                  <a:pt x="426" y="426"/>
                </a:moveTo>
                <a:cubicBezTo>
                  <a:pt x="497" y="426"/>
                  <a:pt x="497" y="426"/>
                  <a:pt x="497" y="426"/>
                </a:cubicBezTo>
                <a:cubicBezTo>
                  <a:pt x="486" y="460"/>
                  <a:pt x="460" y="486"/>
                  <a:pt x="426" y="497"/>
                </a:cubicBezTo>
                <a:lnTo>
                  <a:pt x="426" y="426"/>
                </a:lnTo>
                <a:close/>
                <a:moveTo>
                  <a:pt x="426" y="361"/>
                </a:moveTo>
                <a:cubicBezTo>
                  <a:pt x="426" y="290"/>
                  <a:pt x="426" y="290"/>
                  <a:pt x="426" y="290"/>
                </a:cubicBezTo>
                <a:cubicBezTo>
                  <a:pt x="460" y="301"/>
                  <a:pt x="486" y="327"/>
                  <a:pt x="497" y="361"/>
                </a:cubicBezTo>
                <a:lnTo>
                  <a:pt x="426" y="361"/>
                </a:lnTo>
                <a:close/>
                <a:moveTo>
                  <a:pt x="361" y="361"/>
                </a:moveTo>
                <a:cubicBezTo>
                  <a:pt x="290" y="361"/>
                  <a:pt x="290" y="361"/>
                  <a:pt x="290" y="361"/>
                </a:cubicBezTo>
                <a:cubicBezTo>
                  <a:pt x="301" y="327"/>
                  <a:pt x="327" y="301"/>
                  <a:pt x="361" y="290"/>
                </a:cubicBezTo>
                <a:lnTo>
                  <a:pt x="361" y="361"/>
                </a:lnTo>
                <a:close/>
                <a:moveTo>
                  <a:pt x="361" y="426"/>
                </a:moveTo>
                <a:cubicBezTo>
                  <a:pt x="361" y="497"/>
                  <a:pt x="361" y="497"/>
                  <a:pt x="361" y="497"/>
                </a:cubicBezTo>
                <a:cubicBezTo>
                  <a:pt x="327" y="486"/>
                  <a:pt x="301" y="460"/>
                  <a:pt x="290" y="426"/>
                </a:cubicBezTo>
                <a:lnTo>
                  <a:pt x="361" y="426"/>
                </a:lnTo>
                <a:close/>
                <a:moveTo>
                  <a:pt x="426" y="637"/>
                </a:moveTo>
                <a:cubicBezTo>
                  <a:pt x="426" y="564"/>
                  <a:pt x="426" y="564"/>
                  <a:pt x="426" y="564"/>
                </a:cubicBezTo>
                <a:cubicBezTo>
                  <a:pt x="496" y="551"/>
                  <a:pt x="551" y="496"/>
                  <a:pt x="564" y="426"/>
                </a:cubicBezTo>
                <a:cubicBezTo>
                  <a:pt x="637" y="426"/>
                  <a:pt x="637" y="426"/>
                  <a:pt x="637" y="426"/>
                </a:cubicBezTo>
                <a:cubicBezTo>
                  <a:pt x="622" y="536"/>
                  <a:pt x="536" y="622"/>
                  <a:pt x="426" y="637"/>
                </a:cubicBezTo>
                <a:close/>
                <a:moveTo>
                  <a:pt x="637" y="361"/>
                </a:moveTo>
                <a:cubicBezTo>
                  <a:pt x="564" y="361"/>
                  <a:pt x="564" y="361"/>
                  <a:pt x="564" y="361"/>
                </a:cubicBezTo>
                <a:cubicBezTo>
                  <a:pt x="551" y="291"/>
                  <a:pt x="496" y="236"/>
                  <a:pt x="426" y="223"/>
                </a:cubicBezTo>
                <a:cubicBezTo>
                  <a:pt x="426" y="150"/>
                  <a:pt x="426" y="150"/>
                  <a:pt x="426" y="150"/>
                </a:cubicBezTo>
                <a:cubicBezTo>
                  <a:pt x="536" y="164"/>
                  <a:pt x="622" y="251"/>
                  <a:pt x="637" y="361"/>
                </a:cubicBezTo>
                <a:close/>
                <a:moveTo>
                  <a:pt x="361" y="150"/>
                </a:moveTo>
                <a:cubicBezTo>
                  <a:pt x="361" y="223"/>
                  <a:pt x="361" y="223"/>
                  <a:pt x="361" y="223"/>
                </a:cubicBezTo>
                <a:cubicBezTo>
                  <a:pt x="291" y="236"/>
                  <a:pt x="236" y="291"/>
                  <a:pt x="223" y="361"/>
                </a:cubicBezTo>
                <a:cubicBezTo>
                  <a:pt x="150" y="361"/>
                  <a:pt x="150" y="361"/>
                  <a:pt x="150" y="361"/>
                </a:cubicBezTo>
                <a:cubicBezTo>
                  <a:pt x="164" y="251"/>
                  <a:pt x="251" y="164"/>
                  <a:pt x="361" y="1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10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Box 21"/>
          <p:cNvSpPr txBox="1">
            <a:spLocks noChangeArrowheads="1"/>
          </p:cNvSpPr>
          <p:nvPr/>
        </p:nvSpPr>
        <p:spPr bwMode="auto">
          <a:xfrm>
            <a:off x="1982088" y="4756301"/>
            <a:ext cx="715384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tr-TR" sz="1400" b="1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tr-TR" sz="1400" b="1" dirty="0" smtClean="0">
                <a:solidFill>
                  <a:prstClr val="black"/>
                </a:solidFill>
              </a:rPr>
              <a:t>13 04 03* </a:t>
            </a:r>
            <a:r>
              <a:rPr lang="tr-TR" sz="1400" dirty="0">
                <a:solidFill>
                  <a:prstClr val="black"/>
                </a:solidFill>
              </a:rPr>
              <a:t>(Tehlikeli Atık) Diğer denizcilik seyrüseferinden kaynaklanan sintine </a:t>
            </a:r>
            <a:r>
              <a:rPr lang="tr-TR" sz="1400" dirty="0" smtClean="0">
                <a:solidFill>
                  <a:prstClr val="black"/>
                </a:solidFill>
              </a:rPr>
              <a:t>yağları (Sintine)</a:t>
            </a:r>
          </a:p>
          <a:p>
            <a:pPr algn="ctr" eaLnBrk="1" hangingPunct="1"/>
            <a:r>
              <a:rPr lang="en-US" sz="1400" b="1" dirty="0">
                <a:solidFill>
                  <a:prstClr val="black"/>
                </a:solidFill>
              </a:rPr>
              <a:t>16 07 08</a:t>
            </a:r>
            <a:r>
              <a:rPr lang="en-US" sz="1400" b="1" dirty="0" smtClean="0">
                <a:solidFill>
                  <a:prstClr val="black"/>
                </a:solidFill>
              </a:rPr>
              <a:t>*</a:t>
            </a:r>
            <a:r>
              <a:rPr lang="tr-TR" sz="1400" b="1" dirty="0">
                <a:solidFill>
                  <a:prstClr val="black"/>
                </a:solidFill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</a:rPr>
              <a:t> </a:t>
            </a:r>
            <a:r>
              <a:rPr lang="tr-TR" sz="1400" dirty="0" smtClean="0">
                <a:solidFill>
                  <a:prstClr val="black"/>
                </a:solidFill>
              </a:rPr>
              <a:t>(Tehlikeli Atık) Yağ </a:t>
            </a:r>
            <a:r>
              <a:rPr lang="tr-TR" sz="1400" dirty="0">
                <a:solidFill>
                  <a:prstClr val="black"/>
                </a:solidFill>
              </a:rPr>
              <a:t>içeren </a:t>
            </a:r>
            <a:r>
              <a:rPr lang="tr-TR" sz="1400" dirty="0" smtClean="0">
                <a:solidFill>
                  <a:prstClr val="black"/>
                </a:solidFill>
              </a:rPr>
              <a:t>atıklar (</a:t>
            </a:r>
            <a:r>
              <a:rPr lang="tr-TR" sz="1400" dirty="0" err="1" smtClean="0">
                <a:solidFill>
                  <a:prstClr val="black"/>
                </a:solidFill>
              </a:rPr>
              <a:t>Slaç</a:t>
            </a:r>
            <a:r>
              <a:rPr lang="tr-TR" sz="1400" dirty="0" smtClean="0">
                <a:solidFill>
                  <a:prstClr val="black"/>
                </a:solidFill>
              </a:rPr>
              <a:t>)</a:t>
            </a:r>
          </a:p>
          <a:p>
            <a:pPr algn="ctr" eaLnBrk="1" hangingPunct="1"/>
            <a:r>
              <a:rPr lang="tr-TR" sz="1400" b="1" dirty="0" smtClean="0">
                <a:solidFill>
                  <a:prstClr val="black"/>
                </a:solidFill>
              </a:rPr>
              <a:t>16 07 09* </a:t>
            </a:r>
            <a:r>
              <a:rPr lang="tr-TR" sz="1400" dirty="0">
                <a:solidFill>
                  <a:prstClr val="black"/>
                </a:solidFill>
              </a:rPr>
              <a:t>(Tehlikeli Atık) Diğer tehlikeli maddeler içeren </a:t>
            </a:r>
            <a:r>
              <a:rPr lang="tr-TR" sz="1400" dirty="0" smtClean="0">
                <a:solidFill>
                  <a:prstClr val="black"/>
                </a:solidFill>
              </a:rPr>
              <a:t>atıklar (</a:t>
            </a:r>
            <a:r>
              <a:rPr lang="tr-TR" sz="1400" dirty="0" err="1">
                <a:solidFill>
                  <a:prstClr val="black"/>
                </a:solidFill>
              </a:rPr>
              <a:t>S</a:t>
            </a:r>
            <a:r>
              <a:rPr lang="tr-TR" sz="1400" dirty="0" err="1" smtClean="0">
                <a:solidFill>
                  <a:prstClr val="black"/>
                </a:solidFill>
              </a:rPr>
              <a:t>laç</a:t>
            </a:r>
            <a:r>
              <a:rPr lang="tr-TR" sz="1400" dirty="0" smtClean="0">
                <a:solidFill>
                  <a:prstClr val="black"/>
                </a:solidFill>
              </a:rPr>
              <a:t>) </a:t>
            </a:r>
          </a:p>
          <a:p>
            <a:pPr algn="ctr" eaLnBrk="1" hangingPunct="1"/>
            <a:r>
              <a:rPr lang="tr-TR" sz="1400" b="1" dirty="0">
                <a:solidFill>
                  <a:prstClr val="black"/>
                </a:solidFill>
              </a:rPr>
              <a:t>02 01 06  </a:t>
            </a:r>
            <a:r>
              <a:rPr lang="tr-TR" sz="1400" dirty="0">
                <a:solidFill>
                  <a:prstClr val="black"/>
                </a:solidFill>
              </a:rPr>
              <a:t>Ayrı toplanmış ve saha dışında işlem görecek hayvan dışkısı, idrar ve tezek (ve bunlarla temas etmiş saman dahil), akan </a:t>
            </a:r>
            <a:r>
              <a:rPr lang="tr-TR" sz="1400" dirty="0" smtClean="0">
                <a:solidFill>
                  <a:prstClr val="black"/>
                </a:solidFill>
              </a:rPr>
              <a:t>sıvılar (Tavuk Atıkları)</a:t>
            </a:r>
          </a:p>
          <a:p>
            <a:pPr algn="ctr" eaLnBrk="1" hangingPunct="1"/>
            <a:r>
              <a:rPr lang="tr-TR" sz="1400" b="1" dirty="0">
                <a:solidFill>
                  <a:prstClr val="black"/>
                </a:solidFill>
              </a:rPr>
              <a:t>19 08 </a:t>
            </a:r>
            <a:r>
              <a:rPr lang="tr-TR" sz="1400" b="1" dirty="0" smtClean="0">
                <a:solidFill>
                  <a:prstClr val="black"/>
                </a:solidFill>
              </a:rPr>
              <a:t>05 </a:t>
            </a:r>
            <a:r>
              <a:rPr lang="tr-TR" sz="1400" dirty="0" smtClean="0">
                <a:solidFill>
                  <a:prstClr val="black"/>
                </a:solidFill>
              </a:rPr>
              <a:t>Kentsel </a:t>
            </a:r>
            <a:r>
              <a:rPr lang="tr-TR" sz="1400" dirty="0" err="1">
                <a:solidFill>
                  <a:prstClr val="black"/>
                </a:solidFill>
              </a:rPr>
              <a:t>atıksuyun</a:t>
            </a:r>
            <a:r>
              <a:rPr lang="tr-TR" sz="1400" dirty="0">
                <a:solidFill>
                  <a:prstClr val="black"/>
                </a:solidFill>
              </a:rPr>
              <a:t> arıtılmasından kaynaklanan </a:t>
            </a:r>
            <a:r>
              <a:rPr lang="tr-TR" sz="1400" dirty="0" smtClean="0">
                <a:solidFill>
                  <a:prstClr val="black"/>
                </a:solidFill>
              </a:rPr>
              <a:t>çamurlar (Arıtma Çamuru)</a:t>
            </a:r>
          </a:p>
          <a:p>
            <a:pPr algn="ctr" eaLnBrk="1" hangingPunct="1"/>
            <a:r>
              <a:rPr lang="tr-TR" sz="1400" b="1" dirty="0" smtClean="0">
                <a:solidFill>
                  <a:prstClr val="black"/>
                </a:solidFill>
              </a:rPr>
              <a:t>03 03 11 </a:t>
            </a:r>
            <a:r>
              <a:rPr lang="tr-TR" sz="1400" dirty="0" smtClean="0">
                <a:solidFill>
                  <a:prstClr val="black"/>
                </a:solidFill>
              </a:rPr>
              <a:t>03 03 10 dışındaki saha içi </a:t>
            </a:r>
            <a:r>
              <a:rPr lang="tr-TR" sz="1400" dirty="0" err="1" smtClean="0">
                <a:solidFill>
                  <a:prstClr val="black"/>
                </a:solidFill>
              </a:rPr>
              <a:t>atıksu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 err="1" smtClean="0">
                <a:solidFill>
                  <a:prstClr val="black"/>
                </a:solidFill>
              </a:rPr>
              <a:t>arıtırımından</a:t>
            </a:r>
            <a:r>
              <a:rPr lang="tr-TR" sz="1400" dirty="0" smtClean="0">
                <a:solidFill>
                  <a:prstClr val="black"/>
                </a:solidFill>
              </a:rPr>
              <a:t> kaynaklanan atıklar (Kağıt Çamuru)</a:t>
            </a:r>
          </a:p>
          <a:p>
            <a:pPr algn="ctr" eaLnBrk="1" hangingPunct="1"/>
            <a:endParaRPr lang="tr-TR" sz="1400" dirty="0" smtClean="0">
              <a:solidFill>
                <a:prstClr val="black"/>
              </a:solidFill>
            </a:endParaRPr>
          </a:p>
        </p:txBody>
      </p:sp>
      <p:sp>
        <p:nvSpPr>
          <p:cNvPr id="88" name="Freeform 8"/>
          <p:cNvSpPr/>
          <p:nvPr/>
        </p:nvSpPr>
        <p:spPr>
          <a:xfrm rot="754339">
            <a:off x="79489" y="4548233"/>
            <a:ext cx="2137285" cy="1920890"/>
          </a:xfrm>
          <a:custGeom>
            <a:avLst/>
            <a:gdLst>
              <a:gd name="connsiteX0" fmla="*/ 3567024 w 6237623"/>
              <a:gd name="connsiteY0" fmla="*/ 0 h 6013004"/>
              <a:gd name="connsiteX1" fmla="*/ 3305567 w 6237623"/>
              <a:gd name="connsiteY1" fmla="*/ 0 h 6013004"/>
              <a:gd name="connsiteX2" fmla="*/ 1848876 w 6237623"/>
              <a:gd name="connsiteY2" fmla="*/ 1512588 h 6013004"/>
              <a:gd name="connsiteX3" fmla="*/ 0 w 6237623"/>
              <a:gd name="connsiteY3" fmla="*/ 2259545 h 6013004"/>
              <a:gd name="connsiteX4" fmla="*/ 803047 w 6237623"/>
              <a:gd name="connsiteY4" fmla="*/ 6013004 h 6013004"/>
              <a:gd name="connsiteX5" fmla="*/ 1139207 w 6237623"/>
              <a:gd name="connsiteY5" fmla="*/ 6013004 h 6013004"/>
              <a:gd name="connsiteX6" fmla="*/ 3828481 w 6237623"/>
              <a:gd name="connsiteY6" fmla="*/ 5172678 h 6013004"/>
              <a:gd name="connsiteX7" fmla="*/ 6237623 w 6237623"/>
              <a:gd name="connsiteY7" fmla="*/ 5135330 h 6013004"/>
              <a:gd name="connsiteX8" fmla="*/ 3567024 w 6237623"/>
              <a:gd name="connsiteY8" fmla="*/ 0 h 601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7623" h="6013004">
                <a:moveTo>
                  <a:pt x="3567024" y="0"/>
                </a:moveTo>
                <a:lnTo>
                  <a:pt x="3305567" y="0"/>
                </a:lnTo>
                <a:lnTo>
                  <a:pt x="1848876" y="1512588"/>
                </a:lnTo>
                <a:lnTo>
                  <a:pt x="0" y="2259545"/>
                </a:lnTo>
                <a:lnTo>
                  <a:pt x="803047" y="6013004"/>
                </a:lnTo>
                <a:lnTo>
                  <a:pt x="1139207" y="6013004"/>
                </a:lnTo>
                <a:lnTo>
                  <a:pt x="3828481" y="5172678"/>
                </a:lnTo>
                <a:lnTo>
                  <a:pt x="6237623" y="5135330"/>
                </a:lnTo>
                <a:lnTo>
                  <a:pt x="3567024" y="0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19" name="Group 12"/>
          <p:cNvGrpSpPr>
            <a:grpSpLocks/>
          </p:cNvGrpSpPr>
          <p:nvPr/>
        </p:nvGrpSpPr>
        <p:grpSpPr bwMode="auto">
          <a:xfrm>
            <a:off x="2371134" y="1592635"/>
            <a:ext cx="6527800" cy="3773488"/>
            <a:chOff x="1187618" y="1652975"/>
            <a:chExt cx="6527685" cy="3773120"/>
          </a:xfrm>
        </p:grpSpPr>
        <p:sp>
          <p:nvSpPr>
            <p:cNvPr id="3" name="Oval 2"/>
            <p:cNvSpPr/>
            <p:nvPr/>
          </p:nvSpPr>
          <p:spPr>
            <a:xfrm>
              <a:off x="1424152" y="4492736"/>
              <a:ext cx="3536888" cy="59207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1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" name="Group 1"/>
            <p:cNvGrpSpPr/>
            <p:nvPr/>
          </p:nvGrpSpPr>
          <p:grpSpPr>
            <a:xfrm>
              <a:off x="1187618" y="1652975"/>
              <a:ext cx="6527685" cy="3773120"/>
              <a:chOff x="1173963" y="3118755"/>
              <a:chExt cx="5238990" cy="3028231"/>
            </a:xfrm>
            <a:scene3d>
              <a:camera prst="orthographicFront">
                <a:rot lat="6720000" lon="0" rev="0"/>
              </a:camera>
              <a:lightRig rig="threePt" dir="t"/>
            </a:scene3d>
          </p:grpSpPr>
          <p:sp>
            <p:nvSpPr>
              <p:cNvPr id="5" name="Oval 4"/>
              <p:cNvSpPr/>
              <p:nvPr/>
            </p:nvSpPr>
            <p:spPr>
              <a:xfrm>
                <a:off x="1173963" y="3118755"/>
                <a:ext cx="3028231" cy="3028231"/>
              </a:xfrm>
              <a:prstGeom prst="ellipse">
                <a:avLst/>
              </a:prstGeom>
              <a:solidFill>
                <a:srgbClr val="CE202A">
                  <a:alpha val="68000"/>
                </a:srgbClr>
              </a:solidFill>
              <a:ln>
                <a:noFill/>
              </a:ln>
              <a:effectLst>
                <a:reflection stA="27000" endPos="17000" dist="50800" dir="5400000" sy="-100000" algn="bl" rotWithShape="0"/>
              </a:effectLst>
              <a:sp3d extrusionH="2159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384722" y="3118755"/>
                <a:ext cx="3028231" cy="3028231"/>
              </a:xfrm>
              <a:prstGeom prst="ellipse">
                <a:avLst/>
              </a:prstGeom>
              <a:solidFill>
                <a:srgbClr val="0D65AC">
                  <a:alpha val="50000"/>
                </a:srgbClr>
              </a:solidFill>
              <a:ln>
                <a:noFill/>
              </a:ln>
              <a:effectLst>
                <a:reflection stA="36000" endPos="21000" dist="50800" dir="5400000" sy="-100000" algn="bl" rotWithShape="0"/>
              </a:effectLst>
              <a:sp3d extrusionH="2159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941882" y="4492736"/>
              <a:ext cx="3536888" cy="59207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1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3470196" y="2334472"/>
            <a:ext cx="0" cy="1094622"/>
          </a:xfrm>
          <a:prstGeom prst="line">
            <a:avLst/>
          </a:prstGeom>
          <a:ln w="19050" cap="flat" cmpd="sng">
            <a:solidFill>
              <a:srgbClr val="17375E"/>
            </a:solidFill>
            <a:prstDash val="sysDot"/>
            <a:beve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17000" endPos="43000" dist="127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57555" y="2356283"/>
            <a:ext cx="0" cy="1094400"/>
          </a:xfrm>
          <a:prstGeom prst="line">
            <a:avLst/>
          </a:prstGeom>
          <a:ln w="19050" cap="flat" cmpd="sng">
            <a:solidFill>
              <a:srgbClr val="17375E"/>
            </a:solidFill>
            <a:prstDash val="sysDot"/>
            <a:beve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17000" endPos="43000" dist="127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2" name="TextBox 21"/>
          <p:cNvSpPr txBox="1">
            <a:spLocks noChangeArrowheads="1"/>
          </p:cNvSpPr>
          <p:nvPr/>
        </p:nvSpPr>
        <p:spPr bwMode="auto">
          <a:xfrm>
            <a:off x="2172623" y="1937832"/>
            <a:ext cx="30069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tr-TR" sz="1400" b="1" dirty="0" smtClean="0">
                <a:solidFill>
                  <a:srgbClr val="0D0D0D"/>
                </a:solidFill>
              </a:rPr>
              <a:t>20 03 01 </a:t>
            </a:r>
            <a:r>
              <a:rPr lang="tr-TR" sz="1400" dirty="0" smtClean="0">
                <a:solidFill>
                  <a:srgbClr val="0D0D0D"/>
                </a:solidFill>
              </a:rPr>
              <a:t>Karışık Belediye Atıkları (Çöp)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52090" y="1180866"/>
            <a:ext cx="7891272" cy="258532"/>
          </a:xfrm>
        </p:spPr>
        <p:txBody>
          <a:bodyPr/>
          <a:lstStyle/>
          <a:p>
            <a:r>
              <a:rPr lang="tr-TR" dirty="0" smtClean="0"/>
              <a:t>ÇŞB RG</a:t>
            </a:r>
            <a:r>
              <a:rPr lang="tr-TR" dirty="0"/>
              <a:t>: 20.06.2014 -</a:t>
            </a:r>
            <a:r>
              <a:rPr lang="tr-TR" dirty="0" smtClean="0"/>
              <a:t>29036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0" y="247209"/>
            <a:ext cx="7108909" cy="830997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ATIKTAN TÜRETİLMİŞ YAKIT,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EK YAKIT VE ALTERNATİF HAMMADDE TEBLİĞ</a:t>
            </a:r>
          </a:p>
        </p:txBody>
      </p:sp>
      <p:sp>
        <p:nvSpPr>
          <p:cNvPr id="24" name="Offerta Speciale"/>
          <p:cNvSpPr txBox="1">
            <a:spLocks noChangeArrowheads="1"/>
          </p:cNvSpPr>
          <p:nvPr/>
        </p:nvSpPr>
        <p:spPr bwMode="auto">
          <a:xfrm>
            <a:off x="6198944" y="1520966"/>
            <a:ext cx="2894400" cy="336550"/>
          </a:xfrm>
          <a:prstGeom prst="rect">
            <a:avLst/>
          </a:prstGeom>
          <a:solidFill>
            <a:srgbClr val="0D65AC"/>
          </a:solidFill>
          <a:ln w="9525" cap="sq">
            <a:noFill/>
            <a:miter lim="800000"/>
          </a:ln>
          <a:effectLst>
            <a:outerShdw dist="25400" dir="10800000" kx="195000" ky="145000" algn="tl" rotWithShape="0">
              <a:srgbClr val="000000">
                <a:alpha val="30000"/>
              </a:srgbClr>
            </a:outerShdw>
          </a:effectLst>
        </p:spPr>
        <p:txBody>
          <a:bodyPr lIns="36000" tIns="0" rIns="36000" bIns="72000" anchor="ctr">
            <a:normAutofit/>
            <a:sp3d extrusionH="25400" contourW="8890">
              <a:bevelT w="38100" h="31750"/>
              <a:contourClr>
                <a:srgbClr val="006600"/>
              </a:contourClr>
            </a:sp3d>
          </a:bodyPr>
          <a:lstStyle>
            <a:defPPr>
              <a:defRPr lang="en-US"/>
            </a:defPPr>
            <a:lvl1pPr algn="ctr" defTabSz="809625">
              <a:lnSpc>
                <a:spcPct val="80000"/>
              </a:lnSpc>
              <a:defRPr b="1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742950" indent="-285750" defTabSz="809625">
              <a:defRPr>
                <a:latin typeface="Calibri" panose="020F0502020204030204" pitchFamily="34" charset="0"/>
              </a:defRPr>
            </a:lvl2pPr>
            <a:lvl3pPr marL="1143000" indent="-228600" defTabSz="809625">
              <a:defRPr>
                <a:latin typeface="Calibri" panose="020F0502020204030204" pitchFamily="34" charset="0"/>
              </a:defRPr>
            </a:lvl3pPr>
            <a:lvl4pPr marL="1600200" indent="-228600" defTabSz="809625">
              <a:defRPr>
                <a:latin typeface="Calibri" panose="020F0502020204030204" pitchFamily="34" charset="0"/>
              </a:defRPr>
            </a:lvl4pPr>
            <a:lvl5pPr marL="2057400" indent="-228600" defTabSz="809625">
              <a:defRPr>
                <a:latin typeface="Calibri" panose="020F0502020204030204" pitchFamily="34" charset="0"/>
              </a:defRPr>
            </a:lvl5pPr>
            <a:lvl6pPr marL="25146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ctr" defTabSz="809625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337"/>
          <p:cNvSpPr txBox="1"/>
          <p:nvPr/>
        </p:nvSpPr>
        <p:spPr>
          <a:xfrm>
            <a:off x="6198959" y="1517821"/>
            <a:ext cx="2894399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r-TR" sz="1400" b="1" dirty="0" smtClean="0">
                <a:solidFill>
                  <a:prstClr val="white"/>
                </a:solidFill>
                <a:cs typeface="Arial" charset="0"/>
              </a:rPr>
              <a:t>Ek Yakıt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9" name="Freeform 53"/>
          <p:cNvSpPr/>
          <p:nvPr/>
        </p:nvSpPr>
        <p:spPr bwMode="auto">
          <a:xfrm>
            <a:off x="7478084" y="1940101"/>
            <a:ext cx="396875" cy="419100"/>
          </a:xfrm>
          <a:custGeom>
            <a:avLst/>
            <a:gdLst>
              <a:gd name="connsiteX0" fmla="*/ 952451 w 4836959"/>
              <a:gd name="connsiteY0" fmla="*/ 616240 h 5097983"/>
              <a:gd name="connsiteX1" fmla="*/ 4836959 w 4836959"/>
              <a:gd name="connsiteY1" fmla="*/ 5097983 h 5097983"/>
              <a:gd name="connsiteX2" fmla="*/ 4071262 w 4836959"/>
              <a:gd name="connsiteY2" fmla="*/ 4556439 h 5097983"/>
              <a:gd name="connsiteX3" fmla="*/ 4071262 w 4836959"/>
              <a:gd name="connsiteY3" fmla="*/ 4817874 h 5097983"/>
              <a:gd name="connsiteX4" fmla="*/ 2969407 w 4836959"/>
              <a:gd name="connsiteY4" fmla="*/ 3753460 h 5097983"/>
              <a:gd name="connsiteX5" fmla="*/ 2241062 w 4836959"/>
              <a:gd name="connsiteY5" fmla="*/ 3286612 h 5097983"/>
              <a:gd name="connsiteX6" fmla="*/ 0 w 4836959"/>
              <a:gd name="connsiteY6" fmla="*/ 802979 h 5097983"/>
              <a:gd name="connsiteX7" fmla="*/ 392186 w 4836959"/>
              <a:gd name="connsiteY7" fmla="*/ 0 h 5097983"/>
              <a:gd name="connsiteX8" fmla="*/ 896424 w 4836959"/>
              <a:gd name="connsiteY8" fmla="*/ 429501 h 5097983"/>
              <a:gd name="connsiteX9" fmla="*/ 952451 w 4836959"/>
              <a:gd name="connsiteY9" fmla="*/ 616240 h 50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959" h="5097983">
                <a:moveTo>
                  <a:pt x="952451" y="616240"/>
                </a:moveTo>
                <a:lnTo>
                  <a:pt x="4836959" y="5097983"/>
                </a:lnTo>
                <a:lnTo>
                  <a:pt x="4071262" y="4556439"/>
                </a:lnTo>
                <a:lnTo>
                  <a:pt x="4071262" y="4817874"/>
                </a:lnTo>
                <a:lnTo>
                  <a:pt x="2969407" y="3753460"/>
                </a:lnTo>
                <a:lnTo>
                  <a:pt x="2241062" y="3286612"/>
                </a:lnTo>
                <a:lnTo>
                  <a:pt x="0" y="802979"/>
                </a:lnTo>
                <a:lnTo>
                  <a:pt x="392186" y="0"/>
                </a:lnTo>
                <a:lnTo>
                  <a:pt x="896424" y="429501"/>
                </a:lnTo>
                <a:lnTo>
                  <a:pt x="952451" y="616240"/>
                </a:lnTo>
                <a:close/>
              </a:path>
            </a:pathLst>
          </a:custGeom>
          <a:solidFill>
            <a:srgbClr val="AE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54"/>
          <p:cNvSpPr/>
          <p:nvPr/>
        </p:nvSpPr>
        <p:spPr bwMode="auto">
          <a:xfrm flipH="1">
            <a:off x="7405059" y="1960738"/>
            <a:ext cx="396875" cy="419100"/>
          </a:xfrm>
          <a:custGeom>
            <a:avLst/>
            <a:gdLst>
              <a:gd name="connsiteX0" fmla="*/ 952451 w 4836959"/>
              <a:gd name="connsiteY0" fmla="*/ 616240 h 5097983"/>
              <a:gd name="connsiteX1" fmla="*/ 4836959 w 4836959"/>
              <a:gd name="connsiteY1" fmla="*/ 5097983 h 5097983"/>
              <a:gd name="connsiteX2" fmla="*/ 4071262 w 4836959"/>
              <a:gd name="connsiteY2" fmla="*/ 4556439 h 5097983"/>
              <a:gd name="connsiteX3" fmla="*/ 4071262 w 4836959"/>
              <a:gd name="connsiteY3" fmla="*/ 4817874 h 5097983"/>
              <a:gd name="connsiteX4" fmla="*/ 2969407 w 4836959"/>
              <a:gd name="connsiteY4" fmla="*/ 3753460 h 5097983"/>
              <a:gd name="connsiteX5" fmla="*/ 2241062 w 4836959"/>
              <a:gd name="connsiteY5" fmla="*/ 3286612 h 5097983"/>
              <a:gd name="connsiteX6" fmla="*/ 0 w 4836959"/>
              <a:gd name="connsiteY6" fmla="*/ 802979 h 5097983"/>
              <a:gd name="connsiteX7" fmla="*/ 392186 w 4836959"/>
              <a:gd name="connsiteY7" fmla="*/ 0 h 5097983"/>
              <a:gd name="connsiteX8" fmla="*/ 896424 w 4836959"/>
              <a:gd name="connsiteY8" fmla="*/ 429501 h 5097983"/>
              <a:gd name="connsiteX9" fmla="*/ 952451 w 4836959"/>
              <a:gd name="connsiteY9" fmla="*/ 616240 h 50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959" h="5097983">
                <a:moveTo>
                  <a:pt x="952451" y="616240"/>
                </a:moveTo>
                <a:lnTo>
                  <a:pt x="4836959" y="5097983"/>
                </a:lnTo>
                <a:lnTo>
                  <a:pt x="4071262" y="4556439"/>
                </a:lnTo>
                <a:lnTo>
                  <a:pt x="4071262" y="4817874"/>
                </a:lnTo>
                <a:lnTo>
                  <a:pt x="2969407" y="3753460"/>
                </a:lnTo>
                <a:lnTo>
                  <a:pt x="2241062" y="3286612"/>
                </a:lnTo>
                <a:lnTo>
                  <a:pt x="0" y="802979"/>
                </a:lnTo>
                <a:lnTo>
                  <a:pt x="392186" y="0"/>
                </a:lnTo>
                <a:lnTo>
                  <a:pt x="896424" y="429501"/>
                </a:lnTo>
                <a:lnTo>
                  <a:pt x="952451" y="616240"/>
                </a:lnTo>
                <a:close/>
              </a:path>
            </a:pathLst>
          </a:custGeom>
          <a:solidFill>
            <a:srgbClr val="AE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fferta Speciale"/>
          <p:cNvSpPr txBox="1">
            <a:spLocks noChangeArrowheads="1"/>
          </p:cNvSpPr>
          <p:nvPr/>
        </p:nvSpPr>
        <p:spPr bwMode="auto">
          <a:xfrm>
            <a:off x="2118833" y="4387670"/>
            <a:ext cx="6832879" cy="33655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sq">
            <a:noFill/>
            <a:miter lim="800000"/>
          </a:ln>
          <a:effectLst>
            <a:outerShdw dist="25400" dir="10800000" kx="195000" ky="145000" algn="tl" rotWithShape="0">
              <a:srgbClr val="000000">
                <a:alpha val="30000"/>
              </a:srgbClr>
            </a:outerShdw>
          </a:effectLst>
        </p:spPr>
        <p:txBody>
          <a:bodyPr lIns="36000" tIns="0" rIns="36000" bIns="72000" anchor="ctr">
            <a:normAutofit/>
            <a:sp3d extrusionH="25400" contourW="8890">
              <a:bevelT w="38100" h="31750"/>
              <a:contourClr>
                <a:srgbClr val="006600"/>
              </a:contourClr>
            </a:sp3d>
          </a:bodyPr>
          <a:lstStyle>
            <a:defPPr>
              <a:defRPr lang="en-US"/>
            </a:defPPr>
            <a:lvl1pPr algn="ctr" defTabSz="809625">
              <a:lnSpc>
                <a:spcPct val="80000"/>
              </a:lnSpc>
              <a:defRPr b="1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742950" indent="-285750" defTabSz="809625">
              <a:defRPr>
                <a:latin typeface="Calibri" panose="020F0502020204030204" pitchFamily="34" charset="0"/>
              </a:defRPr>
            </a:lvl2pPr>
            <a:lvl3pPr marL="1143000" indent="-228600" defTabSz="809625">
              <a:defRPr>
                <a:latin typeface="Calibri" panose="020F0502020204030204" pitchFamily="34" charset="0"/>
              </a:defRPr>
            </a:lvl3pPr>
            <a:lvl4pPr marL="1600200" indent="-228600" defTabSz="809625">
              <a:defRPr>
                <a:latin typeface="Calibri" panose="020F0502020204030204" pitchFamily="34" charset="0"/>
              </a:defRPr>
            </a:lvl4pPr>
            <a:lvl5pPr marL="2057400" indent="-228600" defTabSz="809625">
              <a:defRPr>
                <a:latin typeface="Calibri" panose="020F0502020204030204" pitchFamily="34" charset="0"/>
              </a:defRPr>
            </a:lvl5pPr>
            <a:lvl6pPr marL="25146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ctr" defTabSz="809625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TextBox 269"/>
          <p:cNvSpPr txBox="1"/>
          <p:nvPr/>
        </p:nvSpPr>
        <p:spPr>
          <a:xfrm>
            <a:off x="2148977" y="4390352"/>
            <a:ext cx="6832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r-TR" sz="1400" b="1" dirty="0" smtClean="0">
                <a:solidFill>
                  <a:prstClr val="white"/>
                </a:solidFill>
                <a:cs typeface="Arial" charset="0"/>
              </a:rPr>
              <a:t>Atıktan Türetilmiş Yakıt &amp; Ek Yakıt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5" name="Freeform 5"/>
          <p:cNvSpPr>
            <a:spLocks/>
          </p:cNvSpPr>
          <p:nvPr/>
        </p:nvSpPr>
        <p:spPr bwMode="auto">
          <a:xfrm rot="16200000">
            <a:off x="1271198" y="339506"/>
            <a:ext cx="2777923" cy="4931176"/>
          </a:xfrm>
          <a:custGeom>
            <a:avLst/>
            <a:gdLst>
              <a:gd name="T0" fmla="*/ 1512 w 1512"/>
              <a:gd name="T1" fmla="*/ 2739 h 2784"/>
              <a:gd name="T2" fmla="*/ 1467 w 1512"/>
              <a:gd name="T3" fmla="*/ 2784 h 2784"/>
              <a:gd name="T4" fmla="*/ 45 w 1512"/>
              <a:gd name="T5" fmla="*/ 2784 h 2784"/>
              <a:gd name="T6" fmla="*/ 0 w 1512"/>
              <a:gd name="T7" fmla="*/ 2739 h 2784"/>
              <a:gd name="T8" fmla="*/ 0 w 1512"/>
              <a:gd name="T9" fmla="*/ 45 h 2784"/>
              <a:gd name="T10" fmla="*/ 45 w 1512"/>
              <a:gd name="T11" fmla="*/ 0 h 2784"/>
              <a:gd name="T12" fmla="*/ 1467 w 1512"/>
              <a:gd name="T13" fmla="*/ 0 h 2784"/>
              <a:gd name="T14" fmla="*/ 1512 w 1512"/>
              <a:gd name="T15" fmla="*/ 45 h 2784"/>
              <a:gd name="T16" fmla="*/ 1512 w 1512"/>
              <a:gd name="T17" fmla="*/ 2739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2" h="2784">
                <a:moveTo>
                  <a:pt x="1512" y="2739"/>
                </a:moveTo>
                <a:cubicBezTo>
                  <a:pt x="1512" y="2764"/>
                  <a:pt x="1492" y="2784"/>
                  <a:pt x="1467" y="2784"/>
                </a:cubicBezTo>
                <a:cubicBezTo>
                  <a:pt x="45" y="2784"/>
                  <a:pt x="45" y="2784"/>
                  <a:pt x="45" y="2784"/>
                </a:cubicBezTo>
                <a:cubicBezTo>
                  <a:pt x="20" y="2784"/>
                  <a:pt x="0" y="2764"/>
                  <a:pt x="0" y="273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492" y="0"/>
                  <a:pt x="1512" y="20"/>
                  <a:pt x="1512" y="45"/>
                </a:cubicBezTo>
                <a:lnTo>
                  <a:pt x="1512" y="2739"/>
                </a:lnTo>
                <a:close/>
              </a:path>
            </a:pathLst>
          </a:cu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 rot="16200000">
            <a:off x="3518861" y="991676"/>
            <a:ext cx="2193541" cy="8985564"/>
          </a:xfrm>
          <a:custGeom>
            <a:avLst/>
            <a:gdLst>
              <a:gd name="T0" fmla="*/ 1512 w 1512"/>
              <a:gd name="T1" fmla="*/ 2739 h 2784"/>
              <a:gd name="T2" fmla="*/ 1467 w 1512"/>
              <a:gd name="T3" fmla="*/ 2784 h 2784"/>
              <a:gd name="T4" fmla="*/ 45 w 1512"/>
              <a:gd name="T5" fmla="*/ 2784 h 2784"/>
              <a:gd name="T6" fmla="*/ 0 w 1512"/>
              <a:gd name="T7" fmla="*/ 2739 h 2784"/>
              <a:gd name="T8" fmla="*/ 0 w 1512"/>
              <a:gd name="T9" fmla="*/ 45 h 2784"/>
              <a:gd name="T10" fmla="*/ 45 w 1512"/>
              <a:gd name="T11" fmla="*/ 0 h 2784"/>
              <a:gd name="T12" fmla="*/ 1467 w 1512"/>
              <a:gd name="T13" fmla="*/ 0 h 2784"/>
              <a:gd name="T14" fmla="*/ 1512 w 1512"/>
              <a:gd name="T15" fmla="*/ 45 h 2784"/>
              <a:gd name="T16" fmla="*/ 1512 w 1512"/>
              <a:gd name="T17" fmla="*/ 2739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2" h="2784">
                <a:moveTo>
                  <a:pt x="1512" y="2739"/>
                </a:moveTo>
                <a:cubicBezTo>
                  <a:pt x="1512" y="2764"/>
                  <a:pt x="1492" y="2784"/>
                  <a:pt x="1467" y="2784"/>
                </a:cubicBezTo>
                <a:cubicBezTo>
                  <a:pt x="45" y="2784"/>
                  <a:pt x="45" y="2784"/>
                  <a:pt x="45" y="2784"/>
                </a:cubicBezTo>
                <a:cubicBezTo>
                  <a:pt x="20" y="2784"/>
                  <a:pt x="0" y="2764"/>
                  <a:pt x="0" y="273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492" y="0"/>
                  <a:pt x="1512" y="20"/>
                  <a:pt x="1512" y="45"/>
                </a:cubicBezTo>
                <a:lnTo>
                  <a:pt x="1512" y="2739"/>
                </a:lnTo>
                <a:close/>
              </a:path>
            </a:pathLst>
          </a:cu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" name="Group 45"/>
          <p:cNvGrpSpPr>
            <a:grpSpLocks noChangeAspect="1"/>
          </p:cNvGrpSpPr>
          <p:nvPr/>
        </p:nvGrpSpPr>
        <p:grpSpPr bwMode="auto">
          <a:xfrm flipH="1">
            <a:off x="7118439" y="696133"/>
            <a:ext cx="360666" cy="720000"/>
            <a:chOff x="1778045" y="1923414"/>
            <a:chExt cx="1895963" cy="3663777"/>
          </a:xfrm>
        </p:grpSpPr>
        <p:grpSp>
          <p:nvGrpSpPr>
            <p:cNvPr id="79" name="Group 46"/>
            <p:cNvGrpSpPr>
              <a:grpSpLocks/>
            </p:cNvGrpSpPr>
            <p:nvPr/>
          </p:nvGrpSpPr>
          <p:grpSpPr bwMode="auto">
            <a:xfrm>
              <a:off x="1778045" y="1923414"/>
              <a:ext cx="1895963" cy="3663777"/>
              <a:chOff x="1778045" y="1923414"/>
              <a:chExt cx="1895963" cy="3663777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067576" y="5358911"/>
                <a:ext cx="674794" cy="228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700342" y="5358911"/>
                <a:ext cx="674795" cy="228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83" name="Freeform 42"/>
              <p:cNvSpPr/>
              <p:nvPr/>
            </p:nvSpPr>
            <p:spPr>
              <a:xfrm>
                <a:off x="1778045" y="1923414"/>
                <a:ext cx="1895963" cy="3560204"/>
              </a:xfrm>
              <a:custGeom>
                <a:avLst/>
                <a:gdLst>
                  <a:gd name="connsiteX0" fmla="*/ 1401263 w 2840700"/>
                  <a:gd name="connsiteY0" fmla="*/ 36185 h 5581155"/>
                  <a:gd name="connsiteX1" fmla="*/ 803646 w 2840700"/>
                  <a:gd name="connsiteY1" fmla="*/ 278946 h 5581155"/>
                  <a:gd name="connsiteX2" fmla="*/ 878348 w 2840700"/>
                  <a:gd name="connsiteY2" fmla="*/ 1044577 h 5581155"/>
                  <a:gd name="connsiteX3" fmla="*/ 1214508 w 2840700"/>
                  <a:gd name="connsiteY3" fmla="*/ 1343360 h 5581155"/>
                  <a:gd name="connsiteX4" fmla="*/ 635567 w 2840700"/>
                  <a:gd name="connsiteY4" fmla="*/ 1642143 h 5581155"/>
                  <a:gd name="connsiteX5" fmla="*/ 599 w 2840700"/>
                  <a:gd name="connsiteY5" fmla="*/ 2333078 h 5581155"/>
                  <a:gd name="connsiteX6" fmla="*/ 523514 w 2840700"/>
                  <a:gd name="connsiteY6" fmla="*/ 3248100 h 5581155"/>
                  <a:gd name="connsiteX7" fmla="*/ 710269 w 2840700"/>
                  <a:gd name="connsiteY7" fmla="*/ 3098709 h 5581155"/>
                  <a:gd name="connsiteX8" fmla="*/ 523514 w 2840700"/>
                  <a:gd name="connsiteY8" fmla="*/ 2519817 h 5581155"/>
                  <a:gd name="connsiteX9" fmla="*/ 822322 w 2840700"/>
                  <a:gd name="connsiteY9" fmla="*/ 2351752 h 5581155"/>
                  <a:gd name="connsiteX10" fmla="*/ 710269 w 2840700"/>
                  <a:gd name="connsiteY10" fmla="*/ 3509535 h 5581155"/>
                  <a:gd name="connsiteX11" fmla="*/ 710269 w 2840700"/>
                  <a:gd name="connsiteY11" fmla="*/ 5283559 h 5581155"/>
                  <a:gd name="connsiteX12" fmla="*/ 1065104 w 2840700"/>
                  <a:gd name="connsiteY12" fmla="*/ 5432950 h 5581155"/>
                  <a:gd name="connsiteX13" fmla="*/ 1494641 w 2840700"/>
                  <a:gd name="connsiteY13" fmla="*/ 4144449 h 5581155"/>
                  <a:gd name="connsiteX14" fmla="*/ 1886826 w 2840700"/>
                  <a:gd name="connsiteY14" fmla="*/ 5451624 h 5581155"/>
                  <a:gd name="connsiteX15" fmla="*/ 2148284 w 2840700"/>
                  <a:gd name="connsiteY15" fmla="*/ 5470298 h 5581155"/>
                  <a:gd name="connsiteX16" fmla="*/ 2279012 w 2840700"/>
                  <a:gd name="connsiteY16" fmla="*/ 4891406 h 5581155"/>
                  <a:gd name="connsiteX17" fmla="*/ 2185635 w 2840700"/>
                  <a:gd name="connsiteY17" fmla="*/ 2202360 h 5581155"/>
                  <a:gd name="connsiteX18" fmla="*/ 2839278 w 2840700"/>
                  <a:gd name="connsiteY18" fmla="*/ 1063251 h 5581155"/>
                  <a:gd name="connsiteX19" fmla="*/ 1980204 w 2840700"/>
                  <a:gd name="connsiteY19" fmla="*/ 110881 h 5581155"/>
                  <a:gd name="connsiteX20" fmla="*/ 1774773 w 2840700"/>
                  <a:gd name="connsiteY20" fmla="*/ 222924 h 5581155"/>
                  <a:gd name="connsiteX21" fmla="*/ 2110933 w 2840700"/>
                  <a:gd name="connsiteY21" fmla="*/ 783142 h 5581155"/>
                  <a:gd name="connsiteX22" fmla="*/ 2166959 w 2840700"/>
                  <a:gd name="connsiteY22" fmla="*/ 1081925 h 5581155"/>
                  <a:gd name="connsiteX23" fmla="*/ 1718747 w 2840700"/>
                  <a:gd name="connsiteY23" fmla="*/ 1268664 h 5581155"/>
                  <a:gd name="connsiteX24" fmla="*/ 1756098 w 2840700"/>
                  <a:gd name="connsiteY24" fmla="*/ 1156620 h 5581155"/>
                  <a:gd name="connsiteX25" fmla="*/ 1924177 w 2840700"/>
                  <a:gd name="connsiteY25" fmla="*/ 876512 h 5581155"/>
                  <a:gd name="connsiteX26" fmla="*/ 1700071 w 2840700"/>
                  <a:gd name="connsiteY26" fmla="*/ 92207 h 5581155"/>
                  <a:gd name="connsiteX27" fmla="*/ 1401263 w 2840700"/>
                  <a:gd name="connsiteY27" fmla="*/ 36185 h 5581155"/>
                  <a:gd name="connsiteX0" fmla="*/ 1401263 w 2840707"/>
                  <a:gd name="connsiteY0" fmla="*/ 36185 h 5604632"/>
                  <a:gd name="connsiteX1" fmla="*/ 803646 w 2840707"/>
                  <a:gd name="connsiteY1" fmla="*/ 278946 h 5604632"/>
                  <a:gd name="connsiteX2" fmla="*/ 878348 w 2840707"/>
                  <a:gd name="connsiteY2" fmla="*/ 1044577 h 5604632"/>
                  <a:gd name="connsiteX3" fmla="*/ 1214508 w 2840707"/>
                  <a:gd name="connsiteY3" fmla="*/ 1343360 h 5604632"/>
                  <a:gd name="connsiteX4" fmla="*/ 635567 w 2840707"/>
                  <a:gd name="connsiteY4" fmla="*/ 1642143 h 5604632"/>
                  <a:gd name="connsiteX5" fmla="*/ 599 w 2840707"/>
                  <a:gd name="connsiteY5" fmla="*/ 2333078 h 5604632"/>
                  <a:gd name="connsiteX6" fmla="*/ 523514 w 2840707"/>
                  <a:gd name="connsiteY6" fmla="*/ 3248100 h 5604632"/>
                  <a:gd name="connsiteX7" fmla="*/ 710269 w 2840707"/>
                  <a:gd name="connsiteY7" fmla="*/ 3098709 h 5604632"/>
                  <a:gd name="connsiteX8" fmla="*/ 523514 w 2840707"/>
                  <a:gd name="connsiteY8" fmla="*/ 2519817 h 5604632"/>
                  <a:gd name="connsiteX9" fmla="*/ 822322 w 2840707"/>
                  <a:gd name="connsiteY9" fmla="*/ 2351752 h 5604632"/>
                  <a:gd name="connsiteX10" fmla="*/ 710269 w 2840707"/>
                  <a:gd name="connsiteY10" fmla="*/ 3509535 h 5604632"/>
                  <a:gd name="connsiteX11" fmla="*/ 710269 w 2840707"/>
                  <a:gd name="connsiteY11" fmla="*/ 5283559 h 5604632"/>
                  <a:gd name="connsiteX12" fmla="*/ 1065104 w 2840707"/>
                  <a:gd name="connsiteY12" fmla="*/ 5432950 h 5604632"/>
                  <a:gd name="connsiteX13" fmla="*/ 1494641 w 2840707"/>
                  <a:gd name="connsiteY13" fmla="*/ 4144449 h 5604632"/>
                  <a:gd name="connsiteX14" fmla="*/ 1886826 w 2840707"/>
                  <a:gd name="connsiteY14" fmla="*/ 5451624 h 5604632"/>
                  <a:gd name="connsiteX15" fmla="*/ 2148284 w 2840707"/>
                  <a:gd name="connsiteY15" fmla="*/ 5470298 h 5604632"/>
                  <a:gd name="connsiteX16" fmla="*/ 2260336 w 2840707"/>
                  <a:gd name="connsiteY16" fmla="*/ 4480580 h 5604632"/>
                  <a:gd name="connsiteX17" fmla="*/ 2185635 w 2840707"/>
                  <a:gd name="connsiteY17" fmla="*/ 2202360 h 5604632"/>
                  <a:gd name="connsiteX18" fmla="*/ 2839278 w 2840707"/>
                  <a:gd name="connsiteY18" fmla="*/ 1063251 h 5604632"/>
                  <a:gd name="connsiteX19" fmla="*/ 1980204 w 2840707"/>
                  <a:gd name="connsiteY19" fmla="*/ 110881 h 5604632"/>
                  <a:gd name="connsiteX20" fmla="*/ 1774773 w 2840707"/>
                  <a:gd name="connsiteY20" fmla="*/ 222924 h 5604632"/>
                  <a:gd name="connsiteX21" fmla="*/ 2110933 w 2840707"/>
                  <a:gd name="connsiteY21" fmla="*/ 783142 h 5604632"/>
                  <a:gd name="connsiteX22" fmla="*/ 2166959 w 2840707"/>
                  <a:gd name="connsiteY22" fmla="*/ 1081925 h 5604632"/>
                  <a:gd name="connsiteX23" fmla="*/ 1718747 w 2840707"/>
                  <a:gd name="connsiteY23" fmla="*/ 1268664 h 5604632"/>
                  <a:gd name="connsiteX24" fmla="*/ 1756098 w 2840707"/>
                  <a:gd name="connsiteY24" fmla="*/ 1156620 h 5604632"/>
                  <a:gd name="connsiteX25" fmla="*/ 1924177 w 2840707"/>
                  <a:gd name="connsiteY25" fmla="*/ 876512 h 5604632"/>
                  <a:gd name="connsiteX26" fmla="*/ 1700071 w 2840707"/>
                  <a:gd name="connsiteY26" fmla="*/ 92207 h 5604632"/>
                  <a:gd name="connsiteX27" fmla="*/ 1401263 w 2840707"/>
                  <a:gd name="connsiteY27" fmla="*/ 36185 h 5604632"/>
                  <a:gd name="connsiteX0" fmla="*/ 1401263 w 2840707"/>
                  <a:gd name="connsiteY0" fmla="*/ 36185 h 5631845"/>
                  <a:gd name="connsiteX1" fmla="*/ 803646 w 2840707"/>
                  <a:gd name="connsiteY1" fmla="*/ 278946 h 5631845"/>
                  <a:gd name="connsiteX2" fmla="*/ 878348 w 2840707"/>
                  <a:gd name="connsiteY2" fmla="*/ 1044577 h 5631845"/>
                  <a:gd name="connsiteX3" fmla="*/ 1214508 w 2840707"/>
                  <a:gd name="connsiteY3" fmla="*/ 1343360 h 5631845"/>
                  <a:gd name="connsiteX4" fmla="*/ 635567 w 2840707"/>
                  <a:gd name="connsiteY4" fmla="*/ 1642143 h 5631845"/>
                  <a:gd name="connsiteX5" fmla="*/ 599 w 2840707"/>
                  <a:gd name="connsiteY5" fmla="*/ 2333078 h 5631845"/>
                  <a:gd name="connsiteX6" fmla="*/ 523514 w 2840707"/>
                  <a:gd name="connsiteY6" fmla="*/ 3248100 h 5631845"/>
                  <a:gd name="connsiteX7" fmla="*/ 710269 w 2840707"/>
                  <a:gd name="connsiteY7" fmla="*/ 3098709 h 5631845"/>
                  <a:gd name="connsiteX8" fmla="*/ 523514 w 2840707"/>
                  <a:gd name="connsiteY8" fmla="*/ 2519817 h 5631845"/>
                  <a:gd name="connsiteX9" fmla="*/ 822322 w 2840707"/>
                  <a:gd name="connsiteY9" fmla="*/ 2351752 h 5631845"/>
                  <a:gd name="connsiteX10" fmla="*/ 710269 w 2840707"/>
                  <a:gd name="connsiteY10" fmla="*/ 3509535 h 5631845"/>
                  <a:gd name="connsiteX11" fmla="*/ 710269 w 2840707"/>
                  <a:gd name="connsiteY11" fmla="*/ 5283559 h 5631845"/>
                  <a:gd name="connsiteX12" fmla="*/ 1065104 w 2840707"/>
                  <a:gd name="connsiteY12" fmla="*/ 5432950 h 5631845"/>
                  <a:gd name="connsiteX13" fmla="*/ 1494641 w 2840707"/>
                  <a:gd name="connsiteY13" fmla="*/ 3733622 h 5631845"/>
                  <a:gd name="connsiteX14" fmla="*/ 1886826 w 2840707"/>
                  <a:gd name="connsiteY14" fmla="*/ 5451624 h 5631845"/>
                  <a:gd name="connsiteX15" fmla="*/ 2148284 w 2840707"/>
                  <a:gd name="connsiteY15" fmla="*/ 5470298 h 5631845"/>
                  <a:gd name="connsiteX16" fmla="*/ 2260336 w 2840707"/>
                  <a:gd name="connsiteY16" fmla="*/ 4480580 h 5631845"/>
                  <a:gd name="connsiteX17" fmla="*/ 2185635 w 2840707"/>
                  <a:gd name="connsiteY17" fmla="*/ 2202360 h 5631845"/>
                  <a:gd name="connsiteX18" fmla="*/ 2839278 w 2840707"/>
                  <a:gd name="connsiteY18" fmla="*/ 1063251 h 5631845"/>
                  <a:gd name="connsiteX19" fmla="*/ 1980204 w 2840707"/>
                  <a:gd name="connsiteY19" fmla="*/ 110881 h 5631845"/>
                  <a:gd name="connsiteX20" fmla="*/ 1774773 w 2840707"/>
                  <a:gd name="connsiteY20" fmla="*/ 222924 h 5631845"/>
                  <a:gd name="connsiteX21" fmla="*/ 2110933 w 2840707"/>
                  <a:gd name="connsiteY21" fmla="*/ 783142 h 5631845"/>
                  <a:gd name="connsiteX22" fmla="*/ 2166959 w 2840707"/>
                  <a:gd name="connsiteY22" fmla="*/ 1081925 h 5631845"/>
                  <a:gd name="connsiteX23" fmla="*/ 1718747 w 2840707"/>
                  <a:gd name="connsiteY23" fmla="*/ 1268664 h 5631845"/>
                  <a:gd name="connsiteX24" fmla="*/ 1756098 w 2840707"/>
                  <a:gd name="connsiteY24" fmla="*/ 1156620 h 5631845"/>
                  <a:gd name="connsiteX25" fmla="*/ 1924177 w 2840707"/>
                  <a:gd name="connsiteY25" fmla="*/ 876512 h 5631845"/>
                  <a:gd name="connsiteX26" fmla="*/ 1700071 w 2840707"/>
                  <a:gd name="connsiteY26" fmla="*/ 92207 h 5631845"/>
                  <a:gd name="connsiteX27" fmla="*/ 1401263 w 2840707"/>
                  <a:gd name="connsiteY27" fmla="*/ 36185 h 5631845"/>
                  <a:gd name="connsiteX0" fmla="*/ 1289210 w 2840707"/>
                  <a:gd name="connsiteY0" fmla="*/ 17982 h 5669664"/>
                  <a:gd name="connsiteX1" fmla="*/ 803646 w 2840707"/>
                  <a:gd name="connsiteY1" fmla="*/ 316765 h 5669664"/>
                  <a:gd name="connsiteX2" fmla="*/ 878348 w 2840707"/>
                  <a:gd name="connsiteY2" fmla="*/ 1082396 h 5669664"/>
                  <a:gd name="connsiteX3" fmla="*/ 1214508 w 2840707"/>
                  <a:gd name="connsiteY3" fmla="*/ 1381179 h 5669664"/>
                  <a:gd name="connsiteX4" fmla="*/ 635567 w 2840707"/>
                  <a:gd name="connsiteY4" fmla="*/ 1679962 h 5669664"/>
                  <a:gd name="connsiteX5" fmla="*/ 599 w 2840707"/>
                  <a:gd name="connsiteY5" fmla="*/ 2370897 h 5669664"/>
                  <a:gd name="connsiteX6" fmla="*/ 523514 w 2840707"/>
                  <a:gd name="connsiteY6" fmla="*/ 3285919 h 5669664"/>
                  <a:gd name="connsiteX7" fmla="*/ 710269 w 2840707"/>
                  <a:gd name="connsiteY7" fmla="*/ 3136528 h 5669664"/>
                  <a:gd name="connsiteX8" fmla="*/ 523514 w 2840707"/>
                  <a:gd name="connsiteY8" fmla="*/ 2557636 h 5669664"/>
                  <a:gd name="connsiteX9" fmla="*/ 822322 w 2840707"/>
                  <a:gd name="connsiteY9" fmla="*/ 2389571 h 5669664"/>
                  <a:gd name="connsiteX10" fmla="*/ 710269 w 2840707"/>
                  <a:gd name="connsiteY10" fmla="*/ 3547354 h 5669664"/>
                  <a:gd name="connsiteX11" fmla="*/ 710269 w 2840707"/>
                  <a:gd name="connsiteY11" fmla="*/ 5321378 h 5669664"/>
                  <a:gd name="connsiteX12" fmla="*/ 1065104 w 2840707"/>
                  <a:gd name="connsiteY12" fmla="*/ 5470769 h 5669664"/>
                  <a:gd name="connsiteX13" fmla="*/ 1494641 w 2840707"/>
                  <a:gd name="connsiteY13" fmla="*/ 3771441 h 5669664"/>
                  <a:gd name="connsiteX14" fmla="*/ 1886826 w 2840707"/>
                  <a:gd name="connsiteY14" fmla="*/ 5489443 h 5669664"/>
                  <a:gd name="connsiteX15" fmla="*/ 2148284 w 2840707"/>
                  <a:gd name="connsiteY15" fmla="*/ 5508117 h 5669664"/>
                  <a:gd name="connsiteX16" fmla="*/ 2260336 w 2840707"/>
                  <a:gd name="connsiteY16" fmla="*/ 4518399 h 5669664"/>
                  <a:gd name="connsiteX17" fmla="*/ 2185635 w 2840707"/>
                  <a:gd name="connsiteY17" fmla="*/ 2240179 h 5669664"/>
                  <a:gd name="connsiteX18" fmla="*/ 2839278 w 2840707"/>
                  <a:gd name="connsiteY18" fmla="*/ 1101070 h 5669664"/>
                  <a:gd name="connsiteX19" fmla="*/ 1980204 w 2840707"/>
                  <a:gd name="connsiteY19" fmla="*/ 148700 h 5669664"/>
                  <a:gd name="connsiteX20" fmla="*/ 1774773 w 2840707"/>
                  <a:gd name="connsiteY20" fmla="*/ 260743 h 5669664"/>
                  <a:gd name="connsiteX21" fmla="*/ 2110933 w 2840707"/>
                  <a:gd name="connsiteY21" fmla="*/ 820961 h 5669664"/>
                  <a:gd name="connsiteX22" fmla="*/ 2166959 w 2840707"/>
                  <a:gd name="connsiteY22" fmla="*/ 1119744 h 5669664"/>
                  <a:gd name="connsiteX23" fmla="*/ 1718747 w 2840707"/>
                  <a:gd name="connsiteY23" fmla="*/ 1306483 h 5669664"/>
                  <a:gd name="connsiteX24" fmla="*/ 1756098 w 2840707"/>
                  <a:gd name="connsiteY24" fmla="*/ 1194439 h 5669664"/>
                  <a:gd name="connsiteX25" fmla="*/ 1924177 w 2840707"/>
                  <a:gd name="connsiteY25" fmla="*/ 914331 h 5669664"/>
                  <a:gd name="connsiteX26" fmla="*/ 1700071 w 2840707"/>
                  <a:gd name="connsiteY26" fmla="*/ 130026 h 5669664"/>
                  <a:gd name="connsiteX27" fmla="*/ 1289210 w 2840707"/>
                  <a:gd name="connsiteY27" fmla="*/ 17982 h 5669664"/>
                  <a:gd name="connsiteX0" fmla="*/ 1289210 w 2840707"/>
                  <a:gd name="connsiteY0" fmla="*/ 17982 h 5669664"/>
                  <a:gd name="connsiteX1" fmla="*/ 803646 w 2840707"/>
                  <a:gd name="connsiteY1" fmla="*/ 316765 h 5669664"/>
                  <a:gd name="connsiteX2" fmla="*/ 878348 w 2840707"/>
                  <a:gd name="connsiteY2" fmla="*/ 1082396 h 5669664"/>
                  <a:gd name="connsiteX3" fmla="*/ 1214508 w 2840707"/>
                  <a:gd name="connsiteY3" fmla="*/ 1381179 h 5669664"/>
                  <a:gd name="connsiteX4" fmla="*/ 635567 w 2840707"/>
                  <a:gd name="connsiteY4" fmla="*/ 1679962 h 5669664"/>
                  <a:gd name="connsiteX5" fmla="*/ 599 w 2840707"/>
                  <a:gd name="connsiteY5" fmla="*/ 2370897 h 5669664"/>
                  <a:gd name="connsiteX6" fmla="*/ 523514 w 2840707"/>
                  <a:gd name="connsiteY6" fmla="*/ 3285919 h 5669664"/>
                  <a:gd name="connsiteX7" fmla="*/ 710269 w 2840707"/>
                  <a:gd name="connsiteY7" fmla="*/ 3136528 h 5669664"/>
                  <a:gd name="connsiteX8" fmla="*/ 523514 w 2840707"/>
                  <a:gd name="connsiteY8" fmla="*/ 2557636 h 5669664"/>
                  <a:gd name="connsiteX9" fmla="*/ 822322 w 2840707"/>
                  <a:gd name="connsiteY9" fmla="*/ 2389571 h 5669664"/>
                  <a:gd name="connsiteX10" fmla="*/ 710269 w 2840707"/>
                  <a:gd name="connsiteY10" fmla="*/ 3547354 h 5669664"/>
                  <a:gd name="connsiteX11" fmla="*/ 710269 w 2840707"/>
                  <a:gd name="connsiteY11" fmla="*/ 5321378 h 5669664"/>
                  <a:gd name="connsiteX12" fmla="*/ 1065104 w 2840707"/>
                  <a:gd name="connsiteY12" fmla="*/ 5470769 h 5669664"/>
                  <a:gd name="connsiteX13" fmla="*/ 1494641 w 2840707"/>
                  <a:gd name="connsiteY13" fmla="*/ 3771441 h 5669664"/>
                  <a:gd name="connsiteX14" fmla="*/ 1886826 w 2840707"/>
                  <a:gd name="connsiteY14" fmla="*/ 5489443 h 5669664"/>
                  <a:gd name="connsiteX15" fmla="*/ 2148284 w 2840707"/>
                  <a:gd name="connsiteY15" fmla="*/ 5508117 h 5669664"/>
                  <a:gd name="connsiteX16" fmla="*/ 2260336 w 2840707"/>
                  <a:gd name="connsiteY16" fmla="*/ 4518399 h 5669664"/>
                  <a:gd name="connsiteX17" fmla="*/ 2185635 w 2840707"/>
                  <a:gd name="connsiteY17" fmla="*/ 2240179 h 5669664"/>
                  <a:gd name="connsiteX18" fmla="*/ 2839278 w 2840707"/>
                  <a:gd name="connsiteY18" fmla="*/ 1101070 h 5669664"/>
                  <a:gd name="connsiteX19" fmla="*/ 1980204 w 2840707"/>
                  <a:gd name="connsiteY19" fmla="*/ 148700 h 5669664"/>
                  <a:gd name="connsiteX20" fmla="*/ 1774773 w 2840707"/>
                  <a:gd name="connsiteY20" fmla="*/ 260743 h 5669664"/>
                  <a:gd name="connsiteX21" fmla="*/ 2110933 w 2840707"/>
                  <a:gd name="connsiteY21" fmla="*/ 820961 h 5669664"/>
                  <a:gd name="connsiteX22" fmla="*/ 2166959 w 2840707"/>
                  <a:gd name="connsiteY22" fmla="*/ 1119744 h 5669664"/>
                  <a:gd name="connsiteX23" fmla="*/ 1718747 w 2840707"/>
                  <a:gd name="connsiteY23" fmla="*/ 1306483 h 5669664"/>
                  <a:gd name="connsiteX24" fmla="*/ 1924177 w 2840707"/>
                  <a:gd name="connsiteY24" fmla="*/ 914331 h 5669664"/>
                  <a:gd name="connsiteX25" fmla="*/ 1700071 w 2840707"/>
                  <a:gd name="connsiteY25" fmla="*/ 130026 h 5669664"/>
                  <a:gd name="connsiteX26" fmla="*/ 1289210 w 2840707"/>
                  <a:gd name="connsiteY26" fmla="*/ 17982 h 566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40707" h="5669664">
                    <a:moveTo>
                      <a:pt x="1289210" y="17982"/>
                    </a:moveTo>
                    <a:cubicBezTo>
                      <a:pt x="1139806" y="49105"/>
                      <a:pt x="872123" y="139363"/>
                      <a:pt x="803646" y="316765"/>
                    </a:cubicBezTo>
                    <a:cubicBezTo>
                      <a:pt x="735169" y="494167"/>
                      <a:pt x="809871" y="904994"/>
                      <a:pt x="878348" y="1082396"/>
                    </a:cubicBezTo>
                    <a:cubicBezTo>
                      <a:pt x="946825" y="1259798"/>
                      <a:pt x="1254971" y="1281585"/>
                      <a:pt x="1214508" y="1381179"/>
                    </a:cubicBezTo>
                    <a:cubicBezTo>
                      <a:pt x="1174045" y="1480773"/>
                      <a:pt x="837885" y="1515009"/>
                      <a:pt x="635567" y="1679962"/>
                    </a:cubicBezTo>
                    <a:cubicBezTo>
                      <a:pt x="433249" y="1844915"/>
                      <a:pt x="19274" y="2103238"/>
                      <a:pt x="599" y="2370897"/>
                    </a:cubicBezTo>
                    <a:cubicBezTo>
                      <a:pt x="-18076" y="2638556"/>
                      <a:pt x="405236" y="3158314"/>
                      <a:pt x="523514" y="3285919"/>
                    </a:cubicBezTo>
                    <a:cubicBezTo>
                      <a:pt x="641792" y="3413524"/>
                      <a:pt x="710269" y="3257908"/>
                      <a:pt x="710269" y="3136528"/>
                    </a:cubicBezTo>
                    <a:cubicBezTo>
                      <a:pt x="710269" y="3015148"/>
                      <a:pt x="504839" y="2682129"/>
                      <a:pt x="523514" y="2557636"/>
                    </a:cubicBezTo>
                    <a:cubicBezTo>
                      <a:pt x="542189" y="2433143"/>
                      <a:pt x="791196" y="2224618"/>
                      <a:pt x="822322" y="2389571"/>
                    </a:cubicBezTo>
                    <a:cubicBezTo>
                      <a:pt x="853448" y="2554524"/>
                      <a:pt x="728944" y="3058720"/>
                      <a:pt x="710269" y="3547354"/>
                    </a:cubicBezTo>
                    <a:cubicBezTo>
                      <a:pt x="691593" y="4035989"/>
                      <a:pt x="651130" y="5000809"/>
                      <a:pt x="710269" y="5321378"/>
                    </a:cubicBezTo>
                    <a:cubicBezTo>
                      <a:pt x="769408" y="5641947"/>
                      <a:pt x="934375" y="5729092"/>
                      <a:pt x="1065104" y="5470769"/>
                    </a:cubicBezTo>
                    <a:cubicBezTo>
                      <a:pt x="1195833" y="5212446"/>
                      <a:pt x="1357687" y="3768329"/>
                      <a:pt x="1494641" y="3771441"/>
                    </a:cubicBezTo>
                    <a:cubicBezTo>
                      <a:pt x="1631595" y="3774553"/>
                      <a:pt x="1777886" y="5199997"/>
                      <a:pt x="1886826" y="5489443"/>
                    </a:cubicBezTo>
                    <a:cubicBezTo>
                      <a:pt x="1995766" y="5778889"/>
                      <a:pt x="2086032" y="5669958"/>
                      <a:pt x="2148284" y="5508117"/>
                    </a:cubicBezTo>
                    <a:cubicBezTo>
                      <a:pt x="2210536" y="5346276"/>
                      <a:pt x="2254111" y="5063055"/>
                      <a:pt x="2260336" y="4518399"/>
                    </a:cubicBezTo>
                    <a:cubicBezTo>
                      <a:pt x="2266561" y="3973743"/>
                      <a:pt x="2089145" y="2809734"/>
                      <a:pt x="2185635" y="2240179"/>
                    </a:cubicBezTo>
                    <a:cubicBezTo>
                      <a:pt x="2282125" y="1670624"/>
                      <a:pt x="2873516" y="1449650"/>
                      <a:pt x="2839278" y="1101070"/>
                    </a:cubicBezTo>
                    <a:cubicBezTo>
                      <a:pt x="2805040" y="752490"/>
                      <a:pt x="2157621" y="288754"/>
                      <a:pt x="1980204" y="148700"/>
                    </a:cubicBezTo>
                    <a:cubicBezTo>
                      <a:pt x="1802787" y="8646"/>
                      <a:pt x="1752985" y="148700"/>
                      <a:pt x="1774773" y="260743"/>
                    </a:cubicBezTo>
                    <a:cubicBezTo>
                      <a:pt x="1796561" y="372786"/>
                      <a:pt x="2045569" y="677794"/>
                      <a:pt x="2110933" y="820961"/>
                    </a:cubicBezTo>
                    <a:cubicBezTo>
                      <a:pt x="2176297" y="964128"/>
                      <a:pt x="2232323" y="1038824"/>
                      <a:pt x="2166959" y="1119744"/>
                    </a:cubicBezTo>
                    <a:cubicBezTo>
                      <a:pt x="2101595" y="1200664"/>
                      <a:pt x="1759211" y="1340718"/>
                      <a:pt x="1718747" y="1306483"/>
                    </a:cubicBezTo>
                    <a:cubicBezTo>
                      <a:pt x="1678283" y="1272248"/>
                      <a:pt x="1927290" y="1110407"/>
                      <a:pt x="1924177" y="914331"/>
                    </a:cubicBezTo>
                    <a:cubicBezTo>
                      <a:pt x="1921064" y="718255"/>
                      <a:pt x="1805899" y="279417"/>
                      <a:pt x="1700071" y="130026"/>
                    </a:cubicBezTo>
                    <a:cubicBezTo>
                      <a:pt x="1594243" y="-19365"/>
                      <a:pt x="1438614" y="-13141"/>
                      <a:pt x="1289210" y="17982"/>
                    </a:cubicBezTo>
                    <a:close/>
                  </a:path>
                </a:pathLst>
              </a:custGeom>
              <a:gradFill flip="none" rotWithShape="1"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83000">
                    <a:schemeClr val="tx1">
                      <a:lumMod val="95000"/>
                      <a:lumOff val="5000"/>
                    </a:schemeClr>
                  </a:gs>
                  <a:gs pos="1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  <a:alpha val="62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US" altLang="en-US" sz="240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80" name="Oval 79"/>
            <p:cNvSpPr/>
            <p:nvPr/>
          </p:nvSpPr>
          <p:spPr>
            <a:xfrm rot="21396429">
              <a:off x="2294064" y="1950536"/>
              <a:ext cx="600078" cy="70066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alpha val="48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85" name="Freeform 5"/>
          <p:cNvSpPr>
            <a:spLocks/>
          </p:cNvSpPr>
          <p:nvPr/>
        </p:nvSpPr>
        <p:spPr bwMode="auto">
          <a:xfrm rot="20848691">
            <a:off x="-62041" y="1330731"/>
            <a:ext cx="2565522" cy="2633032"/>
          </a:xfrm>
          <a:custGeom>
            <a:avLst/>
            <a:gdLst>
              <a:gd name="T0" fmla="*/ 346352 w 3585700"/>
              <a:gd name="T1" fmla="*/ 69240 h 6199744"/>
              <a:gd name="T2" fmla="*/ 0 w 3585700"/>
              <a:gd name="T3" fmla="*/ 2824405 h 6199744"/>
              <a:gd name="T4" fmla="*/ 867843 w 3585700"/>
              <a:gd name="T5" fmla="*/ 2577695 h 6199744"/>
              <a:gd name="T6" fmla="*/ 1633588 w 3585700"/>
              <a:gd name="T7" fmla="*/ 782666 h 6199744"/>
              <a:gd name="T8" fmla="*/ 570054 w 3585700"/>
              <a:gd name="T9" fmla="*/ 0 h 6199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5700" h="6199744">
                <a:moveTo>
                  <a:pt x="760238" y="151988"/>
                </a:moveTo>
                <a:lnTo>
                  <a:pt x="0" y="6199744"/>
                </a:lnTo>
                <a:lnTo>
                  <a:pt x="1904903" y="5658200"/>
                </a:lnTo>
                <a:lnTo>
                  <a:pt x="3585700" y="1718001"/>
                </a:lnTo>
                <a:lnTo>
                  <a:pt x="1251260" y="0"/>
                </a:lnTo>
              </a:path>
            </a:pathLst>
          </a:custGeom>
          <a:pattFill prst="lgConfetti">
            <a:fgClr>
              <a:srgbClr val="75A516"/>
            </a:fgClr>
            <a:bgClr>
              <a:srgbClr val="689313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0" name="Picture 6" descr="cogwheel, engineering, gear, industry, mechanical, movement, transmissi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11672" r="10489" b="11262"/>
          <a:stretch/>
        </p:blipFill>
        <p:spPr bwMode="auto">
          <a:xfrm>
            <a:off x="944152" y="2510836"/>
            <a:ext cx="866730" cy="84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pelitli\Downloads\506700-fac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" y="3271194"/>
            <a:ext cx="895966" cy="8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pelitli\Downloads\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3" y="1823196"/>
            <a:ext cx="459799" cy="4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reeform 7"/>
          <p:cNvSpPr>
            <a:spLocks/>
          </p:cNvSpPr>
          <p:nvPr/>
        </p:nvSpPr>
        <p:spPr bwMode="auto">
          <a:xfrm rot="1247062">
            <a:off x="820066" y="1811423"/>
            <a:ext cx="750206" cy="567320"/>
          </a:xfrm>
          <a:custGeom>
            <a:avLst/>
            <a:gdLst>
              <a:gd name="T0" fmla="*/ 0 w 827"/>
              <a:gd name="T1" fmla="*/ 296 h 644"/>
              <a:gd name="T2" fmla="*/ 111 w 827"/>
              <a:gd name="T3" fmla="*/ 328 h 644"/>
              <a:gd name="T4" fmla="*/ 111 w 827"/>
              <a:gd name="T5" fmla="*/ 453 h 644"/>
              <a:gd name="T6" fmla="*/ 691 w 827"/>
              <a:gd name="T7" fmla="*/ 644 h 644"/>
              <a:gd name="T8" fmla="*/ 827 w 827"/>
              <a:gd name="T9" fmla="*/ 618 h 644"/>
              <a:gd name="T10" fmla="*/ 824 w 827"/>
              <a:gd name="T11" fmla="*/ 490 h 644"/>
              <a:gd name="T12" fmla="*/ 0 w 827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7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7" y="618"/>
                  <a:pt x="827" y="618"/>
                  <a:pt x="827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Freeform 5"/>
          <p:cNvSpPr>
            <a:spLocks/>
          </p:cNvSpPr>
          <p:nvPr/>
        </p:nvSpPr>
        <p:spPr bwMode="auto">
          <a:xfrm rot="6875945">
            <a:off x="1060167" y="3405028"/>
            <a:ext cx="728527" cy="568800"/>
          </a:xfrm>
          <a:custGeom>
            <a:avLst/>
            <a:gdLst>
              <a:gd name="T0" fmla="*/ 0 w 828"/>
              <a:gd name="T1" fmla="*/ 296 h 644"/>
              <a:gd name="T2" fmla="*/ 111 w 828"/>
              <a:gd name="T3" fmla="*/ 328 h 644"/>
              <a:gd name="T4" fmla="*/ 111 w 828"/>
              <a:gd name="T5" fmla="*/ 453 h 644"/>
              <a:gd name="T6" fmla="*/ 691 w 828"/>
              <a:gd name="T7" fmla="*/ 644 h 644"/>
              <a:gd name="T8" fmla="*/ 828 w 828"/>
              <a:gd name="T9" fmla="*/ 618 h 644"/>
              <a:gd name="T10" fmla="*/ 824 w 828"/>
              <a:gd name="T11" fmla="*/ 490 h 644"/>
              <a:gd name="T12" fmla="*/ 0 w 828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8" y="618"/>
                  <a:pt x="828" y="618"/>
                  <a:pt x="828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Freeform 55"/>
          <p:cNvSpPr/>
          <p:nvPr/>
        </p:nvSpPr>
        <p:spPr bwMode="auto">
          <a:xfrm>
            <a:off x="7561518" y="830677"/>
            <a:ext cx="122237" cy="317500"/>
          </a:xfrm>
          <a:custGeom>
            <a:avLst/>
            <a:gdLst>
              <a:gd name="connsiteX0" fmla="*/ 0 w 784372"/>
              <a:gd name="connsiteY0" fmla="*/ 261435 h 3286611"/>
              <a:gd name="connsiteX1" fmla="*/ 37351 w 784372"/>
              <a:gd name="connsiteY1" fmla="*/ 205413 h 3286611"/>
              <a:gd name="connsiteX2" fmla="*/ 784372 w 784372"/>
              <a:gd name="connsiteY2" fmla="*/ 0 h 3286611"/>
              <a:gd name="connsiteX3" fmla="*/ 485563 w 784372"/>
              <a:gd name="connsiteY3" fmla="*/ 3286611 h 3286611"/>
              <a:gd name="connsiteX4" fmla="*/ 224106 w 784372"/>
              <a:gd name="connsiteY4" fmla="*/ 3211915 h 3286611"/>
              <a:gd name="connsiteX5" fmla="*/ 74702 w 784372"/>
              <a:gd name="connsiteY5" fmla="*/ 2819763 h 3286611"/>
              <a:gd name="connsiteX6" fmla="*/ 0 w 784372"/>
              <a:gd name="connsiteY6" fmla="*/ 261435 h 32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372" h="3286611">
                <a:moveTo>
                  <a:pt x="0" y="261435"/>
                </a:moveTo>
                <a:lnTo>
                  <a:pt x="37351" y="205413"/>
                </a:lnTo>
                <a:lnTo>
                  <a:pt x="784372" y="0"/>
                </a:lnTo>
                <a:lnTo>
                  <a:pt x="485563" y="3286611"/>
                </a:lnTo>
                <a:lnTo>
                  <a:pt x="224106" y="3211915"/>
                </a:lnTo>
                <a:lnTo>
                  <a:pt x="74702" y="2819763"/>
                </a:lnTo>
                <a:lnTo>
                  <a:pt x="0" y="261435"/>
                </a:lnTo>
                <a:close/>
              </a:path>
            </a:pathLst>
          </a:custGeom>
          <a:solidFill>
            <a:srgbClr val="FF9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561504" y="1172020"/>
            <a:ext cx="101600" cy="109537"/>
          </a:xfrm>
          <a:prstGeom prst="ellipse">
            <a:avLst/>
          </a:prstGeom>
          <a:solidFill>
            <a:srgbClr val="FF9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0" name="Picture 12" descr="C:\Users\vpelitli\Downloads\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3" y="5596271"/>
            <a:ext cx="459799" cy="4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C:\Users\vpelitli\Downloads\506700-fac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92" y="5323950"/>
            <a:ext cx="895966" cy="8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ight Arrow 86"/>
          <p:cNvSpPr/>
          <p:nvPr/>
        </p:nvSpPr>
        <p:spPr>
          <a:xfrm>
            <a:off x="557667" y="5750852"/>
            <a:ext cx="452127" cy="207785"/>
          </a:xfrm>
          <a:prstGeom prst="rightArrow">
            <a:avLst>
              <a:gd name="adj1" fmla="val 50000"/>
              <a:gd name="adj2" fmla="val 75000"/>
            </a:avLst>
          </a:prstGeom>
          <a:gradFill flip="none" rotWithShape="1">
            <a:gsLst>
              <a:gs pos="0">
                <a:srgbClr val="F0B71F">
                  <a:lumMod val="82000"/>
                </a:srgbClr>
              </a:gs>
              <a:gs pos="100000">
                <a:srgbClr val="F0B7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8" name="Freeform 12"/>
          <p:cNvSpPr>
            <a:spLocks/>
          </p:cNvSpPr>
          <p:nvPr/>
        </p:nvSpPr>
        <p:spPr bwMode="auto">
          <a:xfrm>
            <a:off x="1861623" y="2968138"/>
            <a:ext cx="1530350" cy="525462"/>
          </a:xfrm>
          <a:custGeom>
            <a:avLst/>
            <a:gdLst>
              <a:gd name="T0" fmla="*/ 992 w 992"/>
              <a:gd name="T1" fmla="*/ 317 h 340"/>
              <a:gd name="T2" fmla="*/ 969 w 992"/>
              <a:gd name="T3" fmla="*/ 340 h 340"/>
              <a:gd name="T4" fmla="*/ 23 w 992"/>
              <a:gd name="T5" fmla="*/ 340 h 340"/>
              <a:gd name="T6" fmla="*/ 0 w 992"/>
              <a:gd name="T7" fmla="*/ 317 h 340"/>
              <a:gd name="T8" fmla="*/ 0 w 992"/>
              <a:gd name="T9" fmla="*/ 23 h 340"/>
              <a:gd name="T10" fmla="*/ 23 w 992"/>
              <a:gd name="T11" fmla="*/ 0 h 340"/>
              <a:gd name="T12" fmla="*/ 969 w 992"/>
              <a:gd name="T13" fmla="*/ 0 h 340"/>
              <a:gd name="T14" fmla="*/ 992 w 992"/>
              <a:gd name="T15" fmla="*/ 23 h 340"/>
              <a:gd name="T16" fmla="*/ 992 w 992"/>
              <a:gd name="T17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2" h="340">
                <a:moveTo>
                  <a:pt x="992" y="317"/>
                </a:moveTo>
                <a:cubicBezTo>
                  <a:pt x="992" y="330"/>
                  <a:pt x="982" y="340"/>
                  <a:pt x="969" y="340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10" y="340"/>
                  <a:pt x="0" y="330"/>
                  <a:pt x="0" y="31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969" y="0"/>
                  <a:pt x="969" y="0"/>
                  <a:pt x="969" y="0"/>
                </a:cubicBezTo>
                <a:cubicBezTo>
                  <a:pt x="982" y="0"/>
                  <a:pt x="992" y="10"/>
                  <a:pt x="992" y="23"/>
                </a:cubicBezTo>
                <a:lnTo>
                  <a:pt x="992" y="31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25400" dir="5400000" algn="t" rotWithShape="0">
              <a:prstClr val="black">
                <a:alpha val="4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983862" y="3092400"/>
            <a:ext cx="1285874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Ek-1’de Giriş Atık Özellikleri Kaldırıldı</a:t>
            </a:r>
            <a:endParaRPr lang="en-US" sz="1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Freeform 12"/>
          <p:cNvSpPr>
            <a:spLocks/>
          </p:cNvSpPr>
          <p:nvPr/>
        </p:nvSpPr>
        <p:spPr bwMode="auto">
          <a:xfrm>
            <a:off x="3538023" y="2958613"/>
            <a:ext cx="1530000" cy="525462"/>
          </a:xfrm>
          <a:custGeom>
            <a:avLst/>
            <a:gdLst>
              <a:gd name="T0" fmla="*/ 992 w 992"/>
              <a:gd name="T1" fmla="*/ 317 h 340"/>
              <a:gd name="T2" fmla="*/ 969 w 992"/>
              <a:gd name="T3" fmla="*/ 340 h 340"/>
              <a:gd name="T4" fmla="*/ 23 w 992"/>
              <a:gd name="T5" fmla="*/ 340 h 340"/>
              <a:gd name="T6" fmla="*/ 0 w 992"/>
              <a:gd name="T7" fmla="*/ 317 h 340"/>
              <a:gd name="T8" fmla="*/ 0 w 992"/>
              <a:gd name="T9" fmla="*/ 23 h 340"/>
              <a:gd name="T10" fmla="*/ 23 w 992"/>
              <a:gd name="T11" fmla="*/ 0 h 340"/>
              <a:gd name="T12" fmla="*/ 969 w 992"/>
              <a:gd name="T13" fmla="*/ 0 h 340"/>
              <a:gd name="T14" fmla="*/ 992 w 992"/>
              <a:gd name="T15" fmla="*/ 23 h 340"/>
              <a:gd name="T16" fmla="*/ 992 w 992"/>
              <a:gd name="T17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2" h="340">
                <a:moveTo>
                  <a:pt x="992" y="317"/>
                </a:moveTo>
                <a:cubicBezTo>
                  <a:pt x="992" y="330"/>
                  <a:pt x="982" y="340"/>
                  <a:pt x="969" y="340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10" y="340"/>
                  <a:pt x="0" y="330"/>
                  <a:pt x="0" y="31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969" y="0"/>
                  <a:pt x="969" y="0"/>
                  <a:pt x="969" y="0"/>
                </a:cubicBezTo>
                <a:cubicBezTo>
                  <a:pt x="982" y="0"/>
                  <a:pt x="992" y="10"/>
                  <a:pt x="992" y="23"/>
                </a:cubicBezTo>
                <a:lnTo>
                  <a:pt x="992" y="31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25400" dir="5400000" algn="t" rotWithShape="0">
              <a:prstClr val="black">
                <a:alpha val="4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3538038" y="3013608"/>
            <a:ext cx="15299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Son Ürün EK-3</a:t>
            </a:r>
          </a:p>
          <a:p>
            <a:pPr algn="ctr"/>
            <a:r>
              <a:rPr lang="tr-TR" sz="1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ATY </a:t>
            </a:r>
            <a:r>
              <a:rPr lang="tr-TR" sz="1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Özelliklerini sağlamalı</a:t>
            </a:r>
            <a:endParaRPr lang="en-US" sz="1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Freeform 12"/>
          <p:cNvSpPr>
            <a:spLocks/>
          </p:cNvSpPr>
          <p:nvPr/>
        </p:nvSpPr>
        <p:spPr bwMode="auto">
          <a:xfrm>
            <a:off x="314370" y="4890174"/>
            <a:ext cx="1366515" cy="384716"/>
          </a:xfrm>
          <a:custGeom>
            <a:avLst/>
            <a:gdLst>
              <a:gd name="T0" fmla="*/ 992 w 992"/>
              <a:gd name="T1" fmla="*/ 317 h 340"/>
              <a:gd name="T2" fmla="*/ 969 w 992"/>
              <a:gd name="T3" fmla="*/ 340 h 340"/>
              <a:gd name="T4" fmla="*/ 23 w 992"/>
              <a:gd name="T5" fmla="*/ 340 h 340"/>
              <a:gd name="T6" fmla="*/ 0 w 992"/>
              <a:gd name="T7" fmla="*/ 317 h 340"/>
              <a:gd name="T8" fmla="*/ 0 w 992"/>
              <a:gd name="T9" fmla="*/ 23 h 340"/>
              <a:gd name="T10" fmla="*/ 23 w 992"/>
              <a:gd name="T11" fmla="*/ 0 h 340"/>
              <a:gd name="T12" fmla="*/ 969 w 992"/>
              <a:gd name="T13" fmla="*/ 0 h 340"/>
              <a:gd name="T14" fmla="*/ 992 w 992"/>
              <a:gd name="T15" fmla="*/ 23 h 340"/>
              <a:gd name="T16" fmla="*/ 992 w 992"/>
              <a:gd name="T17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2" h="340">
                <a:moveTo>
                  <a:pt x="992" y="317"/>
                </a:moveTo>
                <a:cubicBezTo>
                  <a:pt x="992" y="330"/>
                  <a:pt x="982" y="340"/>
                  <a:pt x="969" y="340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10" y="340"/>
                  <a:pt x="0" y="330"/>
                  <a:pt x="0" y="31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969" y="0"/>
                  <a:pt x="969" y="0"/>
                  <a:pt x="969" y="0"/>
                </a:cubicBezTo>
                <a:cubicBezTo>
                  <a:pt x="982" y="0"/>
                  <a:pt x="992" y="10"/>
                  <a:pt x="992" y="23"/>
                </a:cubicBezTo>
                <a:lnTo>
                  <a:pt x="992" y="31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25400" dir="5400000" algn="t" rotWithShape="0">
              <a:prstClr val="black">
                <a:alpha val="4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354686" y="4956013"/>
            <a:ext cx="1285874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Giriş Atık Özelliklerini Tesis Belirlemektedir</a:t>
            </a:r>
            <a:endParaRPr lang="en-US" sz="1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96" y="0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122"/>
          <p:cNvGrpSpPr/>
          <p:nvPr/>
        </p:nvGrpSpPr>
        <p:grpSpPr>
          <a:xfrm>
            <a:off x="3105230" y="1019952"/>
            <a:ext cx="1028700" cy="110556"/>
            <a:chOff x="-170626" y="0"/>
            <a:chExt cx="13534857" cy="166915"/>
          </a:xfrm>
        </p:grpSpPr>
        <p:sp>
          <p:nvSpPr>
            <p:cNvPr id="52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3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4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56" name="Group 321"/>
          <p:cNvGrpSpPr/>
          <p:nvPr/>
        </p:nvGrpSpPr>
        <p:grpSpPr>
          <a:xfrm>
            <a:off x="-575290" y="6739039"/>
            <a:ext cx="10151143" cy="110556"/>
            <a:chOff x="-170626" y="0"/>
            <a:chExt cx="13534857" cy="166915"/>
          </a:xfrm>
        </p:grpSpPr>
        <p:sp>
          <p:nvSpPr>
            <p:cNvPr id="59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0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1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62" name="Freeform 5"/>
          <p:cNvSpPr>
            <a:spLocks/>
          </p:cNvSpPr>
          <p:nvPr/>
        </p:nvSpPr>
        <p:spPr bwMode="auto">
          <a:xfrm rot="16200000">
            <a:off x="6214531" y="1325637"/>
            <a:ext cx="2823674" cy="2964092"/>
          </a:xfrm>
          <a:custGeom>
            <a:avLst/>
            <a:gdLst>
              <a:gd name="T0" fmla="*/ 1512 w 1512"/>
              <a:gd name="T1" fmla="*/ 2739 h 2784"/>
              <a:gd name="T2" fmla="*/ 1467 w 1512"/>
              <a:gd name="T3" fmla="*/ 2784 h 2784"/>
              <a:gd name="T4" fmla="*/ 45 w 1512"/>
              <a:gd name="T5" fmla="*/ 2784 h 2784"/>
              <a:gd name="T6" fmla="*/ 0 w 1512"/>
              <a:gd name="T7" fmla="*/ 2739 h 2784"/>
              <a:gd name="T8" fmla="*/ 0 w 1512"/>
              <a:gd name="T9" fmla="*/ 45 h 2784"/>
              <a:gd name="T10" fmla="*/ 45 w 1512"/>
              <a:gd name="T11" fmla="*/ 0 h 2784"/>
              <a:gd name="T12" fmla="*/ 1467 w 1512"/>
              <a:gd name="T13" fmla="*/ 0 h 2784"/>
              <a:gd name="T14" fmla="*/ 1512 w 1512"/>
              <a:gd name="T15" fmla="*/ 45 h 2784"/>
              <a:gd name="T16" fmla="*/ 1512 w 1512"/>
              <a:gd name="T17" fmla="*/ 2739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2" h="2784">
                <a:moveTo>
                  <a:pt x="1512" y="2739"/>
                </a:moveTo>
                <a:cubicBezTo>
                  <a:pt x="1512" y="2764"/>
                  <a:pt x="1492" y="2784"/>
                  <a:pt x="1467" y="2784"/>
                </a:cubicBezTo>
                <a:cubicBezTo>
                  <a:pt x="45" y="2784"/>
                  <a:pt x="45" y="2784"/>
                  <a:pt x="45" y="2784"/>
                </a:cubicBezTo>
                <a:cubicBezTo>
                  <a:pt x="20" y="2784"/>
                  <a:pt x="0" y="2764"/>
                  <a:pt x="0" y="273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492" y="0"/>
                  <a:pt x="1512" y="20"/>
                  <a:pt x="1512" y="45"/>
                </a:cubicBezTo>
                <a:lnTo>
                  <a:pt x="1512" y="2739"/>
                </a:lnTo>
                <a:close/>
              </a:path>
            </a:pathLst>
          </a:cu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3" name="Straight Connector 14"/>
          <p:cNvCxnSpPr/>
          <p:nvPr/>
        </p:nvCxnSpPr>
        <p:spPr>
          <a:xfrm flipV="1">
            <a:off x="5637991" y="3998259"/>
            <a:ext cx="0" cy="442522"/>
          </a:xfrm>
          <a:prstGeom prst="line">
            <a:avLst/>
          </a:prstGeom>
          <a:ln w="19050" cap="flat" cmpd="sng">
            <a:solidFill>
              <a:srgbClr val="17375E"/>
            </a:solidFill>
            <a:prstDash val="sysDot"/>
            <a:beve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17000" endPos="43000" dist="127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fferta Speciale"/>
          <p:cNvSpPr txBox="1">
            <a:spLocks noChangeArrowheads="1"/>
          </p:cNvSpPr>
          <p:nvPr/>
        </p:nvSpPr>
        <p:spPr bwMode="auto">
          <a:xfrm>
            <a:off x="2202422" y="1530326"/>
            <a:ext cx="2892744" cy="334963"/>
          </a:xfrm>
          <a:prstGeom prst="rect">
            <a:avLst/>
          </a:prstGeom>
          <a:solidFill>
            <a:srgbClr val="CE202A"/>
          </a:solidFill>
          <a:ln w="9525" cap="sq">
            <a:noFill/>
            <a:miter lim="800000"/>
          </a:ln>
          <a:effectLst>
            <a:outerShdw dist="25400" dir="10800000" kx="195000" ky="145000" algn="tl" rotWithShape="0">
              <a:srgbClr val="000000">
                <a:alpha val="30000"/>
              </a:srgbClr>
            </a:outerShdw>
          </a:effectLst>
        </p:spPr>
        <p:txBody>
          <a:bodyPr lIns="36000" tIns="0" rIns="36000" bIns="72000" anchor="ctr">
            <a:normAutofit/>
            <a:sp3d extrusionH="25400" contourW="8890">
              <a:bevelT w="38100" h="31750"/>
              <a:contourClr>
                <a:srgbClr val="006600"/>
              </a:contourClr>
            </a:sp3d>
          </a:bodyPr>
          <a:lstStyle>
            <a:lvl1pPr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b="1" smtClean="0"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47"/>
          <p:cNvSpPr txBox="1"/>
          <p:nvPr/>
        </p:nvSpPr>
        <p:spPr>
          <a:xfrm>
            <a:off x="2198637" y="1543026"/>
            <a:ext cx="2896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r-TR" sz="1400" b="1" dirty="0" smtClean="0">
                <a:solidFill>
                  <a:prstClr val="white"/>
                </a:solidFill>
                <a:cs typeface="Arial" charset="0"/>
              </a:rPr>
              <a:t>Atıktan Türetilmiş Yakıt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5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0"/>
          <p:cNvSpPr>
            <a:spLocks noChangeArrowheads="1"/>
          </p:cNvSpPr>
          <p:nvPr/>
        </p:nvSpPr>
        <p:spPr bwMode="auto">
          <a:xfrm rot="16200000">
            <a:off x="2239304" y="670957"/>
            <a:ext cx="4571054" cy="9300671"/>
          </a:xfrm>
          <a:prstGeom prst="rect">
            <a:avLst/>
          </a:prstGeom>
          <a:solidFill>
            <a:srgbClr val="FAB2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946" y="0"/>
            <a:ext cx="4571054" cy="4140200"/>
          </a:xfrm>
          <a:prstGeom prst="rect">
            <a:avLst/>
          </a:prstGeom>
          <a:solidFill>
            <a:srgbClr val="FAB2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707104" y="4424100"/>
            <a:ext cx="4056282" cy="2906494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399609" y="4424100"/>
            <a:ext cx="2088307" cy="2906494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5313" y="4424100"/>
            <a:ext cx="2197667" cy="2906494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Freeform 5"/>
          <p:cNvSpPr>
            <a:spLocks/>
          </p:cNvSpPr>
          <p:nvPr/>
        </p:nvSpPr>
        <p:spPr bwMode="auto">
          <a:xfrm>
            <a:off x="563804" y="2493269"/>
            <a:ext cx="1188859" cy="1934363"/>
          </a:xfrm>
          <a:custGeom>
            <a:avLst/>
            <a:gdLst>
              <a:gd name="T0" fmla="*/ 682 w 682"/>
              <a:gd name="T1" fmla="*/ 1784 h 1784"/>
              <a:gd name="T2" fmla="*/ 682 w 682"/>
              <a:gd name="T3" fmla="*/ 239 h 1784"/>
              <a:gd name="T4" fmla="*/ 0 w 682"/>
              <a:gd name="T5" fmla="*/ 0 h 1784"/>
              <a:gd name="T6" fmla="*/ 0 w 682"/>
              <a:gd name="T7" fmla="*/ 1784 h 1784"/>
              <a:gd name="T8" fmla="*/ 682 w 682"/>
              <a:gd name="T9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2" h="1784">
                <a:moveTo>
                  <a:pt x="682" y="1784"/>
                </a:moveTo>
                <a:lnTo>
                  <a:pt x="682" y="239"/>
                </a:lnTo>
                <a:lnTo>
                  <a:pt x="0" y="0"/>
                </a:lnTo>
                <a:lnTo>
                  <a:pt x="0" y="1784"/>
                </a:lnTo>
                <a:lnTo>
                  <a:pt x="682" y="1784"/>
                </a:lnTo>
                <a:close/>
              </a:path>
            </a:pathLst>
          </a:custGeom>
          <a:solidFill>
            <a:srgbClr val="016AA3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Freeform 7"/>
          <p:cNvSpPr>
            <a:spLocks/>
          </p:cNvSpPr>
          <p:nvPr/>
        </p:nvSpPr>
        <p:spPr bwMode="auto">
          <a:xfrm>
            <a:off x="2850256" y="2934573"/>
            <a:ext cx="1185372" cy="1493059"/>
          </a:xfrm>
          <a:custGeom>
            <a:avLst/>
            <a:gdLst>
              <a:gd name="T0" fmla="*/ 680 w 680"/>
              <a:gd name="T1" fmla="*/ 1377 h 1377"/>
              <a:gd name="T2" fmla="*/ 680 w 680"/>
              <a:gd name="T3" fmla="*/ 239 h 1377"/>
              <a:gd name="T4" fmla="*/ 0 w 680"/>
              <a:gd name="T5" fmla="*/ 0 h 1377"/>
              <a:gd name="T6" fmla="*/ 0 w 680"/>
              <a:gd name="T7" fmla="*/ 1377 h 1377"/>
              <a:gd name="T8" fmla="*/ 680 w 680"/>
              <a:gd name="T9" fmla="*/ 1377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1377">
                <a:moveTo>
                  <a:pt x="680" y="1377"/>
                </a:moveTo>
                <a:lnTo>
                  <a:pt x="680" y="239"/>
                </a:lnTo>
                <a:lnTo>
                  <a:pt x="0" y="0"/>
                </a:lnTo>
                <a:lnTo>
                  <a:pt x="0" y="1377"/>
                </a:lnTo>
                <a:lnTo>
                  <a:pt x="680" y="1377"/>
                </a:lnTo>
                <a:close/>
              </a:path>
            </a:pathLst>
          </a:custGeom>
          <a:solidFill>
            <a:srgbClr val="46B688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2" name="Freeform 9"/>
          <p:cNvSpPr>
            <a:spLocks/>
          </p:cNvSpPr>
          <p:nvPr/>
        </p:nvSpPr>
        <p:spPr bwMode="auto">
          <a:xfrm>
            <a:off x="4710591" y="3371323"/>
            <a:ext cx="1183630" cy="1083200"/>
          </a:xfrm>
          <a:custGeom>
            <a:avLst/>
            <a:gdLst>
              <a:gd name="T0" fmla="*/ 679 w 679"/>
              <a:gd name="T1" fmla="*/ 999 h 999"/>
              <a:gd name="T2" fmla="*/ 679 w 679"/>
              <a:gd name="T3" fmla="*/ 239 h 999"/>
              <a:gd name="T4" fmla="*/ 0 w 679"/>
              <a:gd name="T5" fmla="*/ 0 h 999"/>
              <a:gd name="T6" fmla="*/ 0 w 679"/>
              <a:gd name="T7" fmla="*/ 999 h 999"/>
              <a:gd name="T8" fmla="*/ 679 w 679"/>
              <a:gd name="T9" fmla="*/ 999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9" h="999">
                <a:moveTo>
                  <a:pt x="679" y="999"/>
                </a:moveTo>
                <a:lnTo>
                  <a:pt x="679" y="239"/>
                </a:lnTo>
                <a:lnTo>
                  <a:pt x="0" y="0"/>
                </a:lnTo>
                <a:lnTo>
                  <a:pt x="0" y="999"/>
                </a:lnTo>
                <a:lnTo>
                  <a:pt x="679" y="999"/>
                </a:lnTo>
                <a:close/>
              </a:path>
            </a:pathLst>
          </a:custGeom>
          <a:solidFill>
            <a:srgbClr val="FEA34F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3" name="Freeform 11"/>
          <p:cNvSpPr>
            <a:spLocks/>
          </p:cNvSpPr>
          <p:nvPr/>
        </p:nvSpPr>
        <p:spPr bwMode="auto">
          <a:xfrm>
            <a:off x="6466571" y="3819218"/>
            <a:ext cx="1187116" cy="657076"/>
          </a:xfrm>
          <a:custGeom>
            <a:avLst/>
            <a:gdLst>
              <a:gd name="T0" fmla="*/ 681 w 681"/>
              <a:gd name="T1" fmla="*/ 606 h 606"/>
              <a:gd name="T2" fmla="*/ 681 w 681"/>
              <a:gd name="T3" fmla="*/ 242 h 606"/>
              <a:gd name="T4" fmla="*/ 0 w 681"/>
              <a:gd name="T5" fmla="*/ 0 h 606"/>
              <a:gd name="T6" fmla="*/ 0 w 681"/>
              <a:gd name="T7" fmla="*/ 606 h 606"/>
              <a:gd name="T8" fmla="*/ 681 w 681"/>
              <a:gd name="T9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606">
                <a:moveTo>
                  <a:pt x="681" y="606"/>
                </a:moveTo>
                <a:lnTo>
                  <a:pt x="681" y="242"/>
                </a:lnTo>
                <a:lnTo>
                  <a:pt x="0" y="0"/>
                </a:lnTo>
                <a:lnTo>
                  <a:pt x="0" y="606"/>
                </a:lnTo>
                <a:lnTo>
                  <a:pt x="681" y="606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4" name="Freeform 12"/>
          <p:cNvSpPr>
            <a:spLocks/>
          </p:cNvSpPr>
          <p:nvPr/>
        </p:nvSpPr>
        <p:spPr bwMode="auto">
          <a:xfrm>
            <a:off x="8216023" y="4191129"/>
            <a:ext cx="547363" cy="285167"/>
          </a:xfrm>
          <a:custGeom>
            <a:avLst/>
            <a:gdLst>
              <a:gd name="T0" fmla="*/ 314 w 314"/>
              <a:gd name="T1" fmla="*/ 263 h 263"/>
              <a:gd name="T2" fmla="*/ 314 w 314"/>
              <a:gd name="T3" fmla="*/ 112 h 263"/>
              <a:gd name="T4" fmla="*/ 0 w 314"/>
              <a:gd name="T5" fmla="*/ 0 h 263"/>
              <a:gd name="T6" fmla="*/ 0 w 314"/>
              <a:gd name="T7" fmla="*/ 263 h 263"/>
              <a:gd name="T8" fmla="*/ 314 w 314"/>
              <a:gd name="T9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63">
                <a:moveTo>
                  <a:pt x="314" y="263"/>
                </a:moveTo>
                <a:lnTo>
                  <a:pt x="314" y="112"/>
                </a:lnTo>
                <a:lnTo>
                  <a:pt x="0" y="0"/>
                </a:lnTo>
                <a:lnTo>
                  <a:pt x="0" y="263"/>
                </a:lnTo>
                <a:lnTo>
                  <a:pt x="314" y="263"/>
                </a:lnTo>
                <a:close/>
              </a:path>
            </a:pathLst>
          </a:custGeom>
          <a:solidFill>
            <a:srgbClr val="016AA3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22" name="Group 321"/>
          <p:cNvGrpSpPr/>
          <p:nvPr/>
        </p:nvGrpSpPr>
        <p:grpSpPr>
          <a:xfrm>
            <a:off x="-503570" y="6756969"/>
            <a:ext cx="10151143" cy="110556"/>
            <a:chOff x="-170626" y="0"/>
            <a:chExt cx="13534857" cy="166915"/>
          </a:xfrm>
        </p:grpSpPr>
        <p:sp>
          <p:nvSpPr>
            <p:cNvPr id="323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5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71" name="Grafik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950596"/>
              </p:ext>
            </p:extLst>
          </p:nvPr>
        </p:nvGraphicFramePr>
        <p:xfrm>
          <a:off x="65313" y="4424884"/>
          <a:ext cx="2262980" cy="233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0" name="Grafik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736882"/>
              </p:ext>
            </p:extLst>
          </p:nvPr>
        </p:nvGraphicFramePr>
        <p:xfrm>
          <a:off x="2399609" y="4420401"/>
          <a:ext cx="2114201" cy="233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C:\Users\vpelitli\Desktop\BAKKA Zonguldak\Saha Çalışması\Saha Çalışması 25-28 Eylül 2017\Çatalağzı Termik Santrali\IMG_4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91" y="3700402"/>
            <a:ext cx="960000" cy="7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itle 1"/>
          <p:cNvSpPr txBox="1">
            <a:spLocks/>
          </p:cNvSpPr>
          <p:nvPr/>
        </p:nvSpPr>
        <p:spPr>
          <a:xfrm>
            <a:off x="4705032" y="3506936"/>
            <a:ext cx="1188859" cy="28975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785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86" name="Grafik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054888"/>
              </p:ext>
            </p:extLst>
          </p:nvPr>
        </p:nvGraphicFramePr>
        <p:xfrm>
          <a:off x="4957482" y="4616823"/>
          <a:ext cx="4046300" cy="236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31" name="Picture 7" descr="C:\Users\vpelitli\Desktop\BAKKA Zonguldak\Saha Çalışması\Saha Çalışması 25-28 Eylül 2017\OYKA Kağıt\IMG_44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44" y="3972299"/>
            <a:ext cx="672000" cy="5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itle 1"/>
          <p:cNvSpPr txBox="1">
            <a:spLocks/>
          </p:cNvSpPr>
          <p:nvPr/>
        </p:nvSpPr>
        <p:spPr>
          <a:xfrm>
            <a:off x="6494683" y="3616354"/>
            <a:ext cx="1188859" cy="28975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600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32" name="Picture 8" descr="C:\Users\vpelitli\Desktop\BAKKA Zonguldak\Saha Çalışması\Saha Çalışması 25-28 Eylül 2017\Erdemir\IMG_44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22" y="4171377"/>
            <a:ext cx="480000" cy="3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itle 1"/>
          <p:cNvSpPr txBox="1">
            <a:spLocks/>
          </p:cNvSpPr>
          <p:nvPr/>
        </p:nvSpPr>
        <p:spPr>
          <a:xfrm>
            <a:off x="7955141" y="3946643"/>
            <a:ext cx="1188859" cy="32316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231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5" name="Rectangle 66"/>
          <p:cNvSpPr/>
          <p:nvPr/>
        </p:nvSpPr>
        <p:spPr>
          <a:xfrm rot="10800000">
            <a:off x="4702054" y="143432"/>
            <a:ext cx="4285577" cy="2804818"/>
          </a:xfrm>
          <a:prstGeom prst="rect">
            <a:avLst/>
          </a:prstGeom>
          <a:solidFill>
            <a:srgbClr val="0D65AC">
              <a:alpha val="7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grpSp>
        <p:nvGrpSpPr>
          <p:cNvPr id="211" name="Group 119"/>
          <p:cNvGrpSpPr/>
          <p:nvPr/>
        </p:nvGrpSpPr>
        <p:grpSpPr>
          <a:xfrm rot="565094">
            <a:off x="6734886" y="1797402"/>
            <a:ext cx="1040341" cy="980796"/>
            <a:chOff x="2484438" y="2819400"/>
            <a:chExt cx="3579813" cy="3128963"/>
          </a:xfrm>
          <a:solidFill>
            <a:srgbClr val="00B050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2" name="Freeform 11"/>
            <p:cNvSpPr>
              <a:spLocks/>
            </p:cNvSpPr>
            <p:nvPr/>
          </p:nvSpPr>
          <p:spPr bwMode="auto">
            <a:xfrm>
              <a:off x="2840038" y="2819400"/>
              <a:ext cx="3224213" cy="2787650"/>
            </a:xfrm>
            <a:custGeom>
              <a:avLst/>
              <a:gdLst>
                <a:gd name="T0" fmla="*/ 710 w 1420"/>
                <a:gd name="T1" fmla="*/ 1228 h 1228"/>
                <a:gd name="T2" fmla="*/ 208 w 1420"/>
                <a:gd name="T3" fmla="*/ 1020 h 1228"/>
                <a:gd name="T4" fmla="*/ 0 w 1420"/>
                <a:gd name="T5" fmla="*/ 519 h 1228"/>
                <a:gd name="T6" fmla="*/ 208 w 1420"/>
                <a:gd name="T7" fmla="*/ 17 h 1228"/>
                <a:gd name="T8" fmla="*/ 270 w 1420"/>
                <a:gd name="T9" fmla="*/ 17 h 1228"/>
                <a:gd name="T10" fmla="*/ 270 w 1420"/>
                <a:gd name="T11" fmla="*/ 80 h 1228"/>
                <a:gd name="T12" fmla="*/ 89 w 1420"/>
                <a:gd name="T13" fmla="*/ 519 h 1228"/>
                <a:gd name="T14" fmla="*/ 710 w 1420"/>
                <a:gd name="T15" fmla="*/ 1140 h 1228"/>
                <a:gd name="T16" fmla="*/ 1331 w 1420"/>
                <a:gd name="T17" fmla="*/ 519 h 1228"/>
                <a:gd name="T18" fmla="*/ 1376 w 1420"/>
                <a:gd name="T19" fmla="*/ 474 h 1228"/>
                <a:gd name="T20" fmla="*/ 1420 w 1420"/>
                <a:gd name="T21" fmla="*/ 519 h 1228"/>
                <a:gd name="T22" fmla="*/ 1212 w 1420"/>
                <a:gd name="T23" fmla="*/ 1020 h 1228"/>
                <a:gd name="T24" fmla="*/ 710 w 1420"/>
                <a:gd name="T25" fmla="*/ 1228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0" h="1228">
                  <a:moveTo>
                    <a:pt x="710" y="1228"/>
                  </a:moveTo>
                  <a:cubicBezTo>
                    <a:pt x="520" y="1228"/>
                    <a:pt x="342" y="1154"/>
                    <a:pt x="208" y="1020"/>
                  </a:cubicBezTo>
                  <a:cubicBezTo>
                    <a:pt x="74" y="886"/>
                    <a:pt x="0" y="708"/>
                    <a:pt x="0" y="519"/>
                  </a:cubicBezTo>
                  <a:cubicBezTo>
                    <a:pt x="0" y="329"/>
                    <a:pt x="74" y="151"/>
                    <a:pt x="208" y="17"/>
                  </a:cubicBezTo>
                  <a:cubicBezTo>
                    <a:pt x="225" y="0"/>
                    <a:pt x="253" y="0"/>
                    <a:pt x="270" y="17"/>
                  </a:cubicBezTo>
                  <a:cubicBezTo>
                    <a:pt x="288" y="34"/>
                    <a:pt x="288" y="62"/>
                    <a:pt x="270" y="80"/>
                  </a:cubicBezTo>
                  <a:cubicBezTo>
                    <a:pt x="153" y="197"/>
                    <a:pt x="89" y="353"/>
                    <a:pt x="89" y="519"/>
                  </a:cubicBezTo>
                  <a:cubicBezTo>
                    <a:pt x="89" y="861"/>
                    <a:pt x="368" y="1140"/>
                    <a:pt x="710" y="1140"/>
                  </a:cubicBezTo>
                  <a:cubicBezTo>
                    <a:pt x="1053" y="1140"/>
                    <a:pt x="1331" y="861"/>
                    <a:pt x="1331" y="519"/>
                  </a:cubicBezTo>
                  <a:cubicBezTo>
                    <a:pt x="1331" y="494"/>
                    <a:pt x="1351" y="474"/>
                    <a:pt x="1376" y="474"/>
                  </a:cubicBezTo>
                  <a:cubicBezTo>
                    <a:pt x="1400" y="474"/>
                    <a:pt x="1420" y="494"/>
                    <a:pt x="1420" y="519"/>
                  </a:cubicBezTo>
                  <a:cubicBezTo>
                    <a:pt x="1420" y="708"/>
                    <a:pt x="1346" y="886"/>
                    <a:pt x="1212" y="1020"/>
                  </a:cubicBezTo>
                  <a:cubicBezTo>
                    <a:pt x="1078" y="1154"/>
                    <a:pt x="900" y="1228"/>
                    <a:pt x="710" y="1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6"/>
            <p:cNvSpPr>
              <a:spLocks/>
            </p:cNvSpPr>
            <p:nvPr/>
          </p:nvSpPr>
          <p:spPr bwMode="auto">
            <a:xfrm>
              <a:off x="2560638" y="5024438"/>
              <a:ext cx="849313" cy="849313"/>
            </a:xfrm>
            <a:custGeom>
              <a:avLst/>
              <a:gdLst>
                <a:gd name="T0" fmla="*/ 38 w 535"/>
                <a:gd name="T1" fmla="*/ 535 h 535"/>
                <a:gd name="T2" fmla="*/ 0 w 535"/>
                <a:gd name="T3" fmla="*/ 496 h 535"/>
                <a:gd name="T4" fmla="*/ 496 w 535"/>
                <a:gd name="T5" fmla="*/ 0 h 535"/>
                <a:gd name="T6" fmla="*/ 535 w 535"/>
                <a:gd name="T7" fmla="*/ 38 h 535"/>
                <a:gd name="T8" fmla="*/ 38 w 535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535">
                  <a:moveTo>
                    <a:pt x="38" y="535"/>
                  </a:moveTo>
                  <a:lnTo>
                    <a:pt x="0" y="496"/>
                  </a:lnTo>
                  <a:lnTo>
                    <a:pt x="496" y="0"/>
                  </a:lnTo>
                  <a:lnTo>
                    <a:pt x="535" y="38"/>
                  </a:lnTo>
                  <a:lnTo>
                    <a:pt x="38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7"/>
            <p:cNvSpPr>
              <a:spLocks/>
            </p:cNvSpPr>
            <p:nvPr/>
          </p:nvSpPr>
          <p:spPr bwMode="auto">
            <a:xfrm>
              <a:off x="2484438" y="5732463"/>
              <a:ext cx="215900" cy="215900"/>
            </a:xfrm>
            <a:custGeom>
              <a:avLst/>
              <a:gdLst>
                <a:gd name="T0" fmla="*/ 17 w 95"/>
                <a:gd name="T1" fmla="*/ 17 h 95"/>
                <a:gd name="T2" fmla="*/ 17 w 95"/>
                <a:gd name="T3" fmla="*/ 78 h 95"/>
                <a:gd name="T4" fmla="*/ 79 w 95"/>
                <a:gd name="T5" fmla="*/ 78 h 95"/>
                <a:gd name="T6" fmla="*/ 79 w 95"/>
                <a:gd name="T7" fmla="*/ 17 h 95"/>
                <a:gd name="T8" fmla="*/ 17 w 95"/>
                <a:gd name="T9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17" y="17"/>
                  </a:moveTo>
                  <a:cubicBezTo>
                    <a:pt x="0" y="33"/>
                    <a:pt x="0" y="61"/>
                    <a:pt x="17" y="78"/>
                  </a:cubicBezTo>
                  <a:cubicBezTo>
                    <a:pt x="34" y="95"/>
                    <a:pt x="62" y="95"/>
                    <a:pt x="79" y="78"/>
                  </a:cubicBezTo>
                  <a:cubicBezTo>
                    <a:pt x="95" y="61"/>
                    <a:pt x="95" y="33"/>
                    <a:pt x="79" y="17"/>
                  </a:cubicBezTo>
                  <a:cubicBezTo>
                    <a:pt x="62" y="0"/>
                    <a:pt x="34" y="0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5" name="Group 90"/>
          <p:cNvGrpSpPr/>
          <p:nvPr/>
        </p:nvGrpSpPr>
        <p:grpSpPr>
          <a:xfrm rot="21154974">
            <a:off x="6925094" y="1573545"/>
            <a:ext cx="959759" cy="937079"/>
            <a:chOff x="3059113" y="2082800"/>
            <a:chExt cx="3306763" cy="3295650"/>
          </a:xfrm>
          <a:solidFill>
            <a:srgbClr val="FFC000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6" name="Freeform 7"/>
            <p:cNvSpPr>
              <a:spLocks/>
            </p:cNvSpPr>
            <p:nvPr/>
          </p:nvSpPr>
          <p:spPr bwMode="auto">
            <a:xfrm>
              <a:off x="5705475" y="2265363"/>
              <a:ext cx="458788" cy="458788"/>
            </a:xfrm>
            <a:custGeom>
              <a:avLst/>
              <a:gdLst>
                <a:gd name="T0" fmla="*/ 38 w 289"/>
                <a:gd name="T1" fmla="*/ 289 h 289"/>
                <a:gd name="T2" fmla="*/ 0 w 289"/>
                <a:gd name="T3" fmla="*/ 250 h 289"/>
                <a:gd name="T4" fmla="*/ 249 w 289"/>
                <a:gd name="T5" fmla="*/ 0 h 289"/>
                <a:gd name="T6" fmla="*/ 289 w 289"/>
                <a:gd name="T7" fmla="*/ 40 h 289"/>
                <a:gd name="T8" fmla="*/ 38 w 289"/>
                <a:gd name="T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89">
                  <a:moveTo>
                    <a:pt x="38" y="289"/>
                  </a:moveTo>
                  <a:lnTo>
                    <a:pt x="0" y="250"/>
                  </a:lnTo>
                  <a:lnTo>
                    <a:pt x="249" y="0"/>
                  </a:lnTo>
                  <a:lnTo>
                    <a:pt x="289" y="40"/>
                  </a:lnTo>
                  <a:lnTo>
                    <a:pt x="38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8"/>
            <p:cNvSpPr>
              <a:spLocks/>
            </p:cNvSpPr>
            <p:nvPr/>
          </p:nvSpPr>
          <p:spPr bwMode="auto">
            <a:xfrm>
              <a:off x="6021388" y="2192338"/>
              <a:ext cx="215900" cy="215900"/>
            </a:xfrm>
            <a:custGeom>
              <a:avLst/>
              <a:gdLst>
                <a:gd name="T0" fmla="*/ 78 w 95"/>
                <a:gd name="T1" fmla="*/ 78 h 95"/>
                <a:gd name="T2" fmla="*/ 78 w 95"/>
                <a:gd name="T3" fmla="*/ 17 h 95"/>
                <a:gd name="T4" fmla="*/ 17 w 95"/>
                <a:gd name="T5" fmla="*/ 17 h 95"/>
                <a:gd name="T6" fmla="*/ 17 w 95"/>
                <a:gd name="T7" fmla="*/ 78 h 95"/>
                <a:gd name="T8" fmla="*/ 78 w 95"/>
                <a:gd name="T9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8" y="78"/>
                  </a:moveTo>
                  <a:cubicBezTo>
                    <a:pt x="95" y="61"/>
                    <a:pt x="95" y="34"/>
                    <a:pt x="78" y="17"/>
                  </a:cubicBezTo>
                  <a:cubicBezTo>
                    <a:pt x="61" y="0"/>
                    <a:pt x="34" y="0"/>
                    <a:pt x="17" y="17"/>
                  </a:cubicBezTo>
                  <a:cubicBezTo>
                    <a:pt x="0" y="34"/>
                    <a:pt x="0" y="61"/>
                    <a:pt x="17" y="78"/>
                  </a:cubicBezTo>
                  <a:cubicBezTo>
                    <a:pt x="34" y="95"/>
                    <a:pt x="61" y="95"/>
                    <a:pt x="7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0"/>
            <p:cNvSpPr>
              <a:spLocks/>
            </p:cNvSpPr>
            <p:nvPr/>
          </p:nvSpPr>
          <p:spPr bwMode="auto">
            <a:xfrm>
              <a:off x="3059113" y="2082800"/>
              <a:ext cx="3306763" cy="3295650"/>
            </a:xfrm>
            <a:custGeom>
              <a:avLst/>
              <a:gdLst>
                <a:gd name="T0" fmla="*/ 1178 w 1456"/>
                <a:gd name="T1" fmla="*/ 1451 h 1451"/>
                <a:gd name="T2" fmla="*/ 1146 w 1456"/>
                <a:gd name="T3" fmla="*/ 1438 h 1451"/>
                <a:gd name="T4" fmla="*/ 1146 w 1456"/>
                <a:gd name="T5" fmla="*/ 1376 h 1451"/>
                <a:gd name="T6" fmla="*/ 1367 w 1456"/>
                <a:gd name="T7" fmla="*/ 843 h 1451"/>
                <a:gd name="T8" fmla="*/ 1146 w 1456"/>
                <a:gd name="T9" fmla="*/ 309 h 1451"/>
                <a:gd name="T10" fmla="*/ 613 w 1456"/>
                <a:gd name="T11" fmla="*/ 88 h 1451"/>
                <a:gd name="T12" fmla="*/ 80 w 1456"/>
                <a:gd name="T13" fmla="*/ 309 h 1451"/>
                <a:gd name="T14" fmla="*/ 17 w 1456"/>
                <a:gd name="T15" fmla="*/ 309 h 1451"/>
                <a:gd name="T16" fmla="*/ 17 w 1456"/>
                <a:gd name="T17" fmla="*/ 247 h 1451"/>
                <a:gd name="T18" fmla="*/ 613 w 1456"/>
                <a:gd name="T19" fmla="*/ 0 h 1451"/>
                <a:gd name="T20" fmla="*/ 1209 w 1456"/>
                <a:gd name="T21" fmla="*/ 247 h 1451"/>
                <a:gd name="T22" fmla="*/ 1456 w 1456"/>
                <a:gd name="T23" fmla="*/ 843 h 1451"/>
                <a:gd name="T24" fmla="*/ 1209 w 1456"/>
                <a:gd name="T25" fmla="*/ 1438 h 1451"/>
                <a:gd name="T26" fmla="*/ 1178 w 1456"/>
                <a:gd name="T27" fmla="*/ 1451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6" h="1451">
                  <a:moveTo>
                    <a:pt x="1178" y="1451"/>
                  </a:moveTo>
                  <a:cubicBezTo>
                    <a:pt x="1166" y="1451"/>
                    <a:pt x="1155" y="1447"/>
                    <a:pt x="1146" y="1438"/>
                  </a:cubicBezTo>
                  <a:cubicBezTo>
                    <a:pt x="1129" y="1421"/>
                    <a:pt x="1129" y="1393"/>
                    <a:pt x="1146" y="1376"/>
                  </a:cubicBezTo>
                  <a:cubicBezTo>
                    <a:pt x="1289" y="1233"/>
                    <a:pt x="1367" y="1044"/>
                    <a:pt x="1367" y="843"/>
                  </a:cubicBezTo>
                  <a:cubicBezTo>
                    <a:pt x="1367" y="641"/>
                    <a:pt x="1289" y="452"/>
                    <a:pt x="1146" y="309"/>
                  </a:cubicBezTo>
                  <a:cubicBezTo>
                    <a:pt x="1004" y="167"/>
                    <a:pt x="814" y="88"/>
                    <a:pt x="613" y="88"/>
                  </a:cubicBezTo>
                  <a:cubicBezTo>
                    <a:pt x="412" y="88"/>
                    <a:pt x="222" y="167"/>
                    <a:pt x="80" y="309"/>
                  </a:cubicBezTo>
                  <a:cubicBezTo>
                    <a:pt x="63" y="327"/>
                    <a:pt x="35" y="327"/>
                    <a:pt x="17" y="309"/>
                  </a:cubicBezTo>
                  <a:cubicBezTo>
                    <a:pt x="0" y="292"/>
                    <a:pt x="0" y="264"/>
                    <a:pt x="17" y="247"/>
                  </a:cubicBezTo>
                  <a:cubicBezTo>
                    <a:pt x="176" y="88"/>
                    <a:pt x="388" y="0"/>
                    <a:pt x="613" y="0"/>
                  </a:cubicBezTo>
                  <a:cubicBezTo>
                    <a:pt x="838" y="0"/>
                    <a:pt x="1050" y="88"/>
                    <a:pt x="1209" y="247"/>
                  </a:cubicBezTo>
                  <a:cubicBezTo>
                    <a:pt x="1368" y="406"/>
                    <a:pt x="1456" y="617"/>
                    <a:pt x="1456" y="843"/>
                  </a:cubicBezTo>
                  <a:cubicBezTo>
                    <a:pt x="1456" y="1068"/>
                    <a:pt x="1368" y="1279"/>
                    <a:pt x="1209" y="1438"/>
                  </a:cubicBezTo>
                  <a:cubicBezTo>
                    <a:pt x="1200" y="1447"/>
                    <a:pt x="1189" y="1451"/>
                    <a:pt x="1178" y="14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Group 86"/>
          <p:cNvGrpSpPr/>
          <p:nvPr/>
        </p:nvGrpSpPr>
        <p:grpSpPr>
          <a:xfrm>
            <a:off x="6538219" y="1402439"/>
            <a:ext cx="1521043" cy="1486463"/>
            <a:chOff x="2236788" y="1781175"/>
            <a:chExt cx="4429125" cy="4430713"/>
          </a:xfrm>
          <a:solidFill>
            <a:srgbClr val="FEA34F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2555875" y="2081213"/>
              <a:ext cx="458788" cy="458788"/>
            </a:xfrm>
            <a:custGeom>
              <a:avLst/>
              <a:gdLst>
                <a:gd name="T0" fmla="*/ 250 w 289"/>
                <a:gd name="T1" fmla="*/ 289 h 289"/>
                <a:gd name="T2" fmla="*/ 0 w 289"/>
                <a:gd name="T3" fmla="*/ 38 h 289"/>
                <a:gd name="T4" fmla="*/ 38 w 289"/>
                <a:gd name="T5" fmla="*/ 0 h 289"/>
                <a:gd name="T6" fmla="*/ 289 w 289"/>
                <a:gd name="T7" fmla="*/ 250 h 289"/>
                <a:gd name="T8" fmla="*/ 250 w 289"/>
                <a:gd name="T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89">
                  <a:moveTo>
                    <a:pt x="250" y="289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289" y="250"/>
                  </a:lnTo>
                  <a:lnTo>
                    <a:pt x="250" y="28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6"/>
            <p:cNvSpPr>
              <a:spLocks/>
            </p:cNvSpPr>
            <p:nvPr/>
          </p:nvSpPr>
          <p:spPr bwMode="auto">
            <a:xfrm>
              <a:off x="2482850" y="2008188"/>
              <a:ext cx="215900" cy="215900"/>
            </a:xfrm>
            <a:custGeom>
              <a:avLst/>
              <a:gdLst>
                <a:gd name="T0" fmla="*/ 78 w 95"/>
                <a:gd name="T1" fmla="*/ 17 h 95"/>
                <a:gd name="T2" fmla="*/ 17 w 95"/>
                <a:gd name="T3" fmla="*/ 17 h 95"/>
                <a:gd name="T4" fmla="*/ 17 w 95"/>
                <a:gd name="T5" fmla="*/ 78 h 95"/>
                <a:gd name="T6" fmla="*/ 78 w 95"/>
                <a:gd name="T7" fmla="*/ 78 h 95"/>
                <a:gd name="T8" fmla="*/ 78 w 95"/>
                <a:gd name="T9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8" y="17"/>
                  </a:moveTo>
                  <a:cubicBezTo>
                    <a:pt x="61" y="0"/>
                    <a:pt x="34" y="0"/>
                    <a:pt x="17" y="17"/>
                  </a:cubicBezTo>
                  <a:cubicBezTo>
                    <a:pt x="0" y="34"/>
                    <a:pt x="0" y="61"/>
                    <a:pt x="17" y="78"/>
                  </a:cubicBezTo>
                  <a:cubicBezTo>
                    <a:pt x="34" y="95"/>
                    <a:pt x="61" y="95"/>
                    <a:pt x="78" y="78"/>
                  </a:cubicBezTo>
                  <a:cubicBezTo>
                    <a:pt x="95" y="61"/>
                    <a:pt x="95" y="34"/>
                    <a:pt x="78" y="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9"/>
            <p:cNvSpPr>
              <a:spLocks/>
            </p:cNvSpPr>
            <p:nvPr/>
          </p:nvSpPr>
          <p:spPr bwMode="auto">
            <a:xfrm>
              <a:off x="2236788" y="1781175"/>
              <a:ext cx="4429125" cy="4430713"/>
            </a:xfrm>
            <a:custGeom>
              <a:avLst/>
              <a:gdLst>
                <a:gd name="T0" fmla="*/ 975 w 1950"/>
                <a:gd name="T1" fmla="*/ 1951 h 1951"/>
                <a:gd name="T2" fmla="*/ 285 w 1950"/>
                <a:gd name="T3" fmla="*/ 1665 h 1951"/>
                <a:gd name="T4" fmla="*/ 0 w 1950"/>
                <a:gd name="T5" fmla="*/ 976 h 1951"/>
                <a:gd name="T6" fmla="*/ 285 w 1950"/>
                <a:gd name="T7" fmla="*/ 286 h 1951"/>
                <a:gd name="T8" fmla="*/ 975 w 1950"/>
                <a:gd name="T9" fmla="*/ 0 h 1951"/>
                <a:gd name="T10" fmla="*/ 1019 w 1950"/>
                <a:gd name="T11" fmla="*/ 44 h 1951"/>
                <a:gd name="T12" fmla="*/ 975 w 1950"/>
                <a:gd name="T13" fmla="*/ 89 h 1951"/>
                <a:gd name="T14" fmla="*/ 348 w 1950"/>
                <a:gd name="T15" fmla="*/ 348 h 1951"/>
                <a:gd name="T16" fmla="*/ 88 w 1950"/>
                <a:gd name="T17" fmla="*/ 976 h 1951"/>
                <a:gd name="T18" fmla="*/ 348 w 1950"/>
                <a:gd name="T19" fmla="*/ 1603 h 1951"/>
                <a:gd name="T20" fmla="*/ 975 w 1950"/>
                <a:gd name="T21" fmla="*/ 1862 h 1951"/>
                <a:gd name="T22" fmla="*/ 1602 w 1950"/>
                <a:gd name="T23" fmla="*/ 1603 h 1951"/>
                <a:gd name="T24" fmla="*/ 1862 w 1950"/>
                <a:gd name="T25" fmla="*/ 976 h 1951"/>
                <a:gd name="T26" fmla="*/ 1906 w 1950"/>
                <a:gd name="T27" fmla="*/ 931 h 1951"/>
                <a:gd name="T28" fmla="*/ 1950 w 1950"/>
                <a:gd name="T29" fmla="*/ 976 h 1951"/>
                <a:gd name="T30" fmla="*/ 1665 w 1950"/>
                <a:gd name="T31" fmla="*/ 1665 h 1951"/>
                <a:gd name="T32" fmla="*/ 975 w 1950"/>
                <a:gd name="T33" fmla="*/ 1951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0" h="1951">
                  <a:moveTo>
                    <a:pt x="975" y="1951"/>
                  </a:moveTo>
                  <a:cubicBezTo>
                    <a:pt x="715" y="1951"/>
                    <a:pt x="470" y="1849"/>
                    <a:pt x="285" y="1665"/>
                  </a:cubicBezTo>
                  <a:cubicBezTo>
                    <a:pt x="101" y="1481"/>
                    <a:pt x="0" y="1236"/>
                    <a:pt x="0" y="976"/>
                  </a:cubicBezTo>
                  <a:cubicBezTo>
                    <a:pt x="0" y="715"/>
                    <a:pt x="101" y="470"/>
                    <a:pt x="285" y="286"/>
                  </a:cubicBezTo>
                  <a:cubicBezTo>
                    <a:pt x="470" y="102"/>
                    <a:pt x="715" y="0"/>
                    <a:pt x="975" y="0"/>
                  </a:cubicBezTo>
                  <a:cubicBezTo>
                    <a:pt x="1000" y="0"/>
                    <a:pt x="1019" y="20"/>
                    <a:pt x="1019" y="44"/>
                  </a:cubicBezTo>
                  <a:cubicBezTo>
                    <a:pt x="1019" y="69"/>
                    <a:pt x="1000" y="89"/>
                    <a:pt x="975" y="89"/>
                  </a:cubicBezTo>
                  <a:cubicBezTo>
                    <a:pt x="738" y="89"/>
                    <a:pt x="516" y="181"/>
                    <a:pt x="348" y="348"/>
                  </a:cubicBezTo>
                  <a:cubicBezTo>
                    <a:pt x="181" y="516"/>
                    <a:pt x="88" y="739"/>
                    <a:pt x="88" y="976"/>
                  </a:cubicBezTo>
                  <a:cubicBezTo>
                    <a:pt x="88" y="1212"/>
                    <a:pt x="181" y="1435"/>
                    <a:pt x="348" y="1603"/>
                  </a:cubicBezTo>
                  <a:cubicBezTo>
                    <a:pt x="516" y="1770"/>
                    <a:pt x="738" y="1862"/>
                    <a:pt x="975" y="1862"/>
                  </a:cubicBezTo>
                  <a:cubicBezTo>
                    <a:pt x="1212" y="1862"/>
                    <a:pt x="1435" y="1770"/>
                    <a:pt x="1602" y="1603"/>
                  </a:cubicBezTo>
                  <a:cubicBezTo>
                    <a:pt x="1770" y="1435"/>
                    <a:pt x="1862" y="1212"/>
                    <a:pt x="1862" y="976"/>
                  </a:cubicBezTo>
                  <a:cubicBezTo>
                    <a:pt x="1862" y="951"/>
                    <a:pt x="1882" y="931"/>
                    <a:pt x="1906" y="931"/>
                  </a:cubicBezTo>
                  <a:cubicBezTo>
                    <a:pt x="1931" y="931"/>
                    <a:pt x="1950" y="951"/>
                    <a:pt x="1950" y="976"/>
                  </a:cubicBezTo>
                  <a:cubicBezTo>
                    <a:pt x="1950" y="1236"/>
                    <a:pt x="1849" y="1481"/>
                    <a:pt x="1665" y="1665"/>
                  </a:cubicBezTo>
                  <a:cubicBezTo>
                    <a:pt x="1481" y="1849"/>
                    <a:pt x="1236" y="1951"/>
                    <a:pt x="975" y="1951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8" name="TextBox 148"/>
          <p:cNvSpPr txBox="1"/>
          <p:nvPr/>
        </p:nvSpPr>
        <p:spPr>
          <a:xfrm>
            <a:off x="4873794" y="1261538"/>
            <a:ext cx="1599544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tr-TR" sz="2400" b="1" dirty="0" smtClean="0">
                <a:solidFill>
                  <a:schemeClr val="bg1"/>
                </a:solidFill>
              </a:rPr>
              <a:t>447-490 ton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9" name="Rectangle 230"/>
          <p:cNvSpPr/>
          <p:nvPr/>
        </p:nvSpPr>
        <p:spPr>
          <a:xfrm rot="16200000">
            <a:off x="6437649" y="-1216635"/>
            <a:ext cx="840144" cy="364830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0" name="Group 528"/>
          <p:cNvGrpSpPr/>
          <p:nvPr/>
        </p:nvGrpSpPr>
        <p:grpSpPr>
          <a:xfrm>
            <a:off x="6351793" y="187445"/>
            <a:ext cx="1028700" cy="110556"/>
            <a:chOff x="-170626" y="0"/>
            <a:chExt cx="13534857" cy="166915"/>
          </a:xfrm>
        </p:grpSpPr>
        <p:sp>
          <p:nvSpPr>
            <p:cNvPr id="281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2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3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4" name="Title 1"/>
          <p:cNvSpPr txBox="1">
            <a:spLocks/>
          </p:cNvSpPr>
          <p:nvPr/>
        </p:nvSpPr>
        <p:spPr>
          <a:xfrm>
            <a:off x="4557123" y="510706"/>
            <a:ext cx="461804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~ 300 BİN Ton/yıl ATIK</a:t>
            </a:r>
            <a:endParaRPr lang="en-US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85" name="TextBox 135"/>
          <p:cNvSpPr txBox="1"/>
          <p:nvPr/>
        </p:nvSpPr>
        <p:spPr>
          <a:xfrm>
            <a:off x="7334298" y="1205401"/>
            <a:ext cx="1599544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tr-TR" sz="2400" b="1" dirty="0" smtClean="0">
                <a:solidFill>
                  <a:srgbClr val="FFC000"/>
                </a:solidFill>
              </a:rPr>
              <a:t>188-206 ton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7" name="TextBox 145"/>
          <p:cNvSpPr txBox="1"/>
          <p:nvPr/>
        </p:nvSpPr>
        <p:spPr>
          <a:xfrm>
            <a:off x="5280154" y="2472538"/>
            <a:ext cx="1599544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tr-TR" sz="2400" b="1" dirty="0" smtClean="0">
                <a:solidFill>
                  <a:srgbClr val="46B688"/>
                </a:solidFill>
              </a:rPr>
              <a:t>92-113 ton</a:t>
            </a:r>
            <a:endParaRPr lang="en-US" sz="2400" b="1" dirty="0">
              <a:solidFill>
                <a:srgbClr val="46B688"/>
              </a:solidFill>
            </a:endParaRPr>
          </a:p>
        </p:txBody>
      </p:sp>
      <p:cxnSp>
        <p:nvCxnSpPr>
          <p:cNvPr id="54" name="Straight Connector 15"/>
          <p:cNvCxnSpPr/>
          <p:nvPr/>
        </p:nvCxnSpPr>
        <p:spPr bwMode="auto">
          <a:xfrm>
            <a:off x="4682613" y="2980932"/>
            <a:ext cx="4344846" cy="1339"/>
          </a:xfrm>
          <a:prstGeom prst="line">
            <a:avLst/>
          </a:prstGeom>
          <a:noFill/>
          <a:ln w="19050" cap="flat" cmpd="sng" algn="ctr">
            <a:solidFill>
              <a:srgbClr val="44546A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15"/>
          <p:cNvCxnSpPr/>
          <p:nvPr/>
        </p:nvCxnSpPr>
        <p:spPr bwMode="auto">
          <a:xfrm flipV="1">
            <a:off x="9027459" y="96730"/>
            <a:ext cx="0" cy="2874699"/>
          </a:xfrm>
          <a:prstGeom prst="line">
            <a:avLst/>
          </a:prstGeom>
          <a:noFill/>
          <a:ln w="19050" cap="flat" cmpd="sng" algn="ctr">
            <a:solidFill>
              <a:srgbClr val="44546A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15"/>
          <p:cNvCxnSpPr/>
          <p:nvPr/>
        </p:nvCxnSpPr>
        <p:spPr bwMode="auto">
          <a:xfrm>
            <a:off x="4669030" y="95391"/>
            <a:ext cx="4344846" cy="1339"/>
          </a:xfrm>
          <a:prstGeom prst="line">
            <a:avLst/>
          </a:prstGeom>
          <a:noFill/>
          <a:ln w="19050" cap="flat" cmpd="sng" algn="ctr">
            <a:solidFill>
              <a:srgbClr val="44546A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29" name="Group 528"/>
          <p:cNvGrpSpPr/>
          <p:nvPr/>
        </p:nvGrpSpPr>
        <p:grpSpPr>
          <a:xfrm>
            <a:off x="1814256" y="1092914"/>
            <a:ext cx="1028700" cy="110556"/>
            <a:chOff x="-170626" y="0"/>
            <a:chExt cx="13534857" cy="166915"/>
          </a:xfrm>
        </p:grpSpPr>
        <p:sp>
          <p:nvSpPr>
            <p:cNvPr id="530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chicken waste ile ilgili görsel sonuc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7" r="23202"/>
          <a:stretch/>
        </p:blipFill>
        <p:spPr bwMode="auto">
          <a:xfrm>
            <a:off x="820331" y="3143641"/>
            <a:ext cx="728358" cy="116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itle 1"/>
          <p:cNvSpPr txBox="1">
            <a:spLocks/>
          </p:cNvSpPr>
          <p:nvPr/>
        </p:nvSpPr>
        <p:spPr>
          <a:xfrm>
            <a:off x="19586" y="1289846"/>
            <a:ext cx="461804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~ 50BİN Ton/yıl ATIK</a:t>
            </a:r>
            <a:endParaRPr lang="en-US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57920" y="2741130"/>
            <a:ext cx="1188859" cy="32316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42.675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28" name="Picture 4" descr="atıksu arıtma çamuru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6081" y="3659485"/>
            <a:ext cx="1131982" cy="679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itle 1"/>
          <p:cNvSpPr txBox="1">
            <a:spLocks/>
          </p:cNvSpPr>
          <p:nvPr/>
        </p:nvSpPr>
        <p:spPr>
          <a:xfrm>
            <a:off x="2846769" y="3172252"/>
            <a:ext cx="1188859" cy="28975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6.078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56" name="Straight Connector 15"/>
          <p:cNvCxnSpPr/>
          <p:nvPr/>
        </p:nvCxnSpPr>
        <p:spPr bwMode="auto">
          <a:xfrm flipV="1">
            <a:off x="4646592" y="107572"/>
            <a:ext cx="0" cy="2874699"/>
          </a:xfrm>
          <a:prstGeom prst="line">
            <a:avLst/>
          </a:prstGeom>
          <a:noFill/>
          <a:ln w="19050" cap="flat" cmpd="sng" algn="ctr">
            <a:solidFill>
              <a:srgbClr val="44546A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Rectangle 230"/>
          <p:cNvSpPr/>
          <p:nvPr/>
        </p:nvSpPr>
        <p:spPr>
          <a:xfrm rot="16200000">
            <a:off x="1845216" y="-349640"/>
            <a:ext cx="840144" cy="3648303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2" y="216834"/>
            <a:ext cx="803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ANALİZ</a:t>
            </a:r>
            <a:r>
              <a:rPr lang="tr-TR" sz="3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 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SONUÇLARI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" y="825035"/>
            <a:ext cx="819150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8"/>
          <p:cNvSpPr/>
          <p:nvPr/>
        </p:nvSpPr>
        <p:spPr>
          <a:xfrm>
            <a:off x="152401" y="959224"/>
            <a:ext cx="8731624" cy="292624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Rectangle 30"/>
          <p:cNvSpPr/>
          <p:nvPr/>
        </p:nvSpPr>
        <p:spPr>
          <a:xfrm>
            <a:off x="152401" y="3963161"/>
            <a:ext cx="8731624" cy="27782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4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96" y="0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afik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15431"/>
              </p:ext>
            </p:extLst>
          </p:nvPr>
        </p:nvGraphicFramePr>
        <p:xfrm>
          <a:off x="152402" y="918338"/>
          <a:ext cx="8742029" cy="290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Grafik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612424"/>
              </p:ext>
            </p:extLst>
          </p:nvPr>
        </p:nvGraphicFramePr>
        <p:xfrm>
          <a:off x="152401" y="3963161"/>
          <a:ext cx="87316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2775414" y="3925209"/>
            <a:ext cx="1188146" cy="400110"/>
          </a:xfrm>
          <a:prstGeom prst="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tIns="91440" bIns="9144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47,72-99,39</a:t>
            </a:r>
            <a:endParaRPr lang="en-US" sz="1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5436901" y="3920575"/>
            <a:ext cx="587020" cy="400110"/>
          </a:xfrm>
          <a:prstGeom prst="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tIns="91440" bIns="9144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18</a:t>
            </a:r>
            <a:endParaRPr lang="en-US" sz="1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7472922" y="3933870"/>
            <a:ext cx="939681" cy="400110"/>
          </a:xfrm>
          <a:prstGeom prst="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tIns="91440" bIns="9144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0,9-47,72</a:t>
            </a:r>
            <a:endParaRPr lang="en-US" sz="1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901728" y="864556"/>
            <a:ext cx="1274708" cy="430887"/>
          </a:xfrm>
          <a:prstGeom prst="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tIns="91440" bIns="9144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5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587-10.142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gray">
          <a:xfrm rot="17138750" flipH="1">
            <a:off x="8299794" y="2077797"/>
            <a:ext cx="637203" cy="322263"/>
          </a:xfrm>
          <a:custGeom>
            <a:avLst/>
            <a:gdLst>
              <a:gd name="T0" fmla="*/ 508 w 642"/>
              <a:gd name="T1" fmla="*/ 94 h 189"/>
              <a:gd name="T2" fmla="*/ 243 w 642"/>
              <a:gd name="T3" fmla="*/ 72 h 189"/>
              <a:gd name="T4" fmla="*/ 21 w 642"/>
              <a:gd name="T5" fmla="*/ 183 h 189"/>
              <a:gd name="T6" fmla="*/ 4 w 642"/>
              <a:gd name="T7" fmla="*/ 182 h 189"/>
              <a:gd name="T8" fmla="*/ 10 w 642"/>
              <a:gd name="T9" fmla="*/ 164 h 189"/>
              <a:gd name="T10" fmla="*/ 239 w 642"/>
              <a:gd name="T11" fmla="*/ 47 h 189"/>
              <a:gd name="T12" fmla="*/ 522 w 642"/>
              <a:gd name="T13" fmla="*/ 68 h 189"/>
              <a:gd name="T14" fmla="*/ 508 w 642"/>
              <a:gd name="T15" fmla="*/ 94 h 189"/>
              <a:gd name="T16" fmla="*/ 630 w 642"/>
              <a:gd name="T17" fmla="*/ 93 h 189"/>
              <a:gd name="T18" fmla="*/ 515 w 642"/>
              <a:gd name="T19" fmla="*/ 7 h 189"/>
              <a:gd name="T20" fmla="*/ 496 w 642"/>
              <a:gd name="T21" fmla="*/ 30 h 189"/>
              <a:gd name="T22" fmla="*/ 572 w 642"/>
              <a:gd name="T23" fmla="*/ 87 h 189"/>
              <a:gd name="T24" fmla="*/ 541 w 642"/>
              <a:gd name="T25" fmla="*/ 98 h 189"/>
              <a:gd name="T26" fmla="*/ 459 w 642"/>
              <a:gd name="T27" fmla="*/ 162 h 189"/>
              <a:gd name="T28" fmla="*/ 462 w 642"/>
              <a:gd name="T29" fmla="*/ 179 h 189"/>
              <a:gd name="T30" fmla="*/ 479 w 642"/>
              <a:gd name="T31" fmla="*/ 169 h 189"/>
              <a:gd name="T32" fmla="*/ 536 w 642"/>
              <a:gd name="T33" fmla="*/ 125 h 189"/>
              <a:gd name="T34" fmla="*/ 611 w 642"/>
              <a:gd name="T35" fmla="*/ 116 h 189"/>
              <a:gd name="T36" fmla="*/ 630 w 642"/>
              <a:gd name="T37" fmla="*/ 9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rgbClr val="2A79FF">
              <a:lumMod val="60000"/>
              <a:lumOff val="40000"/>
            </a:srgb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8" name="Rechteck 45"/>
          <p:cNvSpPr/>
          <p:nvPr/>
        </p:nvSpPr>
        <p:spPr bwMode="auto">
          <a:xfrm>
            <a:off x="8867340" y="1885501"/>
            <a:ext cx="135325" cy="193675"/>
          </a:xfrm>
          <a:prstGeom prst="rect">
            <a:avLst/>
          </a:prstGeom>
          <a:solidFill>
            <a:srgbClr val="2A79FF">
              <a:lumMod val="75000"/>
              <a:alpha val="70000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200" kern="0" dirty="0">
                <a:solidFill>
                  <a:prstClr val="white"/>
                </a:solidFill>
                <a:cs typeface="Arial"/>
              </a:rPr>
              <a:t>7</a:t>
            </a:r>
            <a:endParaRPr lang="en-US" sz="1200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gray">
          <a:xfrm rot="17138750" flipH="1">
            <a:off x="3291970" y="1973607"/>
            <a:ext cx="637203" cy="322263"/>
          </a:xfrm>
          <a:custGeom>
            <a:avLst/>
            <a:gdLst>
              <a:gd name="T0" fmla="*/ 508 w 642"/>
              <a:gd name="T1" fmla="*/ 94 h 189"/>
              <a:gd name="T2" fmla="*/ 243 w 642"/>
              <a:gd name="T3" fmla="*/ 72 h 189"/>
              <a:gd name="T4" fmla="*/ 21 w 642"/>
              <a:gd name="T5" fmla="*/ 183 h 189"/>
              <a:gd name="T6" fmla="*/ 4 w 642"/>
              <a:gd name="T7" fmla="*/ 182 h 189"/>
              <a:gd name="T8" fmla="*/ 10 w 642"/>
              <a:gd name="T9" fmla="*/ 164 h 189"/>
              <a:gd name="T10" fmla="*/ 239 w 642"/>
              <a:gd name="T11" fmla="*/ 47 h 189"/>
              <a:gd name="T12" fmla="*/ 522 w 642"/>
              <a:gd name="T13" fmla="*/ 68 h 189"/>
              <a:gd name="T14" fmla="*/ 508 w 642"/>
              <a:gd name="T15" fmla="*/ 94 h 189"/>
              <a:gd name="T16" fmla="*/ 630 w 642"/>
              <a:gd name="T17" fmla="*/ 93 h 189"/>
              <a:gd name="T18" fmla="*/ 515 w 642"/>
              <a:gd name="T19" fmla="*/ 7 h 189"/>
              <a:gd name="T20" fmla="*/ 496 w 642"/>
              <a:gd name="T21" fmla="*/ 30 h 189"/>
              <a:gd name="T22" fmla="*/ 572 w 642"/>
              <a:gd name="T23" fmla="*/ 87 h 189"/>
              <a:gd name="T24" fmla="*/ 541 w 642"/>
              <a:gd name="T25" fmla="*/ 98 h 189"/>
              <a:gd name="T26" fmla="*/ 459 w 642"/>
              <a:gd name="T27" fmla="*/ 162 h 189"/>
              <a:gd name="T28" fmla="*/ 462 w 642"/>
              <a:gd name="T29" fmla="*/ 179 h 189"/>
              <a:gd name="T30" fmla="*/ 479 w 642"/>
              <a:gd name="T31" fmla="*/ 169 h 189"/>
              <a:gd name="T32" fmla="*/ 536 w 642"/>
              <a:gd name="T33" fmla="*/ 125 h 189"/>
              <a:gd name="T34" fmla="*/ 611 w 642"/>
              <a:gd name="T35" fmla="*/ 116 h 189"/>
              <a:gd name="T36" fmla="*/ 630 w 642"/>
              <a:gd name="T37" fmla="*/ 9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rgbClr val="2A79FF">
              <a:lumMod val="60000"/>
              <a:lumOff val="40000"/>
            </a:srgb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0" name="Rechteck 45"/>
          <p:cNvSpPr/>
          <p:nvPr/>
        </p:nvSpPr>
        <p:spPr bwMode="auto">
          <a:xfrm>
            <a:off x="3859515" y="1781311"/>
            <a:ext cx="388393" cy="193675"/>
          </a:xfrm>
          <a:prstGeom prst="rect">
            <a:avLst/>
          </a:prstGeom>
          <a:solidFill>
            <a:srgbClr val="2A79FF">
              <a:lumMod val="75000"/>
              <a:alpha val="70000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200" kern="0" dirty="0" smtClean="0">
                <a:solidFill>
                  <a:prstClr val="white"/>
                </a:solidFill>
                <a:cs typeface="Arial"/>
              </a:rPr>
              <a:t>1,2</a:t>
            </a:r>
            <a:endParaRPr lang="en-US" sz="1200" kern="0" dirty="0">
              <a:solidFill>
                <a:prstClr val="white"/>
              </a:solidFill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1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711295" y="1003594"/>
            <a:ext cx="5721412" cy="69185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tr-TR" sz="16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</a:rPr>
              <a:t>Ek yakıt olmadan teorik olarak yakmaya uygun atıklar: </a:t>
            </a:r>
          </a:p>
          <a:p>
            <a:pPr algn="ctr">
              <a:lnSpc>
                <a:spcPct val="150000"/>
              </a:lnSpc>
            </a:pPr>
            <a:r>
              <a:rPr lang="tr-TR" sz="1600" dirty="0" smtClean="0">
                <a:solidFill>
                  <a:srgbClr val="44546A">
                    <a:lumMod val="50000"/>
                  </a:srgbClr>
                </a:solidFill>
                <a:latin typeface="Century Gothic" panose="020B0502020202020204" pitchFamily="34" charset="0"/>
              </a:rPr>
              <a:t>Nem &lt; %50, Kül &lt; %60 ve Yanabilir fraksiyon &gt; %25</a:t>
            </a:r>
            <a:endParaRPr lang="en-US" sz="1600" dirty="0">
              <a:solidFill>
                <a:srgbClr val="44546A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11295" y="279309"/>
            <a:ext cx="5721412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44546A">
                    <a:lumMod val="50000"/>
                  </a:srgbClr>
                </a:solidFill>
                <a:latin typeface="Rockwell" panose="02060603020205020403" pitchFamily="18" charset="0"/>
              </a:rPr>
              <a:t>Tanner</a:t>
            </a:r>
            <a:r>
              <a:rPr lang="tr-TR" sz="3600" dirty="0" smtClean="0">
                <a:solidFill>
                  <a:srgbClr val="44546A">
                    <a:lumMod val="50000"/>
                  </a:srgbClr>
                </a:solidFill>
                <a:latin typeface="Rockwell" panose="02060603020205020403" pitchFamily="18" charset="0"/>
              </a:rPr>
              <a:t> Ü</a:t>
            </a:r>
            <a:r>
              <a:rPr lang="en-US" sz="3600" dirty="0" err="1" smtClean="0">
                <a:solidFill>
                  <a:srgbClr val="44546A">
                    <a:lumMod val="50000"/>
                  </a:srgbClr>
                </a:solidFill>
                <a:latin typeface="Rockwell" panose="02060603020205020403" pitchFamily="18" charset="0"/>
              </a:rPr>
              <a:t>çgeni</a:t>
            </a:r>
            <a:endParaRPr lang="en-US" sz="3600" dirty="0">
              <a:solidFill>
                <a:srgbClr val="44546A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0895" y="2043128"/>
            <a:ext cx="4302580" cy="3836972"/>
          </a:xfrm>
          <a:custGeom>
            <a:avLst/>
            <a:gdLst>
              <a:gd name="T0" fmla="*/ 1512 w 1512"/>
              <a:gd name="T1" fmla="*/ 2739 h 2784"/>
              <a:gd name="T2" fmla="*/ 1467 w 1512"/>
              <a:gd name="T3" fmla="*/ 2784 h 2784"/>
              <a:gd name="T4" fmla="*/ 45 w 1512"/>
              <a:gd name="T5" fmla="*/ 2784 h 2784"/>
              <a:gd name="T6" fmla="*/ 0 w 1512"/>
              <a:gd name="T7" fmla="*/ 2739 h 2784"/>
              <a:gd name="T8" fmla="*/ 0 w 1512"/>
              <a:gd name="T9" fmla="*/ 45 h 2784"/>
              <a:gd name="T10" fmla="*/ 45 w 1512"/>
              <a:gd name="T11" fmla="*/ 0 h 2784"/>
              <a:gd name="T12" fmla="*/ 1467 w 1512"/>
              <a:gd name="T13" fmla="*/ 0 h 2784"/>
              <a:gd name="T14" fmla="*/ 1512 w 1512"/>
              <a:gd name="T15" fmla="*/ 45 h 2784"/>
              <a:gd name="T16" fmla="*/ 1512 w 1512"/>
              <a:gd name="T17" fmla="*/ 2739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2" h="2784">
                <a:moveTo>
                  <a:pt x="1512" y="2739"/>
                </a:moveTo>
                <a:cubicBezTo>
                  <a:pt x="1512" y="2764"/>
                  <a:pt x="1492" y="2784"/>
                  <a:pt x="1467" y="2784"/>
                </a:cubicBezTo>
                <a:cubicBezTo>
                  <a:pt x="45" y="2784"/>
                  <a:pt x="45" y="2784"/>
                  <a:pt x="45" y="2784"/>
                </a:cubicBezTo>
                <a:cubicBezTo>
                  <a:pt x="20" y="2784"/>
                  <a:pt x="0" y="2764"/>
                  <a:pt x="0" y="273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492" y="0"/>
                  <a:pt x="1512" y="20"/>
                  <a:pt x="1512" y="45"/>
                </a:cubicBezTo>
                <a:lnTo>
                  <a:pt x="1512" y="27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030315" y="863533"/>
            <a:ext cx="1083370" cy="73171"/>
            <a:chOff x="4804806" y="6123403"/>
            <a:chExt cx="1083370" cy="73171"/>
          </a:xfrm>
        </p:grpSpPr>
        <p:sp>
          <p:nvSpPr>
            <p:cNvPr id="47" name="Rounded Rectangle 46"/>
            <p:cNvSpPr/>
            <p:nvPr/>
          </p:nvSpPr>
          <p:spPr>
            <a:xfrm>
              <a:off x="4804806" y="6123403"/>
              <a:ext cx="340420" cy="7317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176281" y="6123403"/>
              <a:ext cx="340420" cy="73171"/>
            </a:xfrm>
            <a:prstGeom prst="roundRect">
              <a:avLst>
                <a:gd name="adj" fmla="val 50000"/>
              </a:avLst>
            </a:prstGeom>
            <a:solidFill>
              <a:srgbClr val="8CC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547756" y="6123403"/>
              <a:ext cx="340420" cy="73171"/>
            </a:xfrm>
            <a:prstGeom prst="roundRect">
              <a:avLst>
                <a:gd name="adj" fmla="val 50000"/>
              </a:avLst>
            </a:prstGeom>
            <a:solidFill>
              <a:srgbClr val="8A9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2" t="32680" r="33187" b="32462"/>
          <a:stretch/>
        </p:blipFill>
        <p:spPr bwMode="auto">
          <a:xfrm>
            <a:off x="743750" y="2151009"/>
            <a:ext cx="4096870" cy="35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952803"/>
              </p:ext>
            </p:extLst>
          </p:nvPr>
        </p:nvGraphicFramePr>
        <p:xfrm>
          <a:off x="5068389" y="2698467"/>
          <a:ext cx="3496355" cy="285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itle 1"/>
          <p:cNvSpPr txBox="1">
            <a:spLocks/>
          </p:cNvSpPr>
          <p:nvPr/>
        </p:nvSpPr>
        <p:spPr>
          <a:xfrm>
            <a:off x="6833903" y="4524513"/>
            <a:ext cx="1196422" cy="2015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Tavuk Atıkları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Ç</a:t>
            </a:r>
            <a:r>
              <a:rPr lang="tr-TR" altLang="tr-TR" dirty="0" smtClean="0"/>
              <a:t>evresel özellikler</a:t>
            </a:r>
            <a:endParaRPr lang="en-US" altLang="tr-TR" dirty="0" smtClean="0"/>
          </a:p>
        </p:txBody>
      </p:sp>
      <p:pic>
        <p:nvPicPr>
          <p:cNvPr id="42013" name="Picture 8" descr="chemical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" y="5611092"/>
            <a:ext cx="2057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8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-141288"/>
            <a:ext cx="1081087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Grafik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433025"/>
              </p:ext>
            </p:extLst>
          </p:nvPr>
        </p:nvGraphicFramePr>
        <p:xfrm>
          <a:off x="119087" y="1001013"/>
          <a:ext cx="3311333" cy="172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Grafik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257985"/>
              </p:ext>
            </p:extLst>
          </p:nvPr>
        </p:nvGraphicFramePr>
        <p:xfrm>
          <a:off x="3399253" y="9039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Grafik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365140"/>
              </p:ext>
            </p:extLst>
          </p:nvPr>
        </p:nvGraphicFramePr>
        <p:xfrm>
          <a:off x="350520" y="3006090"/>
          <a:ext cx="3225169" cy="240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Grafik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081626"/>
              </p:ext>
            </p:extLst>
          </p:nvPr>
        </p:nvGraphicFramePr>
        <p:xfrm>
          <a:off x="3996531" y="37861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88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6f245423fdc1f08490e1bb35c8ab36352b56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XgU54M3kumbCyD2uI_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Ey4pnGOEqXP52ssObO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QpwHfhlkev97qDDpCT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Office Theme">
  <a:themeElements>
    <a:clrScheme name="Custom 65">
      <a:dk1>
        <a:sysClr val="windowText" lastClr="000000"/>
      </a:dk1>
      <a:lt1>
        <a:sysClr val="window" lastClr="FFFFFF"/>
      </a:lt1>
      <a:dk2>
        <a:srgbClr val="FEA321"/>
      </a:dk2>
      <a:lt2>
        <a:srgbClr val="DE473E"/>
      </a:lt2>
      <a:accent1>
        <a:srgbClr val="47ACB4"/>
      </a:accent1>
      <a:accent2>
        <a:srgbClr val="454054"/>
      </a:accent2>
      <a:accent3>
        <a:srgbClr val="89437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Larissa-Design">
  <a:themeElements>
    <a:clrScheme name="Custom 5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1BB51F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FFFF"/>
        </a:solidFill>
        <a:ln w="12700">
          <a:solidFill>
            <a:srgbClr val="C0C0C0"/>
          </a:solidFill>
          <a:miter lim="800000"/>
          <a:headEnd/>
          <a:tailEnd/>
        </a:ln>
        <a:effectLst>
          <a:outerShdw blurRad="127000" dist="63500" dir="2700000" algn="tl" rotWithShape="0">
            <a:prstClr val="black">
              <a:alpha val="40000"/>
            </a:prstClr>
          </a:outerShdw>
        </a:effectLst>
      </a:spPr>
      <a:bodyPr lIns="108000" tIns="108000" rIns="144000" bIns="72000"/>
      <a:lstStyle>
        <a:defPPr marL="190800" indent="-190800">
          <a:lnSpc>
            <a:spcPct val="95000"/>
          </a:lnSpc>
          <a:spcAft>
            <a:spcPts val="800"/>
          </a:spcAft>
          <a:buClr>
            <a:srgbClr val="969696"/>
          </a:buClr>
          <a:buFont typeface="Wingdings" pitchFamily="2" charset="2"/>
          <a:buChar char="§"/>
          <a:defRPr sz="1600" noProof="1">
            <a:solidFill>
              <a:srgbClr val="000000"/>
            </a:solidFill>
            <a:cs typeface="Arial" charset="0"/>
          </a:defRPr>
        </a:defPPr>
      </a:lstStyle>
    </a:spDef>
  </a:objectDefaults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579</Words>
  <Application>Microsoft Office PowerPoint</Application>
  <PresentationFormat>Ekran Gösterisi (4:3)</PresentationFormat>
  <Paragraphs>155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10</vt:i4>
      </vt:variant>
    </vt:vector>
  </HeadingPairs>
  <TitlesOfParts>
    <vt:vector size="19" baseType="lpstr">
      <vt:lpstr>Office Theme</vt:lpstr>
      <vt:lpstr>2_Office Theme</vt:lpstr>
      <vt:lpstr>3_Office Theme</vt:lpstr>
      <vt:lpstr>1_Office Theme</vt:lpstr>
      <vt:lpstr>4_Office Theme</vt:lpstr>
      <vt:lpstr>7_Office Theme</vt:lpstr>
      <vt:lpstr>5_Office Theme</vt:lpstr>
      <vt:lpstr>Standarddesign</vt:lpstr>
      <vt:lpstr>8_Larissa-Design</vt:lpstr>
      <vt:lpstr>PowerPoint Sunusu</vt:lpstr>
      <vt:lpstr>PowerPoint Sunusu</vt:lpstr>
      <vt:lpstr>PowerPoint Sunusu</vt:lpstr>
      <vt:lpstr>PowerPoint Sunusu</vt:lpstr>
      <vt:lpstr>ATIKTAN TÜRETİLMİŞ YAKIT, EK YAKIT VE ALTERNATİF HAMMADDE TEBLİĞ</vt:lpstr>
      <vt:lpstr>PowerPoint Sunusu</vt:lpstr>
      <vt:lpstr>PowerPoint Sunusu</vt:lpstr>
      <vt:lpstr>PowerPoint Sunusu</vt:lpstr>
      <vt:lpstr>Çevresel özellikler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Fierda Usiyah</dc:creator>
  <cp:lastModifiedBy>Volkan</cp:lastModifiedBy>
  <cp:revision>214</cp:revision>
  <dcterms:created xsi:type="dcterms:W3CDTF">2017-02-06T03:23:24Z</dcterms:created>
  <dcterms:modified xsi:type="dcterms:W3CDTF">2018-04-11T07:23:47Z</dcterms:modified>
</cp:coreProperties>
</file>