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4"/>
  </p:notesMasterIdLst>
  <p:sldIdLst>
    <p:sldId id="689" r:id="rId2"/>
    <p:sldId id="711" r:id="rId3"/>
    <p:sldId id="743" r:id="rId4"/>
    <p:sldId id="718" r:id="rId5"/>
    <p:sldId id="690" r:id="rId6"/>
    <p:sldId id="726" r:id="rId7"/>
    <p:sldId id="731" r:id="rId8"/>
    <p:sldId id="733" r:id="rId9"/>
    <p:sldId id="732" r:id="rId10"/>
    <p:sldId id="734" r:id="rId11"/>
    <p:sldId id="713" r:id="rId12"/>
    <p:sldId id="714" r:id="rId13"/>
    <p:sldId id="715" r:id="rId14"/>
    <p:sldId id="735" r:id="rId15"/>
    <p:sldId id="736" r:id="rId16"/>
    <p:sldId id="737" r:id="rId17"/>
    <p:sldId id="738" r:id="rId18"/>
    <p:sldId id="739" r:id="rId19"/>
    <p:sldId id="741" r:id="rId20"/>
    <p:sldId id="742" r:id="rId21"/>
    <p:sldId id="740" r:id="rId22"/>
    <p:sldId id="688" r:id="rId23"/>
  </p:sldIdLst>
  <p:sldSz cx="9144000" cy="6858000" type="screen4x3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lniyaz Tahrali" initials="GT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E7AE47"/>
    <a:srgbClr val="E5BC47"/>
    <a:srgbClr val="E7C157"/>
    <a:srgbClr val="899303"/>
    <a:srgbClr val="512373"/>
    <a:srgbClr val="FF9966"/>
    <a:srgbClr val="EAE2D8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56" autoAdjust="0"/>
    <p:restoredTop sz="81013" autoAdjust="0"/>
  </p:normalViewPr>
  <p:slideViewPr>
    <p:cSldViewPr>
      <p:cViewPr varScale="1">
        <p:scale>
          <a:sx n="118" d="100"/>
          <a:sy n="118" d="100"/>
        </p:scale>
        <p:origin x="-7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08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-9186"/>
    </p:cViewPr>
  </p:sorterViewPr>
  <p:notesViewPr>
    <p:cSldViewPr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37797-9EA2-4185-AC09-2680DDD1F70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C35A65C-26FC-4D81-864D-5E20A9E32C97}">
      <dgm:prSet phldrT="[Metin]"/>
      <dgm:spPr/>
      <dgm:t>
        <a:bodyPr/>
        <a:lstStyle/>
        <a:p>
          <a:r>
            <a:rPr lang="tr-TR" dirty="0" smtClean="0"/>
            <a:t>Fırın</a:t>
          </a:r>
          <a:endParaRPr lang="tr-TR" dirty="0"/>
        </a:p>
      </dgm:t>
    </dgm:pt>
    <dgm:pt modelId="{F079E605-5DD3-428C-A155-A1DAC2B32443}" type="parTrans" cxnId="{1490D307-6A8A-4D6B-990D-9F0D2218462C}">
      <dgm:prSet/>
      <dgm:spPr/>
      <dgm:t>
        <a:bodyPr/>
        <a:lstStyle/>
        <a:p>
          <a:endParaRPr lang="tr-TR"/>
        </a:p>
      </dgm:t>
    </dgm:pt>
    <dgm:pt modelId="{29412E18-116A-4136-A338-ED701F284B2B}" type="sibTrans" cxnId="{1490D307-6A8A-4D6B-990D-9F0D2218462C}">
      <dgm:prSet/>
      <dgm:spPr/>
      <dgm:t>
        <a:bodyPr/>
        <a:lstStyle/>
        <a:p>
          <a:endParaRPr lang="tr-TR"/>
        </a:p>
      </dgm:t>
    </dgm:pt>
    <dgm:pt modelId="{C9C620B7-827A-45D7-9E2F-F1641D825079}">
      <dgm:prSet phldrT="[Metin]"/>
      <dgm:spPr/>
      <dgm:t>
        <a:bodyPr/>
        <a:lstStyle/>
        <a:p>
          <a:r>
            <a:rPr lang="tr-TR" dirty="0" smtClean="0"/>
            <a:t>Atık </a:t>
          </a:r>
          <a:r>
            <a:rPr lang="tr-TR" dirty="0" err="1" smtClean="0"/>
            <a:t>Karakterizasyonu</a:t>
          </a:r>
          <a:endParaRPr lang="tr-TR" dirty="0"/>
        </a:p>
      </dgm:t>
    </dgm:pt>
    <dgm:pt modelId="{CD821E6A-DE03-48EA-9386-2CA8EBFB33BB}" type="parTrans" cxnId="{018A083C-5C92-48D4-AED0-D3EAEF656860}">
      <dgm:prSet/>
      <dgm:spPr/>
      <dgm:t>
        <a:bodyPr/>
        <a:lstStyle/>
        <a:p>
          <a:endParaRPr lang="tr-TR"/>
        </a:p>
      </dgm:t>
    </dgm:pt>
    <dgm:pt modelId="{0B966595-5697-416F-BF21-204096AE64D3}" type="sibTrans" cxnId="{018A083C-5C92-48D4-AED0-D3EAEF656860}">
      <dgm:prSet/>
      <dgm:spPr/>
      <dgm:t>
        <a:bodyPr/>
        <a:lstStyle/>
        <a:p>
          <a:endParaRPr lang="tr-TR"/>
        </a:p>
      </dgm:t>
    </dgm:pt>
    <dgm:pt modelId="{438F72F7-969C-436F-A753-5259BE893207}">
      <dgm:prSet phldrT="[Metin]"/>
      <dgm:spPr/>
      <dgm:t>
        <a:bodyPr/>
        <a:lstStyle/>
        <a:p>
          <a:r>
            <a:rPr lang="tr-TR" dirty="0" smtClean="0"/>
            <a:t>Kütle ve </a:t>
          </a:r>
          <a:r>
            <a:rPr lang="tr-TR" smtClean="0"/>
            <a:t>Enerji Dengesi</a:t>
          </a:r>
          <a:endParaRPr lang="tr-TR" dirty="0"/>
        </a:p>
      </dgm:t>
    </dgm:pt>
    <dgm:pt modelId="{3EAA1663-20F5-4B25-9F70-E1DF996C1925}" type="parTrans" cxnId="{9EF6884C-004A-4B51-8153-25640EE85301}">
      <dgm:prSet/>
      <dgm:spPr/>
      <dgm:t>
        <a:bodyPr/>
        <a:lstStyle/>
        <a:p>
          <a:endParaRPr lang="tr-TR"/>
        </a:p>
      </dgm:t>
    </dgm:pt>
    <dgm:pt modelId="{C10A06C2-7A7B-4055-8993-163858597996}" type="sibTrans" cxnId="{9EF6884C-004A-4B51-8153-25640EE85301}">
      <dgm:prSet/>
      <dgm:spPr/>
      <dgm:t>
        <a:bodyPr/>
        <a:lstStyle/>
        <a:p>
          <a:endParaRPr lang="tr-TR"/>
        </a:p>
      </dgm:t>
    </dgm:pt>
    <dgm:pt modelId="{208CE1CD-B955-4622-A4AF-9B23B3CAC1FD}">
      <dgm:prSet phldrT="[Metin]"/>
      <dgm:spPr/>
      <dgm:t>
        <a:bodyPr/>
        <a:lstStyle/>
        <a:p>
          <a:r>
            <a:rPr lang="tr-TR" dirty="0" smtClean="0"/>
            <a:t>Kazan</a:t>
          </a:r>
          <a:endParaRPr lang="tr-TR" dirty="0"/>
        </a:p>
      </dgm:t>
    </dgm:pt>
    <dgm:pt modelId="{48D826A4-68AA-4E6D-8513-3FC48A1B9D44}" type="parTrans" cxnId="{0CCBE1A0-5CFA-4A71-B81A-505D4637D51C}">
      <dgm:prSet/>
      <dgm:spPr/>
      <dgm:t>
        <a:bodyPr/>
        <a:lstStyle/>
        <a:p>
          <a:endParaRPr lang="tr-TR"/>
        </a:p>
      </dgm:t>
    </dgm:pt>
    <dgm:pt modelId="{E151EAEF-9E0F-4F7D-B935-4286A73CF84D}" type="sibTrans" cxnId="{0CCBE1A0-5CFA-4A71-B81A-505D4637D51C}">
      <dgm:prSet/>
      <dgm:spPr/>
      <dgm:t>
        <a:bodyPr/>
        <a:lstStyle/>
        <a:p>
          <a:endParaRPr lang="tr-TR"/>
        </a:p>
      </dgm:t>
    </dgm:pt>
    <dgm:pt modelId="{03FB546E-2129-488B-9EEB-7F0EF1586ACA}">
      <dgm:prSet phldrT="[Metin]"/>
      <dgm:spPr/>
      <dgm:t>
        <a:bodyPr/>
        <a:lstStyle/>
        <a:p>
          <a:r>
            <a:rPr lang="tr-TR" dirty="0" smtClean="0"/>
            <a:t>Buhar Yükü</a:t>
          </a:r>
          <a:endParaRPr lang="tr-TR" dirty="0"/>
        </a:p>
      </dgm:t>
    </dgm:pt>
    <dgm:pt modelId="{F8F1F468-7D7A-4441-BE73-1169CB30DABF}" type="parTrans" cxnId="{90128FCA-DA82-47A2-B357-0F23E74BBAAB}">
      <dgm:prSet/>
      <dgm:spPr/>
      <dgm:t>
        <a:bodyPr/>
        <a:lstStyle/>
        <a:p>
          <a:endParaRPr lang="tr-TR"/>
        </a:p>
      </dgm:t>
    </dgm:pt>
    <dgm:pt modelId="{8B37218E-9D1E-4B05-9AB3-2785325FB88E}" type="sibTrans" cxnId="{90128FCA-DA82-47A2-B357-0F23E74BBAAB}">
      <dgm:prSet/>
      <dgm:spPr/>
      <dgm:t>
        <a:bodyPr/>
        <a:lstStyle/>
        <a:p>
          <a:endParaRPr lang="tr-TR"/>
        </a:p>
      </dgm:t>
    </dgm:pt>
    <dgm:pt modelId="{4CCA62E7-B6B3-4880-88CC-EAE2D62FAD94}">
      <dgm:prSet phldrT="[Metin]"/>
      <dgm:spPr/>
      <dgm:t>
        <a:bodyPr/>
        <a:lstStyle/>
        <a:p>
          <a:r>
            <a:rPr lang="tr-TR" dirty="0" smtClean="0"/>
            <a:t>Türbin</a:t>
          </a:r>
          <a:endParaRPr lang="tr-TR" dirty="0"/>
        </a:p>
      </dgm:t>
    </dgm:pt>
    <dgm:pt modelId="{E9B4518F-3A3F-4E52-BBF7-57FEC52264ED}" type="parTrans" cxnId="{3CDD0121-5698-44C4-BB9A-118F31A87D9E}">
      <dgm:prSet/>
      <dgm:spPr/>
      <dgm:t>
        <a:bodyPr/>
        <a:lstStyle/>
        <a:p>
          <a:endParaRPr lang="tr-TR"/>
        </a:p>
      </dgm:t>
    </dgm:pt>
    <dgm:pt modelId="{EDCDB105-D845-41C0-9D35-EEFF86506FD1}" type="sibTrans" cxnId="{3CDD0121-5698-44C4-BB9A-118F31A87D9E}">
      <dgm:prSet/>
      <dgm:spPr/>
      <dgm:t>
        <a:bodyPr/>
        <a:lstStyle/>
        <a:p>
          <a:endParaRPr lang="tr-TR"/>
        </a:p>
      </dgm:t>
    </dgm:pt>
    <dgm:pt modelId="{19024280-1831-466A-8994-A6685D1B84A1}">
      <dgm:prSet phldrT="[Metin]"/>
      <dgm:spPr/>
      <dgm:t>
        <a:bodyPr/>
        <a:lstStyle/>
        <a:p>
          <a:r>
            <a:rPr lang="tr-TR" dirty="0" smtClean="0"/>
            <a:t>Maliyet  hesaplamaları</a:t>
          </a:r>
          <a:endParaRPr lang="tr-TR" dirty="0"/>
        </a:p>
      </dgm:t>
    </dgm:pt>
    <dgm:pt modelId="{FE592E7D-075D-4AE4-930E-4AA6413B7284}" type="parTrans" cxnId="{81DC7F58-712F-4B69-9F1D-DE1AB10AA39C}">
      <dgm:prSet/>
      <dgm:spPr/>
      <dgm:t>
        <a:bodyPr/>
        <a:lstStyle/>
        <a:p>
          <a:endParaRPr lang="tr-TR"/>
        </a:p>
      </dgm:t>
    </dgm:pt>
    <dgm:pt modelId="{8B63BE28-8A8F-400F-9B7A-676F764C6795}" type="sibTrans" cxnId="{81DC7F58-712F-4B69-9F1D-DE1AB10AA39C}">
      <dgm:prSet/>
      <dgm:spPr/>
      <dgm:t>
        <a:bodyPr/>
        <a:lstStyle/>
        <a:p>
          <a:endParaRPr lang="tr-TR"/>
        </a:p>
      </dgm:t>
    </dgm:pt>
    <dgm:pt modelId="{501A8BFE-5170-40E4-B4C0-488F3847C13F}">
      <dgm:prSet phldrT="[Metin]"/>
      <dgm:spPr/>
      <dgm:t>
        <a:bodyPr/>
        <a:lstStyle/>
        <a:p>
          <a:r>
            <a:rPr lang="tr-TR" dirty="0" smtClean="0"/>
            <a:t>Geri ödeme hesaplamaları</a:t>
          </a:r>
          <a:endParaRPr lang="tr-TR" dirty="0"/>
        </a:p>
      </dgm:t>
    </dgm:pt>
    <dgm:pt modelId="{0736A7E5-E36D-4526-B787-3AF6E3C19975}" type="sibTrans" cxnId="{921433B7-E2E1-4A1F-BBD8-B0A4236A5768}">
      <dgm:prSet/>
      <dgm:spPr/>
      <dgm:t>
        <a:bodyPr/>
        <a:lstStyle/>
        <a:p>
          <a:endParaRPr lang="tr-TR"/>
        </a:p>
      </dgm:t>
    </dgm:pt>
    <dgm:pt modelId="{1EE75E0F-6978-4189-BA1E-461C81CD9315}" type="parTrans" cxnId="{921433B7-E2E1-4A1F-BBD8-B0A4236A5768}">
      <dgm:prSet/>
      <dgm:spPr/>
      <dgm:t>
        <a:bodyPr/>
        <a:lstStyle/>
        <a:p>
          <a:endParaRPr lang="tr-TR"/>
        </a:p>
      </dgm:t>
    </dgm:pt>
    <dgm:pt modelId="{3553213A-CED3-4A51-AF42-88F63B4FF7D7}">
      <dgm:prSet phldrT="[Metin]"/>
      <dgm:spPr/>
      <dgm:t>
        <a:bodyPr/>
        <a:lstStyle/>
        <a:p>
          <a:r>
            <a:rPr lang="tr-TR" dirty="0" smtClean="0"/>
            <a:t>Emisyon Yükü</a:t>
          </a:r>
          <a:endParaRPr lang="tr-TR" dirty="0"/>
        </a:p>
      </dgm:t>
    </dgm:pt>
    <dgm:pt modelId="{1435D62C-E351-4896-83AC-7DB59A19CCAA}" type="sibTrans" cxnId="{562FF627-5015-4FB0-8323-DDCAA0046C6C}">
      <dgm:prSet/>
      <dgm:spPr/>
      <dgm:t>
        <a:bodyPr/>
        <a:lstStyle/>
        <a:p>
          <a:endParaRPr lang="tr-TR"/>
        </a:p>
      </dgm:t>
    </dgm:pt>
    <dgm:pt modelId="{4338E0E4-F3CE-4D1B-A5B9-CD09A359BCF8}" type="parTrans" cxnId="{562FF627-5015-4FB0-8323-DDCAA0046C6C}">
      <dgm:prSet/>
      <dgm:spPr/>
      <dgm:t>
        <a:bodyPr/>
        <a:lstStyle/>
        <a:p>
          <a:endParaRPr lang="tr-TR"/>
        </a:p>
      </dgm:t>
    </dgm:pt>
    <dgm:pt modelId="{0DAC65BE-8641-4420-8455-A64C4DF48C6F}">
      <dgm:prSet/>
      <dgm:spPr/>
      <dgm:t>
        <a:bodyPr/>
        <a:lstStyle/>
        <a:p>
          <a:r>
            <a:rPr lang="tr-TR" smtClean="0"/>
            <a:t>Elektrik Üretimi</a:t>
          </a:r>
          <a:endParaRPr lang="tr-TR"/>
        </a:p>
      </dgm:t>
    </dgm:pt>
    <dgm:pt modelId="{9F7BA79C-839F-4D17-A6A5-A5098C9726A8}" type="parTrans" cxnId="{32A252E1-F03F-4EF4-AC8F-1BA5D6F7C2BF}">
      <dgm:prSet/>
      <dgm:spPr/>
      <dgm:t>
        <a:bodyPr/>
        <a:lstStyle/>
        <a:p>
          <a:endParaRPr lang="tr-TR"/>
        </a:p>
      </dgm:t>
    </dgm:pt>
    <dgm:pt modelId="{AC0DCE43-DEA8-48FC-B45B-19332FD885D1}" type="sibTrans" cxnId="{32A252E1-F03F-4EF4-AC8F-1BA5D6F7C2BF}">
      <dgm:prSet/>
      <dgm:spPr/>
      <dgm:t>
        <a:bodyPr/>
        <a:lstStyle/>
        <a:p>
          <a:endParaRPr lang="tr-TR"/>
        </a:p>
      </dgm:t>
    </dgm:pt>
    <dgm:pt modelId="{0BA9DC98-C3DA-4AE1-BAB7-B199916E3D28}">
      <dgm:prSet/>
      <dgm:spPr/>
      <dgm:t>
        <a:bodyPr/>
        <a:lstStyle/>
        <a:p>
          <a:r>
            <a:rPr lang="tr-TR" smtClean="0"/>
            <a:t>Kapasite</a:t>
          </a:r>
          <a:endParaRPr lang="tr-TR" dirty="0"/>
        </a:p>
      </dgm:t>
    </dgm:pt>
    <dgm:pt modelId="{925478B6-C8DC-4359-8C97-5015FA2C84F8}" type="parTrans" cxnId="{7AB23FC6-3433-4456-BFFE-252ACDBD41C3}">
      <dgm:prSet/>
      <dgm:spPr/>
      <dgm:t>
        <a:bodyPr/>
        <a:lstStyle/>
        <a:p>
          <a:endParaRPr lang="tr-TR"/>
        </a:p>
      </dgm:t>
    </dgm:pt>
    <dgm:pt modelId="{D2A696F2-42AD-4FE5-9FAB-4CFA71026DA1}" type="sibTrans" cxnId="{7AB23FC6-3433-4456-BFFE-252ACDBD41C3}">
      <dgm:prSet/>
      <dgm:spPr/>
      <dgm:t>
        <a:bodyPr/>
        <a:lstStyle/>
        <a:p>
          <a:endParaRPr lang="tr-TR"/>
        </a:p>
      </dgm:t>
    </dgm:pt>
    <dgm:pt modelId="{53BE434B-F539-40DA-9321-BD73D1702E01}">
      <dgm:prSet phldrT="[Metin]"/>
      <dgm:spPr/>
      <dgm:t>
        <a:bodyPr/>
        <a:lstStyle/>
        <a:p>
          <a:r>
            <a:rPr lang="tr-TR" dirty="0" smtClean="0"/>
            <a:t>Fizibilite</a:t>
          </a:r>
          <a:endParaRPr lang="tr-TR" dirty="0"/>
        </a:p>
      </dgm:t>
    </dgm:pt>
    <dgm:pt modelId="{2212D418-545D-4412-BBAE-F25EB8845DFC}" type="sibTrans" cxnId="{80BD5C4D-C432-4B8C-A605-8CB48726952B}">
      <dgm:prSet/>
      <dgm:spPr/>
      <dgm:t>
        <a:bodyPr/>
        <a:lstStyle/>
        <a:p>
          <a:endParaRPr lang="tr-TR"/>
        </a:p>
      </dgm:t>
    </dgm:pt>
    <dgm:pt modelId="{9069DAB5-F336-475E-B05D-7C86372194A7}" type="parTrans" cxnId="{80BD5C4D-C432-4B8C-A605-8CB48726952B}">
      <dgm:prSet/>
      <dgm:spPr/>
      <dgm:t>
        <a:bodyPr/>
        <a:lstStyle/>
        <a:p>
          <a:endParaRPr lang="tr-TR"/>
        </a:p>
      </dgm:t>
    </dgm:pt>
    <dgm:pt modelId="{FC378FAD-1E52-455A-8EB2-00E83DFDDD51}" type="pres">
      <dgm:prSet presAssocID="{18B37797-9EA2-4185-AC09-2680DDD1F7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394598E-B662-4094-A373-EDFE442FD055}" type="pres">
      <dgm:prSet presAssocID="{7C35A65C-26FC-4D81-864D-5E20A9E32C97}" presName="composite" presStyleCnt="0"/>
      <dgm:spPr/>
    </dgm:pt>
    <dgm:pt modelId="{B31C832D-BC1C-4542-954A-09FCCEE745A4}" type="pres">
      <dgm:prSet presAssocID="{7C35A65C-26FC-4D81-864D-5E20A9E32C9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0A72E6-7019-4DF8-8631-1D4CC911CD1C}" type="pres">
      <dgm:prSet presAssocID="{7C35A65C-26FC-4D81-864D-5E20A9E32C9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C083F8-D4D4-411D-B123-37AAA217A933}" type="pres">
      <dgm:prSet presAssocID="{29412E18-116A-4136-A338-ED701F284B2B}" presName="sp" presStyleCnt="0"/>
      <dgm:spPr/>
    </dgm:pt>
    <dgm:pt modelId="{5814B11B-ACE3-4078-B0D6-576C5D829B42}" type="pres">
      <dgm:prSet presAssocID="{208CE1CD-B955-4622-A4AF-9B23B3CAC1FD}" presName="composite" presStyleCnt="0"/>
      <dgm:spPr/>
    </dgm:pt>
    <dgm:pt modelId="{62A62FB6-0DC7-480D-AD79-771C03803572}" type="pres">
      <dgm:prSet presAssocID="{208CE1CD-B955-4622-A4AF-9B23B3CAC1F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EC6E26-3464-4FE9-BB66-72D5A8CA483B}" type="pres">
      <dgm:prSet presAssocID="{208CE1CD-B955-4622-A4AF-9B23B3CAC1F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2E82DE-CE48-48B8-AC05-E14F8B729C14}" type="pres">
      <dgm:prSet presAssocID="{E151EAEF-9E0F-4F7D-B935-4286A73CF84D}" presName="sp" presStyleCnt="0"/>
      <dgm:spPr/>
    </dgm:pt>
    <dgm:pt modelId="{A92AD23B-ECDA-4B48-934B-E9F7253CB2F3}" type="pres">
      <dgm:prSet presAssocID="{4CCA62E7-B6B3-4880-88CC-EAE2D62FAD94}" presName="composite" presStyleCnt="0"/>
      <dgm:spPr/>
    </dgm:pt>
    <dgm:pt modelId="{D02543B0-D831-4A66-8C42-EB8D99A66170}" type="pres">
      <dgm:prSet presAssocID="{4CCA62E7-B6B3-4880-88CC-EAE2D62FAD9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9F3F99-03DD-412C-840E-CAFF37B28197}" type="pres">
      <dgm:prSet presAssocID="{4CCA62E7-B6B3-4880-88CC-EAE2D62FAD9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5B71B5-C15D-40F0-B032-6BB9A1276476}" type="pres">
      <dgm:prSet presAssocID="{EDCDB105-D845-41C0-9D35-EEFF86506FD1}" presName="sp" presStyleCnt="0"/>
      <dgm:spPr/>
    </dgm:pt>
    <dgm:pt modelId="{67E656D6-51B6-4008-8720-86BA34347FC1}" type="pres">
      <dgm:prSet presAssocID="{53BE434B-F539-40DA-9321-BD73D1702E01}" presName="composite" presStyleCnt="0"/>
      <dgm:spPr/>
    </dgm:pt>
    <dgm:pt modelId="{234B9802-4E57-4919-AE4D-B8E9223C34E9}" type="pres">
      <dgm:prSet presAssocID="{53BE434B-F539-40DA-9321-BD73D1702E0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DDBCE6-E86C-4B11-AB68-95023B3B5579}" type="pres">
      <dgm:prSet presAssocID="{53BE434B-F539-40DA-9321-BD73D1702E0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490D307-6A8A-4D6B-990D-9F0D2218462C}" srcId="{18B37797-9EA2-4185-AC09-2680DDD1F709}" destId="{7C35A65C-26FC-4D81-864D-5E20A9E32C97}" srcOrd="0" destOrd="0" parTransId="{F079E605-5DD3-428C-A155-A1DAC2B32443}" sibTransId="{29412E18-116A-4136-A338-ED701F284B2B}"/>
    <dgm:cxn modelId="{66EDD14B-2448-4E8D-BBEC-B74DD73440DF}" type="presOf" srcId="{501A8BFE-5170-40E4-B4C0-488F3847C13F}" destId="{F3DDBCE6-E86C-4B11-AB68-95023B3B5579}" srcOrd="0" destOrd="1" presId="urn:microsoft.com/office/officeart/2005/8/layout/chevron2"/>
    <dgm:cxn modelId="{3CDD0121-5698-44C4-BB9A-118F31A87D9E}" srcId="{18B37797-9EA2-4185-AC09-2680DDD1F709}" destId="{4CCA62E7-B6B3-4880-88CC-EAE2D62FAD94}" srcOrd="2" destOrd="0" parTransId="{E9B4518F-3A3F-4E52-BBF7-57FEC52264ED}" sibTransId="{EDCDB105-D845-41C0-9D35-EEFF86506FD1}"/>
    <dgm:cxn modelId="{3F1144BE-A51E-47EC-A750-AE71616ED0D4}" type="presOf" srcId="{3553213A-CED3-4A51-AF42-88F63B4FF7D7}" destId="{94EC6E26-3464-4FE9-BB66-72D5A8CA483B}" srcOrd="0" destOrd="1" presId="urn:microsoft.com/office/officeart/2005/8/layout/chevron2"/>
    <dgm:cxn modelId="{1B31A96A-31A4-4B9A-941F-81961D85975F}" type="presOf" srcId="{18B37797-9EA2-4185-AC09-2680DDD1F709}" destId="{FC378FAD-1E52-455A-8EB2-00E83DFDDD51}" srcOrd="0" destOrd="0" presId="urn:microsoft.com/office/officeart/2005/8/layout/chevron2"/>
    <dgm:cxn modelId="{C52EA891-FFB8-4C14-AE49-287E465258E6}" type="presOf" srcId="{208CE1CD-B955-4622-A4AF-9B23B3CAC1FD}" destId="{62A62FB6-0DC7-480D-AD79-771C03803572}" srcOrd="0" destOrd="0" presId="urn:microsoft.com/office/officeart/2005/8/layout/chevron2"/>
    <dgm:cxn modelId="{32A252E1-F03F-4EF4-AC8F-1BA5D6F7C2BF}" srcId="{4CCA62E7-B6B3-4880-88CC-EAE2D62FAD94}" destId="{0DAC65BE-8641-4420-8455-A64C4DF48C6F}" srcOrd="0" destOrd="0" parTransId="{9F7BA79C-839F-4D17-A6A5-A5098C9726A8}" sibTransId="{AC0DCE43-DEA8-48FC-B45B-19332FD885D1}"/>
    <dgm:cxn modelId="{1B63937B-3D30-46E6-8356-3781759F1DA9}" type="presOf" srcId="{4CCA62E7-B6B3-4880-88CC-EAE2D62FAD94}" destId="{D02543B0-D831-4A66-8C42-EB8D99A66170}" srcOrd="0" destOrd="0" presId="urn:microsoft.com/office/officeart/2005/8/layout/chevron2"/>
    <dgm:cxn modelId="{80BD5C4D-C432-4B8C-A605-8CB48726952B}" srcId="{18B37797-9EA2-4185-AC09-2680DDD1F709}" destId="{53BE434B-F539-40DA-9321-BD73D1702E01}" srcOrd="3" destOrd="0" parTransId="{9069DAB5-F336-475E-B05D-7C86372194A7}" sibTransId="{2212D418-545D-4412-BBAE-F25EB8845DFC}"/>
    <dgm:cxn modelId="{5CBFC19B-A862-46F6-995A-F887CA5C79D4}" type="presOf" srcId="{438F72F7-969C-436F-A753-5259BE893207}" destId="{120A72E6-7019-4DF8-8631-1D4CC911CD1C}" srcOrd="0" destOrd="1" presId="urn:microsoft.com/office/officeart/2005/8/layout/chevron2"/>
    <dgm:cxn modelId="{7AB23FC6-3433-4456-BFFE-252ACDBD41C3}" srcId="{4CCA62E7-B6B3-4880-88CC-EAE2D62FAD94}" destId="{0BA9DC98-C3DA-4AE1-BAB7-B199916E3D28}" srcOrd="1" destOrd="0" parTransId="{925478B6-C8DC-4359-8C97-5015FA2C84F8}" sibTransId="{D2A696F2-42AD-4FE5-9FAB-4CFA71026DA1}"/>
    <dgm:cxn modelId="{A29023A8-F387-4B94-8AD1-29FF5106DDCE}" type="presOf" srcId="{03FB546E-2129-488B-9EEB-7F0EF1586ACA}" destId="{94EC6E26-3464-4FE9-BB66-72D5A8CA483B}" srcOrd="0" destOrd="0" presId="urn:microsoft.com/office/officeart/2005/8/layout/chevron2"/>
    <dgm:cxn modelId="{12DD56BB-EEE9-475F-A396-E0DF181F916D}" type="presOf" srcId="{19024280-1831-466A-8994-A6685D1B84A1}" destId="{F3DDBCE6-E86C-4B11-AB68-95023B3B5579}" srcOrd="0" destOrd="0" presId="urn:microsoft.com/office/officeart/2005/8/layout/chevron2"/>
    <dgm:cxn modelId="{921433B7-E2E1-4A1F-BBD8-B0A4236A5768}" srcId="{53BE434B-F539-40DA-9321-BD73D1702E01}" destId="{501A8BFE-5170-40E4-B4C0-488F3847C13F}" srcOrd="1" destOrd="0" parTransId="{1EE75E0F-6978-4189-BA1E-461C81CD9315}" sibTransId="{0736A7E5-E36D-4526-B787-3AF6E3C19975}"/>
    <dgm:cxn modelId="{81DC7F58-712F-4B69-9F1D-DE1AB10AA39C}" srcId="{53BE434B-F539-40DA-9321-BD73D1702E01}" destId="{19024280-1831-466A-8994-A6685D1B84A1}" srcOrd="0" destOrd="0" parTransId="{FE592E7D-075D-4AE4-930E-4AA6413B7284}" sibTransId="{8B63BE28-8A8F-400F-9B7A-676F764C6795}"/>
    <dgm:cxn modelId="{84F80E21-A58C-4D8E-833F-6FED3642E6DE}" type="presOf" srcId="{0DAC65BE-8641-4420-8455-A64C4DF48C6F}" destId="{459F3F99-03DD-412C-840E-CAFF37B28197}" srcOrd="0" destOrd="0" presId="urn:microsoft.com/office/officeart/2005/8/layout/chevron2"/>
    <dgm:cxn modelId="{EF2D1A30-0354-4C88-A603-E738F0951490}" type="presOf" srcId="{53BE434B-F539-40DA-9321-BD73D1702E01}" destId="{234B9802-4E57-4919-AE4D-B8E9223C34E9}" srcOrd="0" destOrd="0" presId="urn:microsoft.com/office/officeart/2005/8/layout/chevron2"/>
    <dgm:cxn modelId="{018A083C-5C92-48D4-AED0-D3EAEF656860}" srcId="{7C35A65C-26FC-4D81-864D-5E20A9E32C97}" destId="{C9C620B7-827A-45D7-9E2F-F1641D825079}" srcOrd="0" destOrd="0" parTransId="{CD821E6A-DE03-48EA-9386-2CA8EBFB33BB}" sibTransId="{0B966595-5697-416F-BF21-204096AE64D3}"/>
    <dgm:cxn modelId="{8885B486-261D-4F2F-9CDC-96450FBF30FF}" type="presOf" srcId="{0BA9DC98-C3DA-4AE1-BAB7-B199916E3D28}" destId="{459F3F99-03DD-412C-840E-CAFF37B28197}" srcOrd="0" destOrd="1" presId="urn:microsoft.com/office/officeart/2005/8/layout/chevron2"/>
    <dgm:cxn modelId="{562FF627-5015-4FB0-8323-DDCAA0046C6C}" srcId="{208CE1CD-B955-4622-A4AF-9B23B3CAC1FD}" destId="{3553213A-CED3-4A51-AF42-88F63B4FF7D7}" srcOrd="1" destOrd="0" parTransId="{4338E0E4-F3CE-4D1B-A5B9-CD09A359BCF8}" sibTransId="{1435D62C-E351-4896-83AC-7DB59A19CCAA}"/>
    <dgm:cxn modelId="{49F9ED38-CDD2-459E-A9E4-AA2AFD8384D2}" type="presOf" srcId="{7C35A65C-26FC-4D81-864D-5E20A9E32C97}" destId="{B31C832D-BC1C-4542-954A-09FCCEE745A4}" srcOrd="0" destOrd="0" presId="urn:microsoft.com/office/officeart/2005/8/layout/chevron2"/>
    <dgm:cxn modelId="{0CCBE1A0-5CFA-4A71-B81A-505D4637D51C}" srcId="{18B37797-9EA2-4185-AC09-2680DDD1F709}" destId="{208CE1CD-B955-4622-A4AF-9B23B3CAC1FD}" srcOrd="1" destOrd="0" parTransId="{48D826A4-68AA-4E6D-8513-3FC48A1B9D44}" sibTransId="{E151EAEF-9E0F-4F7D-B935-4286A73CF84D}"/>
    <dgm:cxn modelId="{C052626E-96E3-4341-9F92-0E512A2C8936}" type="presOf" srcId="{C9C620B7-827A-45D7-9E2F-F1641D825079}" destId="{120A72E6-7019-4DF8-8631-1D4CC911CD1C}" srcOrd="0" destOrd="0" presId="urn:microsoft.com/office/officeart/2005/8/layout/chevron2"/>
    <dgm:cxn modelId="{90128FCA-DA82-47A2-B357-0F23E74BBAAB}" srcId="{208CE1CD-B955-4622-A4AF-9B23B3CAC1FD}" destId="{03FB546E-2129-488B-9EEB-7F0EF1586ACA}" srcOrd="0" destOrd="0" parTransId="{F8F1F468-7D7A-4441-BE73-1169CB30DABF}" sibTransId="{8B37218E-9D1E-4B05-9AB3-2785325FB88E}"/>
    <dgm:cxn modelId="{9EF6884C-004A-4B51-8153-25640EE85301}" srcId="{7C35A65C-26FC-4D81-864D-5E20A9E32C97}" destId="{438F72F7-969C-436F-A753-5259BE893207}" srcOrd="1" destOrd="0" parTransId="{3EAA1663-20F5-4B25-9F70-E1DF996C1925}" sibTransId="{C10A06C2-7A7B-4055-8993-163858597996}"/>
    <dgm:cxn modelId="{B0C8F960-98B5-4285-827F-AD6AC3BC9F10}" type="presParOf" srcId="{FC378FAD-1E52-455A-8EB2-00E83DFDDD51}" destId="{A394598E-B662-4094-A373-EDFE442FD055}" srcOrd="0" destOrd="0" presId="urn:microsoft.com/office/officeart/2005/8/layout/chevron2"/>
    <dgm:cxn modelId="{59FA1567-B715-405A-AD08-C279486B7E81}" type="presParOf" srcId="{A394598E-B662-4094-A373-EDFE442FD055}" destId="{B31C832D-BC1C-4542-954A-09FCCEE745A4}" srcOrd="0" destOrd="0" presId="urn:microsoft.com/office/officeart/2005/8/layout/chevron2"/>
    <dgm:cxn modelId="{AC6DAAD6-7432-40A0-8855-5CDE95EEA789}" type="presParOf" srcId="{A394598E-B662-4094-A373-EDFE442FD055}" destId="{120A72E6-7019-4DF8-8631-1D4CC911CD1C}" srcOrd="1" destOrd="0" presId="urn:microsoft.com/office/officeart/2005/8/layout/chevron2"/>
    <dgm:cxn modelId="{52E4FAC8-0B8E-446E-AFC6-87E27DDEC338}" type="presParOf" srcId="{FC378FAD-1E52-455A-8EB2-00E83DFDDD51}" destId="{2FC083F8-D4D4-411D-B123-37AAA217A933}" srcOrd="1" destOrd="0" presId="urn:microsoft.com/office/officeart/2005/8/layout/chevron2"/>
    <dgm:cxn modelId="{DEE8CAC8-0B68-4788-BA3D-AE990CD74814}" type="presParOf" srcId="{FC378FAD-1E52-455A-8EB2-00E83DFDDD51}" destId="{5814B11B-ACE3-4078-B0D6-576C5D829B42}" srcOrd="2" destOrd="0" presId="urn:microsoft.com/office/officeart/2005/8/layout/chevron2"/>
    <dgm:cxn modelId="{1C7869E1-3AB1-4850-899A-65F616815CC6}" type="presParOf" srcId="{5814B11B-ACE3-4078-B0D6-576C5D829B42}" destId="{62A62FB6-0DC7-480D-AD79-771C03803572}" srcOrd="0" destOrd="0" presId="urn:microsoft.com/office/officeart/2005/8/layout/chevron2"/>
    <dgm:cxn modelId="{E50B89DF-DBB4-4F18-B4FF-85EC1C2517D5}" type="presParOf" srcId="{5814B11B-ACE3-4078-B0D6-576C5D829B42}" destId="{94EC6E26-3464-4FE9-BB66-72D5A8CA483B}" srcOrd="1" destOrd="0" presId="urn:microsoft.com/office/officeart/2005/8/layout/chevron2"/>
    <dgm:cxn modelId="{7DD5F586-3699-481C-8018-7B2D4B3045D6}" type="presParOf" srcId="{FC378FAD-1E52-455A-8EB2-00E83DFDDD51}" destId="{732E82DE-CE48-48B8-AC05-E14F8B729C14}" srcOrd="3" destOrd="0" presId="urn:microsoft.com/office/officeart/2005/8/layout/chevron2"/>
    <dgm:cxn modelId="{EE8689A2-9B16-48D2-9EA4-794964E357C7}" type="presParOf" srcId="{FC378FAD-1E52-455A-8EB2-00E83DFDDD51}" destId="{A92AD23B-ECDA-4B48-934B-E9F7253CB2F3}" srcOrd="4" destOrd="0" presId="urn:microsoft.com/office/officeart/2005/8/layout/chevron2"/>
    <dgm:cxn modelId="{E724566E-3EDD-488B-83AD-6F9CA49ED09C}" type="presParOf" srcId="{A92AD23B-ECDA-4B48-934B-E9F7253CB2F3}" destId="{D02543B0-D831-4A66-8C42-EB8D99A66170}" srcOrd="0" destOrd="0" presId="urn:microsoft.com/office/officeart/2005/8/layout/chevron2"/>
    <dgm:cxn modelId="{4ADF4178-B8AD-4374-B58B-D94074298494}" type="presParOf" srcId="{A92AD23B-ECDA-4B48-934B-E9F7253CB2F3}" destId="{459F3F99-03DD-412C-840E-CAFF37B28197}" srcOrd="1" destOrd="0" presId="urn:microsoft.com/office/officeart/2005/8/layout/chevron2"/>
    <dgm:cxn modelId="{42F30532-C1FA-4749-8820-EC6493DF938C}" type="presParOf" srcId="{FC378FAD-1E52-455A-8EB2-00E83DFDDD51}" destId="{3C5B71B5-C15D-40F0-B032-6BB9A1276476}" srcOrd="5" destOrd="0" presId="urn:microsoft.com/office/officeart/2005/8/layout/chevron2"/>
    <dgm:cxn modelId="{4D7B454D-36D5-4C82-A303-A1A77FCDB4F0}" type="presParOf" srcId="{FC378FAD-1E52-455A-8EB2-00E83DFDDD51}" destId="{67E656D6-51B6-4008-8720-86BA34347FC1}" srcOrd="6" destOrd="0" presId="urn:microsoft.com/office/officeart/2005/8/layout/chevron2"/>
    <dgm:cxn modelId="{999E241D-BDC0-4CC5-9BAB-4FD5E9C4A593}" type="presParOf" srcId="{67E656D6-51B6-4008-8720-86BA34347FC1}" destId="{234B9802-4E57-4919-AE4D-B8E9223C34E9}" srcOrd="0" destOrd="0" presId="urn:microsoft.com/office/officeart/2005/8/layout/chevron2"/>
    <dgm:cxn modelId="{052F72D4-8E0E-453E-BFA7-D792609B89FC}" type="presParOf" srcId="{67E656D6-51B6-4008-8720-86BA34347FC1}" destId="{F3DDBCE6-E86C-4B11-AB68-95023B3B55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C832D-BC1C-4542-954A-09FCCEE745A4}">
      <dsp:nvSpPr>
        <dsp:cNvPr id="0" name=""/>
        <dsp:cNvSpPr/>
      </dsp:nvSpPr>
      <dsp:spPr>
        <a:xfrm rot="5400000">
          <a:off x="-218998" y="219474"/>
          <a:ext cx="1459992" cy="1021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Fırın</a:t>
          </a:r>
          <a:endParaRPr lang="tr-TR" sz="2300" kern="1200" dirty="0"/>
        </a:p>
      </dsp:txBody>
      <dsp:txXfrm rot="-5400000">
        <a:off x="1" y="511472"/>
        <a:ext cx="1021994" cy="437998"/>
      </dsp:txXfrm>
    </dsp:sp>
    <dsp:sp modelId="{120A72E6-7019-4DF8-8631-1D4CC911CD1C}">
      <dsp:nvSpPr>
        <dsp:cNvPr id="0" name=""/>
        <dsp:cNvSpPr/>
      </dsp:nvSpPr>
      <dsp:spPr>
        <a:xfrm rot="5400000">
          <a:off x="3600895" y="-2578425"/>
          <a:ext cx="948995" cy="61067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Atık </a:t>
          </a:r>
          <a:r>
            <a:rPr lang="tr-TR" sz="2700" kern="1200" dirty="0" err="1" smtClean="0"/>
            <a:t>Karakterizasyonu</a:t>
          </a:r>
          <a:endParaRPr lang="tr-T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Kütle ve </a:t>
          </a:r>
          <a:r>
            <a:rPr lang="tr-TR" sz="2700" kern="1200" smtClean="0"/>
            <a:t>Enerji Dengesi</a:t>
          </a:r>
          <a:endParaRPr lang="tr-TR" sz="2700" kern="1200" dirty="0"/>
        </a:p>
      </dsp:txBody>
      <dsp:txXfrm rot="-5400000">
        <a:off x="1021995" y="46801"/>
        <a:ext cx="6060470" cy="856343"/>
      </dsp:txXfrm>
    </dsp:sp>
    <dsp:sp modelId="{62A62FB6-0DC7-480D-AD79-771C03803572}">
      <dsp:nvSpPr>
        <dsp:cNvPr id="0" name=""/>
        <dsp:cNvSpPr/>
      </dsp:nvSpPr>
      <dsp:spPr>
        <a:xfrm rot="5400000">
          <a:off x="-218998" y="1534822"/>
          <a:ext cx="1459992" cy="1021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Kazan</a:t>
          </a:r>
          <a:endParaRPr lang="tr-TR" sz="2300" kern="1200" dirty="0"/>
        </a:p>
      </dsp:txBody>
      <dsp:txXfrm rot="-5400000">
        <a:off x="1" y="1826820"/>
        <a:ext cx="1021994" cy="437998"/>
      </dsp:txXfrm>
    </dsp:sp>
    <dsp:sp modelId="{94EC6E26-3464-4FE9-BB66-72D5A8CA483B}">
      <dsp:nvSpPr>
        <dsp:cNvPr id="0" name=""/>
        <dsp:cNvSpPr/>
      </dsp:nvSpPr>
      <dsp:spPr>
        <a:xfrm rot="5400000">
          <a:off x="3600895" y="-1263076"/>
          <a:ext cx="948995" cy="61067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Buhar Yükü</a:t>
          </a:r>
          <a:endParaRPr lang="tr-T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Emisyon Yükü</a:t>
          </a:r>
          <a:endParaRPr lang="tr-TR" sz="2700" kern="1200" dirty="0"/>
        </a:p>
      </dsp:txBody>
      <dsp:txXfrm rot="-5400000">
        <a:off x="1021995" y="1362150"/>
        <a:ext cx="6060470" cy="856343"/>
      </dsp:txXfrm>
    </dsp:sp>
    <dsp:sp modelId="{D02543B0-D831-4A66-8C42-EB8D99A66170}">
      <dsp:nvSpPr>
        <dsp:cNvPr id="0" name=""/>
        <dsp:cNvSpPr/>
      </dsp:nvSpPr>
      <dsp:spPr>
        <a:xfrm rot="5400000">
          <a:off x="-218998" y="2850170"/>
          <a:ext cx="1459992" cy="1021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Türbin</a:t>
          </a:r>
          <a:endParaRPr lang="tr-TR" sz="2300" kern="1200" dirty="0"/>
        </a:p>
      </dsp:txBody>
      <dsp:txXfrm rot="-5400000">
        <a:off x="1" y="3142168"/>
        <a:ext cx="1021994" cy="437998"/>
      </dsp:txXfrm>
    </dsp:sp>
    <dsp:sp modelId="{459F3F99-03DD-412C-840E-CAFF37B28197}">
      <dsp:nvSpPr>
        <dsp:cNvPr id="0" name=""/>
        <dsp:cNvSpPr/>
      </dsp:nvSpPr>
      <dsp:spPr>
        <a:xfrm rot="5400000">
          <a:off x="3600895" y="52271"/>
          <a:ext cx="948995" cy="61067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smtClean="0"/>
            <a:t>Elektrik Üretimi</a:t>
          </a:r>
          <a:endParaRPr lang="tr-TR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smtClean="0"/>
            <a:t>Kapasite</a:t>
          </a:r>
          <a:endParaRPr lang="tr-TR" sz="2700" kern="1200" dirty="0"/>
        </a:p>
      </dsp:txBody>
      <dsp:txXfrm rot="-5400000">
        <a:off x="1021995" y="2677497"/>
        <a:ext cx="6060470" cy="856343"/>
      </dsp:txXfrm>
    </dsp:sp>
    <dsp:sp modelId="{234B9802-4E57-4919-AE4D-B8E9223C34E9}">
      <dsp:nvSpPr>
        <dsp:cNvPr id="0" name=""/>
        <dsp:cNvSpPr/>
      </dsp:nvSpPr>
      <dsp:spPr>
        <a:xfrm rot="5400000">
          <a:off x="-218998" y="4165519"/>
          <a:ext cx="1459992" cy="1021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Fizibilite</a:t>
          </a:r>
          <a:endParaRPr lang="tr-TR" sz="2300" kern="1200" dirty="0"/>
        </a:p>
      </dsp:txBody>
      <dsp:txXfrm rot="-5400000">
        <a:off x="1" y="4457517"/>
        <a:ext cx="1021994" cy="437998"/>
      </dsp:txXfrm>
    </dsp:sp>
    <dsp:sp modelId="{F3DDBCE6-E86C-4B11-AB68-95023B3B5579}">
      <dsp:nvSpPr>
        <dsp:cNvPr id="0" name=""/>
        <dsp:cNvSpPr/>
      </dsp:nvSpPr>
      <dsp:spPr>
        <a:xfrm rot="5400000">
          <a:off x="3600895" y="1367619"/>
          <a:ext cx="948995" cy="61067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Maliyet  hesaplamaları</a:t>
          </a:r>
          <a:endParaRPr lang="tr-T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Geri ödeme hesaplamaları</a:t>
          </a:r>
          <a:endParaRPr lang="tr-TR" sz="2700" kern="1200" dirty="0"/>
        </a:p>
      </dsp:txBody>
      <dsp:txXfrm rot="-5400000">
        <a:off x="1021995" y="3992845"/>
        <a:ext cx="6060470" cy="856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A34A3-A8BE-4074-B388-6244D5A2F23C}" type="datetimeFigureOut">
              <a:rPr lang="tr-TR" smtClean="0"/>
              <a:pPr/>
              <a:t>12.04.2018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2FA85-F662-47C6-84EF-84CC4C3CD1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6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FA85-F662-47C6-84EF-84CC4C3CD15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951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FA85-F662-47C6-84EF-84CC4C3CD152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9106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FA85-F662-47C6-84EF-84CC4C3CD152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49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FA85-F662-47C6-84EF-84CC4C3CD152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131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Resim" descr="Arka Fon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55575" y="-53647"/>
            <a:ext cx="9199575" cy="6911647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defRPr>
            </a:lvl1pPr>
          </a:lstStyle>
          <a:p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orbe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İsim</a:t>
            </a:r>
            <a:endParaRPr lang="en-US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fld id="{06EAFD41-47FB-4649-9081-43F2DC5CEE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fld id="{074B379A-8968-4E49-B7C7-EB6E50A49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466" y="216671"/>
            <a:ext cx="1040279" cy="1180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rmAutofit/>
          </a:bodyPr>
          <a:lstStyle>
            <a:lvl1pPr>
              <a:defRPr sz="3200" b="1">
                <a:latin typeface="Corbel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400" y="1052736"/>
            <a:ext cx="7715200" cy="5073427"/>
          </a:xfrm>
        </p:spPr>
        <p:txBody>
          <a:bodyPr>
            <a:normAutofit/>
          </a:bodyPr>
          <a:lstStyle>
            <a:lvl1pPr>
              <a:defRPr sz="2800">
                <a:latin typeface="Corbel" pitchFamily="34" charset="0"/>
              </a:defRPr>
            </a:lvl1pPr>
            <a:lvl2pPr>
              <a:defRPr sz="2400">
                <a:latin typeface="Corbel" pitchFamily="34" charset="0"/>
              </a:defRPr>
            </a:lvl2pPr>
            <a:lvl3pPr>
              <a:defRPr sz="2000">
                <a:latin typeface="Corbel" pitchFamily="34" charset="0"/>
              </a:defRPr>
            </a:lvl3pPr>
            <a:lvl4pPr>
              <a:defRPr sz="1800">
                <a:latin typeface="Corbel" pitchFamily="34" charset="0"/>
              </a:defRPr>
            </a:lvl4pPr>
            <a:lvl5pPr>
              <a:defRPr sz="1800">
                <a:latin typeface="Corbel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 smtClean="0"/>
          </a:p>
          <a:p>
            <a:pPr lvl="4"/>
            <a:endParaRPr lang="tr-TR" noProof="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fld id="{06EAFD41-47FB-4649-9081-43F2DC5CEE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Toplantı Adı, vb.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fld id="{074B379A-8968-4E49-B7C7-EB6E50A49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Corbel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28256" cy="5073427"/>
          </a:xfrm>
        </p:spPr>
        <p:txBody>
          <a:bodyPr/>
          <a:lstStyle>
            <a:lvl1pPr>
              <a:defRPr sz="2800">
                <a:latin typeface="Corbel" pitchFamily="34" charset="0"/>
              </a:defRPr>
            </a:lvl1pPr>
            <a:lvl2pPr>
              <a:defRPr sz="2400">
                <a:latin typeface="Corbel" pitchFamily="34" charset="0"/>
              </a:defRPr>
            </a:lvl2pPr>
            <a:lvl3pPr>
              <a:defRPr sz="2000">
                <a:latin typeface="Corbel" pitchFamily="34" charset="0"/>
              </a:defRPr>
            </a:lvl3pPr>
            <a:lvl4pPr>
              <a:defRPr sz="1800">
                <a:latin typeface="Corbel" pitchFamily="34" charset="0"/>
              </a:defRPr>
            </a:lvl4pPr>
            <a:lvl5pPr>
              <a:defRPr sz="1800">
                <a:latin typeface="Corbe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>
                <a:latin typeface="Corbel" pitchFamily="34" charset="0"/>
              </a:defRPr>
            </a:lvl1pPr>
            <a:lvl2pPr>
              <a:defRPr sz="2400">
                <a:latin typeface="Corbel" pitchFamily="34" charset="0"/>
              </a:defRPr>
            </a:lvl2pPr>
            <a:lvl3pPr>
              <a:defRPr sz="2000">
                <a:latin typeface="Corbel" pitchFamily="34" charset="0"/>
              </a:defRPr>
            </a:lvl3pPr>
            <a:lvl4pPr>
              <a:defRPr sz="1800">
                <a:latin typeface="Corbel" pitchFamily="34" charset="0"/>
              </a:defRPr>
            </a:lvl4pPr>
            <a:lvl5pPr>
              <a:defRPr sz="1800">
                <a:latin typeface="Corbe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fld id="{06EAFD41-47FB-4649-9081-43F2DC5CEE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fld id="{074B379A-8968-4E49-B7C7-EB6E50A49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Corbel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124745"/>
            <a:ext cx="4029844" cy="792088"/>
          </a:xfrm>
        </p:spPr>
        <p:txBody>
          <a:bodyPr anchor="t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29844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792088"/>
          </a:xfrm>
        </p:spPr>
        <p:txBody>
          <a:bodyPr anchor="t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FD41-47FB-4649-9081-43F2DC5CEE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Corbel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fld id="{06EAFD41-47FB-4649-9081-43F2DC5CEE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fld id="{074B379A-8968-4E49-B7C7-EB6E50A49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723DF4-CC9A-4944-B1D2-D7AA6592A63C}" type="slidenum">
              <a:rPr lang="tr-TR">
                <a:solidFill>
                  <a:srgbClr val="000000"/>
                </a:solidFill>
              </a:rPr>
              <a:pPr/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315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Resim" descr="Arka Fon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916" y="0"/>
            <a:ext cx="9128169" cy="6858000"/>
          </a:xfrm>
          <a:prstGeom prst="rect">
            <a:avLst/>
          </a:prstGeom>
        </p:spPr>
      </p:pic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14400" y="1052736"/>
            <a:ext cx="77152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</a:lstStyle>
          <a:p>
            <a:fld id="{06EAFD41-47FB-4649-9081-43F2DC5CEE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</a:lstStyle>
          <a:p>
            <a:fld id="{074B379A-8968-4E49-B7C7-EB6E50A49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" name="24 Resim" descr="Template Resim_2 copy.png"/>
          <p:cNvPicPr>
            <a:picLocks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-71576" y="-43200"/>
            <a:ext cx="8460000" cy="843582"/>
          </a:xfrm>
          <a:prstGeom prst="rect">
            <a:avLst/>
          </a:prstGeom>
        </p:spPr>
      </p:pic>
      <p:pic>
        <p:nvPicPr>
          <p:cNvPr id="13" name="Picture 3" descr="C:\Documents and Settings\ozden.hanoglu\Desktop\logo.png"/>
          <p:cNvPicPr>
            <a:picLocks noChangeAspect="1" noChangeArrowheads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453429" y="71414"/>
            <a:ext cx="516664" cy="690541"/>
          </a:xfrm>
          <a:prstGeom prst="rect">
            <a:avLst/>
          </a:prstGeom>
          <a:noFill/>
        </p:spPr>
      </p:pic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1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Corbe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orbe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orbe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orbe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Corbe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 eaLnBrk="0" hangingPunct="0">
              <a:defRPr/>
            </a:pP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/>
              <a:t/>
            </a:r>
            <a:br>
              <a:rPr lang="tr-TR" sz="3600" dirty="0"/>
            </a:br>
            <a:r>
              <a:rPr lang="en-US" sz="3600" dirty="0" smtClean="0"/>
              <a:t>YAKMA </a:t>
            </a:r>
            <a:r>
              <a:rPr lang="en-US" sz="3600" dirty="0"/>
              <a:t>TESİSİNİN GİRDİ VE ÇIKTI (BUHAR, ELEKTRİK)  MALİYETLERİNİN İRDELENMESİ VE DEĞERLENDİRİLME POTANSİYELİNİN BELİRLENMESİ </a:t>
            </a:r>
            <a:endParaRPr lang="tr-TR" sz="3600" dirty="0">
              <a:latin typeface="+mn-lt"/>
            </a:endParaRPr>
          </a:p>
        </p:txBody>
      </p:sp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/>
          <a:lstStyle/>
          <a:p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Dr</a:t>
            </a:r>
            <a:r>
              <a:rPr lang="tr-TR" dirty="0" smtClean="0">
                <a:latin typeface="+mn-lt"/>
              </a:rPr>
              <a:t>. </a:t>
            </a:r>
            <a:r>
              <a:rPr lang="tr-TR" dirty="0" smtClean="0">
                <a:latin typeface="+mn-lt"/>
              </a:rPr>
              <a:t>Mehmet Ünsal</a:t>
            </a: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82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Birim </a:t>
            </a:r>
            <a:r>
              <a:rPr lang="tr-TR" dirty="0"/>
              <a:t>yatırım bedeli ve tesis yatırım maliyeti</a:t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952992"/>
              </p:ext>
            </p:extLst>
          </p:nvPr>
        </p:nvGraphicFramePr>
        <p:xfrm>
          <a:off x="323528" y="1700809"/>
          <a:ext cx="8496944" cy="3096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0534"/>
                <a:gridCol w="2302910"/>
                <a:gridCol w="2223500"/>
              </a:tblGrid>
              <a:tr h="1032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Elektrik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satış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rakamı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tr-TR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US$cent/kWh</a:t>
                      </a:r>
                      <a:endParaRPr lang="tr-TR" sz="20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032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Tesis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kurulum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maliyeti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r>
                        <a:rPr lang="tr-TR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US$/ton gün atık </a:t>
                      </a:r>
                      <a:endParaRPr lang="tr-TR" sz="20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032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Tesis kurulum toplam maliyeti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r>
                        <a:rPr lang="tr-TR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</a:t>
                      </a:r>
                      <a:r>
                        <a:rPr lang="tr-TR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797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</a:t>
                      </a:r>
                      <a:endParaRPr lang="tr-TR" sz="2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7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1281" y="0"/>
            <a:ext cx="7776864" cy="706090"/>
          </a:xfrm>
        </p:spPr>
        <p:txBody>
          <a:bodyPr/>
          <a:lstStyle/>
          <a:p>
            <a:pPr algn="ctr"/>
            <a:r>
              <a:rPr lang="tr-TR" dirty="0"/>
              <a:t>Yatırım bedeli ödeme </a:t>
            </a:r>
            <a:endParaRPr lang="tr-TR" dirty="0">
              <a:latin typeface="+mj-lt"/>
            </a:endParaRPr>
          </a:p>
        </p:txBody>
      </p:sp>
      <p:graphicFrame>
        <p:nvGraphicFramePr>
          <p:cNvPr id="27" name="Tablo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53575"/>
              </p:ext>
            </p:extLst>
          </p:nvPr>
        </p:nvGraphicFramePr>
        <p:xfrm>
          <a:off x="539552" y="1484782"/>
          <a:ext cx="8064896" cy="3528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2837"/>
                <a:gridCol w="1777513"/>
                <a:gridCol w="2098832"/>
                <a:gridCol w="1615714"/>
              </a:tblGrid>
              <a:tr h="11761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Yıl</a:t>
                      </a:r>
                      <a:endParaRPr lang="tr-TR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tr-TR" sz="2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tr-TR" sz="2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tr-TR" sz="2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1761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Öz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sermaye</a:t>
                      </a:r>
                      <a:endParaRPr lang="tr-TR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tr-T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</a:t>
                      </a:r>
                      <a:r>
                        <a:rPr lang="tr-T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tr-TR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1761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Banka finansmanı</a:t>
                      </a:r>
                      <a:endParaRPr lang="tr-TR" sz="2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r>
                        <a:rPr lang="tr-T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r>
                        <a:rPr lang="tr-T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</a:t>
                      </a:r>
                      <a:endParaRPr lang="tr-TR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r>
                        <a:rPr lang="tr-T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r>
                        <a:rPr lang="tr-T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</a:t>
                      </a:r>
                      <a:endParaRPr lang="tr-TR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3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maliyet</a:t>
            </a:r>
            <a:r>
              <a:rPr lang="en-US" dirty="0"/>
              <a:t> </a:t>
            </a:r>
            <a:r>
              <a:rPr lang="en-US" dirty="0" err="1"/>
              <a:t>kalemleri</a:t>
            </a:r>
            <a:r>
              <a:rPr lang="en-US" dirty="0"/>
              <a:t> </a:t>
            </a:r>
            <a:endParaRPr lang="en-GB" dirty="0">
              <a:latin typeface="+mn-lt"/>
            </a:endParaRPr>
          </a:p>
        </p:txBody>
      </p:sp>
      <p:graphicFrame>
        <p:nvGraphicFramePr>
          <p:cNvPr id="31" name="Tablo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204694"/>
              </p:ext>
            </p:extLst>
          </p:nvPr>
        </p:nvGraphicFramePr>
        <p:xfrm>
          <a:off x="467543" y="1052734"/>
          <a:ext cx="8136905" cy="4464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9417"/>
                <a:gridCol w="1403183"/>
                <a:gridCol w="2914305"/>
              </a:tblGrid>
              <a:tr h="7865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Atık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kabul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kurutma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fırın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kazan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ünitesi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878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7865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Türbin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elektrik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üretim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ünitesi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799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7865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Baca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gazı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arıtma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sistemi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036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763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3183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Tesis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kurulumu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yardımcı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işletmeler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ve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montaj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7865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797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3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Tesis işletme birim maliyetleri</a:t>
            </a:r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27966"/>
              </p:ext>
            </p:extLst>
          </p:nvPr>
        </p:nvGraphicFramePr>
        <p:xfrm>
          <a:off x="1259632" y="908720"/>
          <a:ext cx="6696744" cy="5760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2051"/>
                <a:gridCol w="2106023"/>
                <a:gridCol w="2318670"/>
              </a:tblGrid>
              <a:tr h="11521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İşletme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Maliyetleri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Birim maliyet (US$/ton)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İşletme Maliyeti (US$)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768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Kimyasallar ve diğer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608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768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Kül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nihai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bertarafı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017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768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Personel maliyetleri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804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768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Bakım ve yedek parça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848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1521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Ön görülemeyen giderler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840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 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871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Tesisin finansmanı</a:t>
            </a:r>
          </a:p>
        </p:txBody>
      </p:sp>
      <p:graphicFrame>
        <p:nvGraphicFramePr>
          <p:cNvPr id="8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751091"/>
              </p:ext>
            </p:extLst>
          </p:nvPr>
        </p:nvGraphicFramePr>
        <p:xfrm>
          <a:off x="323529" y="764699"/>
          <a:ext cx="8424935" cy="5976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113"/>
                <a:gridCol w="1268109"/>
                <a:gridCol w="1615817"/>
                <a:gridCol w="1314595"/>
                <a:gridCol w="1581419"/>
                <a:gridCol w="1786882"/>
              </a:tblGrid>
              <a:tr h="514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Yıllar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 Para (US$)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 Para İtfası (US$)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Faiz (US$)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Kalan Ana Para  (US$)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Yıllık Ödemeler (US$)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901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901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901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901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578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058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469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598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768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527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901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598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058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631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976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901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976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058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404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901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404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058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901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058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087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709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939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901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058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901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058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058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866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680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646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901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866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058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999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901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058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029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058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651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901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058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058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901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6220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578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581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  <a:r>
                        <a:rPr lang="tr-T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9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Tesis amortisman tablosu (</a:t>
            </a:r>
            <a:r>
              <a:rPr lang="tr-TR" b="0" dirty="0" smtClean="0"/>
              <a:t>Amortismana </a:t>
            </a:r>
            <a:r>
              <a:rPr lang="tr-TR" b="0" dirty="0"/>
              <a:t>Tabi İktisadi Kıymetler </a:t>
            </a:r>
            <a:r>
              <a:rPr lang="tr-TR" b="0" dirty="0" err="1" smtClean="0"/>
              <a:t>Tablosu’ndan</a:t>
            </a:r>
            <a:r>
              <a:rPr lang="tr-TR" b="0" dirty="0" smtClean="0"/>
              <a:t> )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753546"/>
              </p:ext>
            </p:extLst>
          </p:nvPr>
        </p:nvGraphicFramePr>
        <p:xfrm>
          <a:off x="179512" y="908720"/>
          <a:ext cx="8496944" cy="561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1163"/>
                <a:gridCol w="837870"/>
                <a:gridCol w="1317618"/>
                <a:gridCol w="2390293"/>
              </a:tblGrid>
              <a:tr h="864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Amortisman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 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Yıl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Amortisman Gideri (US$)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2961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Atık kabul, kurutma,fırın, kazan ünitesi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942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864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Türbin ve elektrik üretim ünitesi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965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864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Baca gazı arıtma sistemi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676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2961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Tesis kurulumu, yardımcı işletmeler  ve montaj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32048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674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931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9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Kül </a:t>
            </a:r>
            <a:r>
              <a:rPr lang="tr-TR" dirty="0" err="1" smtClean="0"/>
              <a:t>gerikazanım</a:t>
            </a:r>
            <a:r>
              <a:rPr lang="tr-TR" dirty="0" smtClean="0"/>
              <a:t> </a:t>
            </a:r>
            <a:r>
              <a:rPr lang="tr-TR" smtClean="0"/>
              <a:t>tablosu </a:t>
            </a:r>
            <a:endParaRPr lang="tr-TR" dirty="0"/>
          </a:p>
        </p:txBody>
      </p:sp>
      <p:graphicFrame>
        <p:nvGraphicFramePr>
          <p:cNvPr id="3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075174"/>
              </p:ext>
            </p:extLst>
          </p:nvPr>
        </p:nvGraphicFramePr>
        <p:xfrm>
          <a:off x="395536" y="1124745"/>
          <a:ext cx="7128791" cy="4248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6504"/>
                <a:gridCol w="2592287"/>
              </a:tblGrid>
              <a:tr h="849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Kül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miktarı</a:t>
                      </a:r>
                      <a:r>
                        <a:rPr lang="en-US" sz="2400" dirty="0">
                          <a:effectLst/>
                        </a:rPr>
                        <a:t> (ton/</a:t>
                      </a:r>
                      <a:r>
                        <a:rPr lang="en-US" sz="2400" dirty="0" err="1">
                          <a:effectLst/>
                        </a:rPr>
                        <a:t>yıl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23</a:t>
                      </a:r>
                      <a:r>
                        <a:rPr lang="tr-TR" sz="2400" dirty="0" smtClean="0">
                          <a:effectLst/>
                        </a:rPr>
                        <a:t>.</a:t>
                      </a:r>
                      <a:r>
                        <a:rPr lang="en-US" sz="2400" dirty="0" smtClean="0">
                          <a:effectLst/>
                        </a:rPr>
                        <a:t>957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849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Değer oranı (%)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3%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849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Değer birim geliri (US$/ton)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200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849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Toplam gelir (US$/yıl)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143</a:t>
                      </a:r>
                      <a:r>
                        <a:rPr lang="tr-TR" sz="2400" dirty="0" smtClean="0">
                          <a:effectLst/>
                        </a:rPr>
                        <a:t>.</a:t>
                      </a:r>
                      <a:r>
                        <a:rPr lang="en-US" sz="2400" dirty="0" smtClean="0">
                          <a:effectLst/>
                        </a:rPr>
                        <a:t>743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849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Kül geliri (US$/atık ton)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0</a:t>
                      </a:r>
                      <a:r>
                        <a:rPr lang="tr-TR" sz="2400" dirty="0" smtClean="0">
                          <a:effectLst/>
                        </a:rPr>
                        <a:t>,</a:t>
                      </a:r>
                      <a:r>
                        <a:rPr lang="en-US" sz="2400" dirty="0" smtClean="0">
                          <a:effectLst/>
                        </a:rPr>
                        <a:t>55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6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Karbon Kredisi</a:t>
            </a:r>
          </a:p>
        </p:txBody>
      </p:sp>
      <p:graphicFrame>
        <p:nvGraphicFramePr>
          <p:cNvPr id="3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358785"/>
              </p:ext>
            </p:extLst>
          </p:nvPr>
        </p:nvGraphicFramePr>
        <p:xfrm>
          <a:off x="1187624" y="1268760"/>
          <a:ext cx="6624736" cy="2808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6584"/>
                <a:gridCol w="1368152"/>
              </a:tblGrid>
              <a:tr h="561663">
                <a:tc gridSpan="2">
                  <a:txBody>
                    <a:bodyPr/>
                    <a:lstStyle/>
                    <a:p>
                      <a:r>
                        <a:rPr lang="tr-TR" sz="2000" dirty="0" smtClean="0"/>
                        <a:t>Karbon Kredisi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123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Karbon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kredisi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gelir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(US$/ton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atık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123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Karbon kredisi toplam gelir (US$/yıl)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602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1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Geri ödemeler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Senaryo 1’e göre (%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12 faiz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bertaraf bedeli 20 US$/atık ton olduğunda geri ödeme süresi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yıldır. Sonrasında bertaraf ücreti alınmadan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71 milyon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dolar gelir kazanmaktadır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Senaryo 2’ye göre bertaraf bedeli 50  US$/atık ton olduğunda geri ödeme süresi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yıldır. Sonrasında bertaraf ücreti alınmadan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171 milyon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dolar gelir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kazandırmaktadır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87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Geri ödemeler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Senaryo 3’e göre (%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6 faiz) bertaraf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bedeli 15 US$/atık ton olduğunda geri ödeme süresi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yıldır. Sonrasında bertaraf ücreti alınmadan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milyon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dolar gelir kazanmaktadır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Senaryo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4’e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göre (%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6 faiz) bertaraf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bedeli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US$/atık ton olduğunda geri ödeme süresi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yıldır. Sonrasında bertaraf ücreti alınmadan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126 milyon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dolar gelir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kazandırmaktadır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691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endParaRPr lang="en-GB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" y="886408"/>
            <a:ext cx="9010451" cy="587727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93491" y="3068960"/>
            <a:ext cx="2606301" cy="302433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b="1" u="none" kern="1200" dirty="0" smtClean="0">
              <a:latin typeface="Futura Bk BT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843808" y="1916832"/>
            <a:ext cx="2448272" cy="417646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b="1" u="none" kern="1200" dirty="0" smtClean="0">
              <a:latin typeface="Futura Bk BT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436096" y="3068960"/>
            <a:ext cx="3528392" cy="352839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b="1" u="none" kern="1200" dirty="0" smtClean="0">
              <a:latin typeface="Futura Bk BT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45891" y="1038808"/>
            <a:ext cx="8858051" cy="167011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b="1" u="none" kern="1200" dirty="0" smtClean="0">
              <a:latin typeface="Futura Bk BT" pitchFamily="34" charset="0"/>
            </a:endParaRPr>
          </a:p>
        </p:txBody>
      </p:sp>
      <p:sp>
        <p:nvSpPr>
          <p:cNvPr id="9" name="Unvan 3"/>
          <p:cNvSpPr txBox="1">
            <a:spLocks/>
          </p:cNvSpPr>
          <p:nvPr/>
        </p:nvSpPr>
        <p:spPr>
          <a:xfrm>
            <a:off x="357918" y="5747246"/>
            <a:ext cx="2184455" cy="70609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algn="ctr">
              <a:spcBef>
                <a:spcPct val="0"/>
              </a:spcBef>
              <a:buNone/>
              <a:defRPr sz="1200" b="1">
                <a:ea typeface="+mj-ea"/>
                <a:cs typeface="+mj-cs"/>
              </a:defRPr>
            </a:lvl1pPr>
          </a:lstStyle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ATIK KABUL DEPOLAMA HAZIRLAMA VE YÜKLEME</a:t>
            </a:r>
            <a:br>
              <a:rPr lang="es-ES" dirty="0"/>
            </a:br>
            <a:endParaRPr lang="tr-TR" dirty="0"/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357918" y="886408"/>
            <a:ext cx="1892645" cy="59421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>
              <a:spcBef>
                <a:spcPct val="0"/>
              </a:spcBef>
              <a:buNone/>
              <a:defRPr sz="1400" b="1">
                <a:ea typeface="+mj-ea"/>
                <a:cs typeface="+mj-cs"/>
              </a:defRPr>
            </a:lvl1pPr>
          </a:lstStyle>
          <a:p>
            <a:pPr algn="ctr"/>
            <a:r>
              <a:rPr lang="tr-TR" sz="1200" dirty="0"/>
              <a:t>TÜRBİN, ELEKTRİK ÜRETİMİ VE OTOMASYON</a:t>
            </a:r>
            <a:endParaRPr lang="en-GB" sz="1200" dirty="0"/>
          </a:p>
        </p:txBody>
      </p:sp>
      <p:sp>
        <p:nvSpPr>
          <p:cNvPr id="11" name="Unvan 3"/>
          <p:cNvSpPr txBox="1">
            <a:spLocks/>
          </p:cNvSpPr>
          <p:nvPr/>
        </p:nvSpPr>
        <p:spPr>
          <a:xfrm>
            <a:off x="2975716" y="1584114"/>
            <a:ext cx="2184455" cy="43105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algn="ctr">
              <a:spcBef>
                <a:spcPct val="0"/>
              </a:spcBef>
              <a:buNone/>
              <a:defRPr sz="1200" b="1">
                <a:ea typeface="+mj-ea"/>
                <a:cs typeface="+mj-cs"/>
              </a:defRPr>
            </a:lvl1pPr>
          </a:lstStyle>
          <a:p>
            <a:r>
              <a:rPr lang="tr-TR" dirty="0" smtClean="0"/>
              <a:t>FIRIN VE KAZAN</a:t>
            </a:r>
            <a:endParaRPr lang="tr-TR" dirty="0"/>
          </a:p>
        </p:txBody>
      </p:sp>
      <p:sp>
        <p:nvSpPr>
          <p:cNvPr id="12" name="Unvan 3"/>
          <p:cNvSpPr txBox="1">
            <a:spLocks/>
          </p:cNvSpPr>
          <p:nvPr/>
        </p:nvSpPr>
        <p:spPr>
          <a:xfrm>
            <a:off x="5834803" y="6381827"/>
            <a:ext cx="2184455" cy="43105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algn="ctr">
              <a:spcBef>
                <a:spcPct val="0"/>
              </a:spcBef>
              <a:buNone/>
              <a:defRPr sz="1200" b="1">
                <a:ea typeface="+mj-ea"/>
                <a:cs typeface="+mj-cs"/>
              </a:defRPr>
            </a:lvl1pPr>
          </a:lstStyle>
          <a:p>
            <a:r>
              <a:rPr lang="tr-TR" dirty="0" smtClean="0"/>
              <a:t>BACA GAZI TEMİZLEME</a:t>
            </a:r>
            <a:endParaRPr lang="tr-TR" dirty="0"/>
          </a:p>
        </p:txBody>
      </p:sp>
      <p:sp>
        <p:nvSpPr>
          <p:cNvPr id="13" name="Unvan 3"/>
          <p:cNvSpPr txBox="1">
            <a:spLocks/>
          </p:cNvSpPr>
          <p:nvPr/>
        </p:nvSpPr>
        <p:spPr>
          <a:xfrm>
            <a:off x="93491" y="0"/>
            <a:ext cx="769465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Corbe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 smtClean="0">
                <a:latin typeface="+mn-lt"/>
              </a:rPr>
              <a:t>Atık Yakma Sistemi</a:t>
            </a:r>
            <a:endParaRPr lang="tr-T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90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Geri ödemeler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Senaryo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5’e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göre (%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faiz) bertaraf bedeli 15 US$/atık ton olduğunda geri ödeme süresi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yıldır. Sonrasında bertaraf ücreti alınmadan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85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milyar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dolar gelir kazanmaktadır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Senaryo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6’ya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göre (%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faiz) bertaraf bedeli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US$/atık ton olduğunda geri ödeme süresi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yıldır. Sonrasında bertaraf ücreti alınmadan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yaklaşık 106 milyon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dolar gelir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kazandırmaktadır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9768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Ülkemizde </a:t>
            </a:r>
            <a:r>
              <a:rPr lang="tr-TR" dirty="0"/>
              <a:t>mevcut bir evsel atık yakma tesisi bulunmamaktadır. </a:t>
            </a:r>
            <a:r>
              <a:rPr lang="tr-TR" dirty="0" err="1"/>
              <a:t>Sözkonusu</a:t>
            </a:r>
            <a:r>
              <a:rPr lang="tr-TR" dirty="0"/>
              <a:t> ön fizibiliteye bu gözle bakıldığında bu çalışma, termodinamik, ısı transferi, </a:t>
            </a:r>
            <a:r>
              <a:rPr lang="tr-TR" dirty="0" err="1"/>
              <a:t>stokiyometri</a:t>
            </a:r>
            <a:r>
              <a:rPr lang="tr-TR" dirty="0"/>
              <a:t>, proses ve ekipman simülasyonu bilim dalları ve teknikleri ve literatür bilgisi ışığında hazırlanmış olan bir çalışmadır.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33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03648" y="2708920"/>
            <a:ext cx="647858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821063"/>
              </p:ext>
            </p:extLst>
          </p:nvPr>
        </p:nvGraphicFramePr>
        <p:xfrm>
          <a:off x="826517" y="1988840"/>
          <a:ext cx="7632848" cy="2100263"/>
        </p:xfrm>
        <a:graphic>
          <a:graphicData uri="http://schemas.openxmlformats.org/drawingml/2006/table">
            <a:tbl>
              <a:tblPr/>
              <a:tblGrid>
                <a:gridCol w="7632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00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Futura Bk BT Book"/>
                          <a:cs typeface="Futura Bk BT Book"/>
                        </a:rPr>
                        <a:t>TEŞEKKÜRLER</a:t>
                      </a:r>
                      <a:endParaRPr kumimoji="0" lang="tr-TR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Futura Bk BT Book"/>
                        <a:cs typeface="Futura Bk BT Book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1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Atık Yakma </a:t>
            </a:r>
            <a:r>
              <a:rPr lang="tr-TR" dirty="0" smtClean="0"/>
              <a:t>Sistemi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93" y="3727390"/>
            <a:ext cx="5543807" cy="332628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9782"/>
            <a:ext cx="5012680" cy="30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3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4009" y="758316"/>
            <a:ext cx="9144000" cy="59993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0" y="-13709"/>
            <a:ext cx="8172400" cy="7060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800" dirty="0" smtClean="0">
                <a:latin typeface="+mn-lt"/>
              </a:rPr>
              <a:t>Metodoloji</a:t>
            </a:r>
            <a:endParaRPr lang="tr-TR" sz="2800" dirty="0">
              <a:latin typeface="+mn-lt"/>
            </a:endParaRPr>
          </a:p>
        </p:txBody>
      </p:sp>
      <p:pic>
        <p:nvPicPr>
          <p:cNvPr id="1046" name="Picture 22" descr="Image result for engineer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98" y="1470922"/>
            <a:ext cx="1116659" cy="111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8" name="Diyagram 47"/>
          <p:cNvGraphicFramePr/>
          <p:nvPr>
            <p:extLst>
              <p:ext uri="{D42A27DB-BD31-4B8C-83A1-F6EECF244321}">
                <p14:modId xmlns:p14="http://schemas.microsoft.com/office/powerpoint/2010/main" val="1147807561"/>
              </p:ext>
            </p:extLst>
          </p:nvPr>
        </p:nvGraphicFramePr>
        <p:xfrm>
          <a:off x="1187624" y="974340"/>
          <a:ext cx="7128791" cy="540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47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3709"/>
            <a:ext cx="8172400" cy="7060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800" dirty="0" smtClean="0">
                <a:latin typeface="+mn-lt"/>
              </a:rPr>
              <a:t>Atık Karakteristiği</a:t>
            </a:r>
            <a:endParaRPr lang="tr-TR" sz="2800" dirty="0">
              <a:latin typeface="+mn-lt"/>
            </a:endParaRPr>
          </a:p>
        </p:txBody>
      </p:sp>
      <p:graphicFrame>
        <p:nvGraphicFramePr>
          <p:cNvPr id="45" name="Tablo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870448"/>
              </p:ext>
            </p:extLst>
          </p:nvPr>
        </p:nvGraphicFramePr>
        <p:xfrm>
          <a:off x="1371600" y="990600"/>
          <a:ext cx="5985510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8520"/>
                <a:gridCol w="1442720"/>
                <a:gridCol w="1144270"/>
              </a:tblGrid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Atık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Özellikleri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Birim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Değer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Atık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kütlesel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hızı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kg/s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29.703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Kuru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atık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kütlesel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hızı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kg/s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16.433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Atık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nem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kütlesel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hızı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kg/s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13.270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Kül</a:t>
                      </a:r>
                      <a:r>
                        <a:rPr lang="en-US" sz="2000" dirty="0">
                          <a:effectLst/>
                        </a:rPr>
                        <a:t> ve </a:t>
                      </a:r>
                      <a:r>
                        <a:rPr lang="en-US" sz="2000" dirty="0" err="1">
                          <a:effectLst/>
                        </a:rPr>
                        <a:t>nem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hariç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yanabilir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atık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kütlesel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hızı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organik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madde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kg/s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13.698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Kül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kütlesel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hızı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kg/s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2.735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Atıkta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nem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oranı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45%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Atıkta organik madde oranı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46%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Atıkta kül oranı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9%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Atık ısıl gücü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MWth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72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Atık ısıl değeri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kcal/kg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2077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Karbon, C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kg/s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142.963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Hidrojen, H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kg/s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17.964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Azot, N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kg/s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7.790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Oksijen, O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kg/s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151.192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Klor, Cl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kg/s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8.232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Kükürt, S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kg/s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616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3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841" y="60325"/>
            <a:ext cx="8172400" cy="7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Corbe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/>
              <a:t>Kütle ve Enerji Denkliği</a:t>
            </a:r>
            <a:endParaRPr lang="tr-TR" sz="2800" dirty="0">
              <a:latin typeface="+mn-lt"/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289027"/>
              </p:ext>
            </p:extLst>
          </p:nvPr>
        </p:nvGraphicFramePr>
        <p:xfrm>
          <a:off x="467545" y="1124744"/>
          <a:ext cx="8136904" cy="1508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8536"/>
                <a:gridCol w="1859473"/>
                <a:gridCol w="2231556"/>
                <a:gridCol w="2187339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Girenler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Miktar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(kg/s)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Çıkanlar 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Miktar (kg/s)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Atık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703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Gaz, nem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.647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Yakma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havası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Yanma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gazı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6.470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Kül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800" b="1" dirty="0">
                        <a:solidFill>
                          <a:srgbClr val="2E74B5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184662"/>
              </p:ext>
            </p:extLst>
          </p:nvPr>
        </p:nvGraphicFramePr>
        <p:xfrm>
          <a:off x="395536" y="3573016"/>
          <a:ext cx="8280920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039"/>
                <a:gridCol w="2349575"/>
                <a:gridCol w="2451731"/>
                <a:gridCol w="2349575"/>
              </a:tblGrid>
              <a:tr h="2381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Girenler 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Miktar (</a:t>
                      </a:r>
                      <a:r>
                        <a:rPr lang="tr-TR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MWth</a:t>
                      </a: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Çıkanlar 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Miktar (MWth/s)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Atık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Gaz, nem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endParaRPr lang="tr-T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Yanma gazı (kuru)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8125">
                <a:tc gridSpan="2">
                  <a:txBody>
                    <a:bodyPr/>
                    <a:lstStyle/>
                    <a:p>
                      <a:pPr algn="ctr"/>
                      <a:endParaRPr lang="tr-T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Kül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8125">
                <a:tc>
                  <a:txBody>
                    <a:bodyPr/>
                    <a:lstStyle/>
                    <a:p>
                      <a:endParaRPr lang="tr-T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r-T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Fırın kaybı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966459" y="2749885"/>
            <a:ext cx="6050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Yaklaşık 14000ton/s soğutma suyu yükü</a:t>
            </a:r>
            <a:endParaRPr lang="tr-T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61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800" dirty="0" smtClean="0">
                <a:latin typeface="+mn-lt"/>
              </a:rPr>
              <a:t/>
            </a:r>
            <a:br>
              <a:rPr lang="es-ES" sz="2800" dirty="0" smtClean="0">
                <a:latin typeface="+mn-lt"/>
              </a:rPr>
            </a:br>
            <a:r>
              <a:rPr lang="tr-TR" sz="2800" dirty="0" smtClean="0">
                <a:latin typeface="+mn-lt"/>
              </a:rPr>
              <a:t>Çıktılar</a:t>
            </a:r>
            <a:r>
              <a:rPr lang="es-ES" sz="2800" dirty="0" smtClean="0">
                <a:latin typeface="+mn-lt"/>
              </a:rPr>
              <a:t/>
            </a:r>
            <a:br>
              <a:rPr lang="es-ES" sz="2800" dirty="0" smtClean="0">
                <a:latin typeface="+mn-lt"/>
              </a:rPr>
            </a:br>
            <a:endParaRPr lang="tr-TR" sz="2800" dirty="0">
              <a:latin typeface="+mn-lt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Buhar yükü 55,7 ton/s, 47,86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MWth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</a:p>
          <a:p>
            <a:pPr marL="0" indent="0">
              <a:buNone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tesis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=14,03 MW</a:t>
            </a:r>
          </a:p>
          <a:p>
            <a:pPr marL="0" indent="0">
              <a:buNone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tesis</a:t>
            </a:r>
            <a:r>
              <a:rPr lang="tr-T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=112.241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EMR = 8000 saat</a:t>
            </a:r>
          </a:p>
          <a:p>
            <a:pPr marL="0" indent="0">
              <a:buNone/>
            </a:pPr>
            <a:endParaRPr lang="tr-TR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iç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tüketim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(%8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= 8.261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tesis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lang="tr-T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262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tr-TR" dirty="0">
              <a:latin typeface="Times New Roman"/>
              <a:ea typeface="Times New Roman"/>
            </a:endParaRPr>
          </a:p>
          <a:p>
            <a:endParaRPr lang="tr-TR" dirty="0">
              <a:latin typeface="Times New Roman"/>
              <a:ea typeface="Times New Roman"/>
            </a:endParaRPr>
          </a:p>
          <a:p>
            <a:endParaRPr lang="tr-TR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Çıktılar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Tesis ömür 29 yıl</a:t>
            </a:r>
          </a:p>
          <a:p>
            <a:pPr marL="0" indent="0">
              <a:buNone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 kapasitesi % 72</a:t>
            </a:r>
          </a:p>
          <a:p>
            <a:pPr marL="0" indent="0">
              <a:buNone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Tesis kurulu gücü 19,5 MW</a:t>
            </a:r>
          </a:p>
          <a:p>
            <a:pPr marL="0" indent="0">
              <a:buNone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Tesis verimi %18,4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1281" y="0"/>
            <a:ext cx="7776864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Batı Karadeniz Bölgesi gelecek 30 yıllık atık </a:t>
            </a:r>
            <a:r>
              <a:rPr lang="tr-TR" dirty="0" smtClean="0"/>
              <a:t>öngörüsü</a:t>
            </a:r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616755"/>
              </p:ext>
            </p:extLst>
          </p:nvPr>
        </p:nvGraphicFramePr>
        <p:xfrm>
          <a:off x="251520" y="836712"/>
          <a:ext cx="8748463" cy="5760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4079"/>
                <a:gridCol w="1605895"/>
                <a:gridCol w="1606923"/>
                <a:gridCol w="2043677"/>
                <a:gridCol w="2187889"/>
              </a:tblGrid>
              <a:tr h="5790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Yıllar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Kümülatif atık (ton yıl)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Üretilen güç (MW)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Üretilen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(kWh/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yıl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Satılan Enerji (kWh/yıl)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45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14,03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839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45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14,17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457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45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14,31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45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084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14,46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642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45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14,60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798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454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684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45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2040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17,46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708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45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2041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17,64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8169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45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2042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17,81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45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2043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689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17,99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941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616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45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2044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026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18,17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032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549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45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2045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396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18,35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834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842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088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45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2046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18,54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45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2047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18,72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803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45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2048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18,91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45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2049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19,10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796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3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usal Yenilik Sistemimizin Geleceği_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spcFirstLastPara="0" vert="horz" wrap="square" lIns="216354" tIns="189034" rIns="216354" bIns="189034" numCol="1" spcCol="1270" rtlCol="0" anchor="ctr" anchorCtr="0">
        <a:noAutofit/>
      </a:bodyPr>
      <a:lstStyle>
        <a:defPPr algn="ctr" defTabSz="711200">
          <a:lnSpc>
            <a:spcPct val="90000"/>
          </a:lnSpc>
          <a:spcBef>
            <a:spcPct val="0"/>
          </a:spcBef>
          <a:spcAft>
            <a:spcPct val="35000"/>
          </a:spcAft>
          <a:defRPr b="1" u="none" kern="1200" dirty="0" smtClean="0">
            <a:latin typeface="Futura Bk BT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Corbe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18311</TotalTime>
  <Words>1446</Words>
  <Application>Microsoft Office PowerPoint</Application>
  <PresentationFormat>Ekran Gösterisi (4:3)</PresentationFormat>
  <Paragraphs>417</Paragraphs>
  <Slides>22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Ulusal Yenilik Sistemimizin Geleceği_2</vt:lpstr>
      <vt:lpstr>  YAKMA TESİSİNİN GİRDİ VE ÇIKTI (BUHAR, ELEKTRİK)  MALİYETLERİNİN İRDELENMESİ VE DEĞERLENDİRİLME POTANSİYELİNİN BELİRLENMESİ </vt:lpstr>
      <vt:lpstr>   </vt:lpstr>
      <vt:lpstr>Atık Yakma Sistemi</vt:lpstr>
      <vt:lpstr>Metodoloji</vt:lpstr>
      <vt:lpstr>Atık Karakteristiği</vt:lpstr>
      <vt:lpstr>PowerPoint Sunusu</vt:lpstr>
      <vt:lpstr> Çıktılar </vt:lpstr>
      <vt:lpstr>Çıktılar</vt:lpstr>
      <vt:lpstr>Batı Karadeniz Bölgesi gelecek 30 yıllık atık öngörüsü</vt:lpstr>
      <vt:lpstr> Birim yatırım bedeli ve tesis yatırım maliyeti </vt:lpstr>
      <vt:lpstr>Yatırım bedeli ödeme </vt:lpstr>
      <vt:lpstr>Yatırım maliyet kalemleri </vt:lpstr>
      <vt:lpstr>Tesis işletme birim maliyetleri</vt:lpstr>
      <vt:lpstr>Tesisin finansmanı</vt:lpstr>
      <vt:lpstr>Tesis amortisman tablosu (Amortismana Tabi İktisadi Kıymetler Tablosu’ndan )</vt:lpstr>
      <vt:lpstr>Kül gerikazanım tablosu </vt:lpstr>
      <vt:lpstr>Karbon Kredisi</vt:lpstr>
      <vt:lpstr>Geri ödemeler</vt:lpstr>
      <vt:lpstr>Geri ödemeler</vt:lpstr>
      <vt:lpstr>Geri ödemeler</vt:lpstr>
      <vt:lpstr>Sonuç</vt:lpstr>
      <vt:lpstr>PowerPoint Sunusu</vt:lpstr>
    </vt:vector>
  </TitlesOfParts>
  <Company>Tubitak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Sunumlarda İzlenmesi Gereken Esaslar</dc:title>
  <dc:creator>Osman Okur</dc:creator>
  <cp:lastModifiedBy>Mehmet Unsal</cp:lastModifiedBy>
  <cp:revision>935</cp:revision>
  <dcterms:created xsi:type="dcterms:W3CDTF">2012-05-25T07:31:14Z</dcterms:created>
  <dcterms:modified xsi:type="dcterms:W3CDTF">2018-04-12T08:52:06Z</dcterms:modified>
</cp:coreProperties>
</file>